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50" r:id="rId2"/>
    <p:sldId id="434" r:id="rId3"/>
    <p:sldId id="285" r:id="rId4"/>
    <p:sldId id="620" r:id="rId5"/>
    <p:sldId id="440" r:id="rId6"/>
    <p:sldId id="291" r:id="rId7"/>
    <p:sldId id="385" r:id="rId8"/>
    <p:sldId id="582" r:id="rId9"/>
    <p:sldId id="441" r:id="rId10"/>
    <p:sldId id="387" r:id="rId11"/>
    <p:sldId id="386" r:id="rId12"/>
    <p:sldId id="393" r:id="rId13"/>
    <p:sldId id="458" r:id="rId14"/>
    <p:sldId id="603" r:id="rId15"/>
    <p:sldId id="465" r:id="rId16"/>
    <p:sldId id="474" r:id="rId17"/>
    <p:sldId id="475" r:id="rId18"/>
    <p:sldId id="583" r:id="rId19"/>
    <p:sldId id="584" r:id="rId20"/>
    <p:sldId id="617" r:id="rId21"/>
    <p:sldId id="606" r:id="rId22"/>
    <p:sldId id="607" r:id="rId23"/>
    <p:sldId id="608" r:id="rId24"/>
    <p:sldId id="609" r:id="rId25"/>
    <p:sldId id="610" r:id="rId26"/>
    <p:sldId id="611" r:id="rId27"/>
    <p:sldId id="612" r:id="rId28"/>
    <p:sldId id="614" r:id="rId29"/>
    <p:sldId id="619" r:id="rId30"/>
    <p:sldId id="618" r:id="rId31"/>
    <p:sldId id="342" r:id="rId32"/>
    <p:sldId id="344" r:id="rId33"/>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4" autoAdjust="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3016"/>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'distr countries'!$B$32</c:f>
              <c:strCache>
                <c:ptCount val="1"/>
                <c:pt idx="0">
                  <c:v>Non H</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countries'!$C$32:$BC$32</c:f>
              <c:numCache>
                <c:formatCode>General</c:formatCode>
                <c:ptCount val="53"/>
                <c:pt idx="0">
                  <c:v>88</c:v>
                </c:pt>
                <c:pt idx="1">
                  <c:v>87</c:v>
                </c:pt>
                <c:pt idx="2">
                  <c:v>87</c:v>
                </c:pt>
                <c:pt idx="3">
                  <c:v>87</c:v>
                </c:pt>
                <c:pt idx="4">
                  <c:v>87</c:v>
                </c:pt>
                <c:pt idx="5">
                  <c:v>88</c:v>
                </c:pt>
                <c:pt idx="6">
                  <c:v>90</c:v>
                </c:pt>
                <c:pt idx="7">
                  <c:v>91</c:v>
                </c:pt>
                <c:pt idx="8">
                  <c:v>91</c:v>
                </c:pt>
                <c:pt idx="9">
                  <c:v>91</c:v>
                </c:pt>
                <c:pt idx="10">
                  <c:v>92</c:v>
                </c:pt>
                <c:pt idx="11">
                  <c:v>93</c:v>
                </c:pt>
                <c:pt idx="12">
                  <c:v>91</c:v>
                </c:pt>
                <c:pt idx="13">
                  <c:v>91</c:v>
                </c:pt>
                <c:pt idx="14">
                  <c:v>92</c:v>
                </c:pt>
                <c:pt idx="15">
                  <c:v>94</c:v>
                </c:pt>
                <c:pt idx="16">
                  <c:v>94</c:v>
                </c:pt>
                <c:pt idx="17">
                  <c:v>93</c:v>
                </c:pt>
                <c:pt idx="18">
                  <c:v>93</c:v>
                </c:pt>
                <c:pt idx="19">
                  <c:v>93</c:v>
                </c:pt>
                <c:pt idx="20">
                  <c:v>92</c:v>
                </c:pt>
                <c:pt idx="21">
                  <c:v>90</c:v>
                </c:pt>
                <c:pt idx="22">
                  <c:v>89</c:v>
                </c:pt>
                <c:pt idx="23">
                  <c:v>88</c:v>
                </c:pt>
                <c:pt idx="24">
                  <c:v>88</c:v>
                </c:pt>
                <c:pt idx="25">
                  <c:v>87</c:v>
                </c:pt>
                <c:pt idx="26">
                  <c:v>86</c:v>
                </c:pt>
                <c:pt idx="27">
                  <c:v>85</c:v>
                </c:pt>
                <c:pt idx="28">
                  <c:v>83</c:v>
                </c:pt>
                <c:pt idx="29">
                  <c:v>83</c:v>
                </c:pt>
                <c:pt idx="30">
                  <c:v>81</c:v>
                </c:pt>
                <c:pt idx="31">
                  <c:v>81</c:v>
                </c:pt>
                <c:pt idx="32">
                  <c:v>80</c:v>
                </c:pt>
                <c:pt idx="33">
                  <c:v>77</c:v>
                </c:pt>
                <c:pt idx="34">
                  <c:v>78</c:v>
                </c:pt>
                <c:pt idx="35">
                  <c:v>78</c:v>
                </c:pt>
                <c:pt idx="36">
                  <c:v>78</c:v>
                </c:pt>
                <c:pt idx="37">
                  <c:v>79</c:v>
                </c:pt>
                <c:pt idx="38">
                  <c:v>78</c:v>
                </c:pt>
                <c:pt idx="39">
                  <c:v>80</c:v>
                </c:pt>
                <c:pt idx="40">
                  <c:v>79</c:v>
                </c:pt>
                <c:pt idx="41">
                  <c:v>78</c:v>
                </c:pt>
                <c:pt idx="42">
                  <c:v>81</c:v>
                </c:pt>
                <c:pt idx="43">
                  <c:v>81</c:v>
                </c:pt>
                <c:pt idx="44">
                  <c:v>81</c:v>
                </c:pt>
                <c:pt idx="45">
                  <c:v>82</c:v>
                </c:pt>
                <c:pt idx="46">
                  <c:v>82</c:v>
                </c:pt>
                <c:pt idx="47">
                  <c:v>83</c:v>
                </c:pt>
                <c:pt idx="48">
                  <c:v>82</c:v>
                </c:pt>
                <c:pt idx="49">
                  <c:v>81</c:v>
                </c:pt>
                <c:pt idx="50">
                  <c:v>80</c:v>
                </c:pt>
                <c:pt idx="51">
                  <c:v>80</c:v>
                </c:pt>
                <c:pt idx="52">
                  <c:v>81</c:v>
                </c:pt>
              </c:numCache>
            </c:numRef>
          </c:val>
        </c:ser>
        <c:ser>
          <c:idx val="1"/>
          <c:order val="1"/>
          <c:tx>
            <c:strRef>
              <c:f>'distr countries'!$B$33</c:f>
              <c:strCache>
                <c:ptCount val="1"/>
                <c:pt idx="0">
                  <c:v>H -Non EqS : LE &gt; w av</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countries'!$C$33:$BC$33</c:f>
              <c:numCache>
                <c:formatCode>General</c:formatCode>
                <c:ptCount val="53"/>
                <c:pt idx="0">
                  <c:v>23</c:v>
                </c:pt>
                <c:pt idx="1">
                  <c:v>26</c:v>
                </c:pt>
                <c:pt idx="2">
                  <c:v>28</c:v>
                </c:pt>
                <c:pt idx="3">
                  <c:v>26</c:v>
                </c:pt>
                <c:pt idx="4">
                  <c:v>26</c:v>
                </c:pt>
                <c:pt idx="5">
                  <c:v>27</c:v>
                </c:pt>
                <c:pt idx="6">
                  <c:v>25</c:v>
                </c:pt>
                <c:pt idx="7">
                  <c:v>24</c:v>
                </c:pt>
                <c:pt idx="8">
                  <c:v>22</c:v>
                </c:pt>
                <c:pt idx="9">
                  <c:v>22</c:v>
                </c:pt>
                <c:pt idx="10">
                  <c:v>22</c:v>
                </c:pt>
                <c:pt idx="11">
                  <c:v>22</c:v>
                </c:pt>
                <c:pt idx="12">
                  <c:v>24</c:v>
                </c:pt>
                <c:pt idx="13">
                  <c:v>24</c:v>
                </c:pt>
                <c:pt idx="14">
                  <c:v>23</c:v>
                </c:pt>
                <c:pt idx="15">
                  <c:v>21</c:v>
                </c:pt>
                <c:pt idx="16">
                  <c:v>19</c:v>
                </c:pt>
                <c:pt idx="17">
                  <c:v>19</c:v>
                </c:pt>
                <c:pt idx="18">
                  <c:v>19</c:v>
                </c:pt>
                <c:pt idx="19">
                  <c:v>16</c:v>
                </c:pt>
                <c:pt idx="20">
                  <c:v>20</c:v>
                </c:pt>
                <c:pt idx="21">
                  <c:v>21</c:v>
                </c:pt>
                <c:pt idx="22">
                  <c:v>21</c:v>
                </c:pt>
                <c:pt idx="23">
                  <c:v>22</c:v>
                </c:pt>
                <c:pt idx="24">
                  <c:v>20</c:v>
                </c:pt>
                <c:pt idx="25">
                  <c:v>21</c:v>
                </c:pt>
                <c:pt idx="26">
                  <c:v>21</c:v>
                </c:pt>
                <c:pt idx="27">
                  <c:v>23</c:v>
                </c:pt>
                <c:pt idx="28">
                  <c:v>26</c:v>
                </c:pt>
                <c:pt idx="29">
                  <c:v>24</c:v>
                </c:pt>
                <c:pt idx="30">
                  <c:v>28</c:v>
                </c:pt>
                <c:pt idx="31">
                  <c:v>30</c:v>
                </c:pt>
                <c:pt idx="32">
                  <c:v>29</c:v>
                </c:pt>
                <c:pt idx="33">
                  <c:v>32</c:v>
                </c:pt>
                <c:pt idx="34">
                  <c:v>30</c:v>
                </c:pt>
                <c:pt idx="35">
                  <c:v>29</c:v>
                </c:pt>
                <c:pt idx="36">
                  <c:v>30</c:v>
                </c:pt>
                <c:pt idx="37">
                  <c:v>31</c:v>
                </c:pt>
                <c:pt idx="38">
                  <c:v>30</c:v>
                </c:pt>
                <c:pt idx="39">
                  <c:v>29</c:v>
                </c:pt>
                <c:pt idx="40">
                  <c:v>31</c:v>
                </c:pt>
                <c:pt idx="41">
                  <c:v>30</c:v>
                </c:pt>
                <c:pt idx="42">
                  <c:v>25</c:v>
                </c:pt>
                <c:pt idx="43">
                  <c:v>25</c:v>
                </c:pt>
                <c:pt idx="44">
                  <c:v>25</c:v>
                </c:pt>
                <c:pt idx="45">
                  <c:v>27</c:v>
                </c:pt>
                <c:pt idx="46">
                  <c:v>27</c:v>
                </c:pt>
                <c:pt idx="47">
                  <c:v>26</c:v>
                </c:pt>
                <c:pt idx="48">
                  <c:v>29</c:v>
                </c:pt>
                <c:pt idx="49">
                  <c:v>29</c:v>
                </c:pt>
                <c:pt idx="50">
                  <c:v>31</c:v>
                </c:pt>
                <c:pt idx="51">
                  <c:v>30</c:v>
                </c:pt>
                <c:pt idx="52">
                  <c:v>29</c:v>
                </c:pt>
              </c:numCache>
            </c:numRef>
          </c:val>
        </c:ser>
        <c:ser>
          <c:idx val="2"/>
          <c:order val="2"/>
          <c:tx>
            <c:strRef>
              <c:f>'distr countries'!$B$34</c:f>
              <c:strCache>
                <c:ptCount val="1"/>
                <c:pt idx="0">
                  <c:v>Heq Non S  : LE &gt; w av &amp; GDP pc &lt; av</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countries'!$C$34:$BC$34</c:f>
              <c:numCache>
                <c:formatCode>General</c:formatCode>
                <c:ptCount val="53"/>
                <c:pt idx="0">
                  <c:v>51</c:v>
                </c:pt>
                <c:pt idx="1">
                  <c:v>50</c:v>
                </c:pt>
                <c:pt idx="2">
                  <c:v>48</c:v>
                </c:pt>
                <c:pt idx="3">
                  <c:v>48</c:v>
                </c:pt>
                <c:pt idx="4">
                  <c:v>50</c:v>
                </c:pt>
                <c:pt idx="5">
                  <c:v>47</c:v>
                </c:pt>
                <c:pt idx="6">
                  <c:v>48</c:v>
                </c:pt>
                <c:pt idx="7">
                  <c:v>48</c:v>
                </c:pt>
                <c:pt idx="8">
                  <c:v>49</c:v>
                </c:pt>
                <c:pt idx="9">
                  <c:v>49</c:v>
                </c:pt>
                <c:pt idx="10">
                  <c:v>48</c:v>
                </c:pt>
                <c:pt idx="11">
                  <c:v>47</c:v>
                </c:pt>
                <c:pt idx="12">
                  <c:v>46</c:v>
                </c:pt>
                <c:pt idx="13">
                  <c:v>45</c:v>
                </c:pt>
                <c:pt idx="14">
                  <c:v>45</c:v>
                </c:pt>
                <c:pt idx="15">
                  <c:v>46</c:v>
                </c:pt>
                <c:pt idx="16">
                  <c:v>46</c:v>
                </c:pt>
                <c:pt idx="17">
                  <c:v>45</c:v>
                </c:pt>
                <c:pt idx="18">
                  <c:v>45</c:v>
                </c:pt>
                <c:pt idx="19">
                  <c:v>46</c:v>
                </c:pt>
                <c:pt idx="20">
                  <c:v>43</c:v>
                </c:pt>
                <c:pt idx="21">
                  <c:v>45</c:v>
                </c:pt>
                <c:pt idx="22">
                  <c:v>43</c:v>
                </c:pt>
                <c:pt idx="23">
                  <c:v>43</c:v>
                </c:pt>
                <c:pt idx="24">
                  <c:v>44</c:v>
                </c:pt>
                <c:pt idx="25">
                  <c:v>44</c:v>
                </c:pt>
                <c:pt idx="26">
                  <c:v>43</c:v>
                </c:pt>
                <c:pt idx="27">
                  <c:v>42</c:v>
                </c:pt>
                <c:pt idx="28">
                  <c:v>42</c:v>
                </c:pt>
                <c:pt idx="29">
                  <c:v>43</c:v>
                </c:pt>
                <c:pt idx="30">
                  <c:v>41</c:v>
                </c:pt>
                <c:pt idx="31">
                  <c:v>40</c:v>
                </c:pt>
                <c:pt idx="32">
                  <c:v>42</c:v>
                </c:pt>
                <c:pt idx="33">
                  <c:v>41</c:v>
                </c:pt>
                <c:pt idx="34">
                  <c:v>40</c:v>
                </c:pt>
                <c:pt idx="35">
                  <c:v>41</c:v>
                </c:pt>
                <c:pt idx="36">
                  <c:v>40</c:v>
                </c:pt>
                <c:pt idx="37">
                  <c:v>40</c:v>
                </c:pt>
                <c:pt idx="38">
                  <c:v>41</c:v>
                </c:pt>
                <c:pt idx="39">
                  <c:v>40</c:v>
                </c:pt>
                <c:pt idx="40">
                  <c:v>40</c:v>
                </c:pt>
                <c:pt idx="41">
                  <c:v>40</c:v>
                </c:pt>
                <c:pt idx="42">
                  <c:v>41</c:v>
                </c:pt>
                <c:pt idx="43">
                  <c:v>40</c:v>
                </c:pt>
                <c:pt idx="44">
                  <c:v>39</c:v>
                </c:pt>
                <c:pt idx="45">
                  <c:v>37</c:v>
                </c:pt>
                <c:pt idx="46">
                  <c:v>37</c:v>
                </c:pt>
                <c:pt idx="47">
                  <c:v>35</c:v>
                </c:pt>
                <c:pt idx="48">
                  <c:v>33</c:v>
                </c:pt>
                <c:pt idx="49">
                  <c:v>36</c:v>
                </c:pt>
                <c:pt idx="50">
                  <c:v>35</c:v>
                </c:pt>
                <c:pt idx="51">
                  <c:v>37</c:v>
                </c:pt>
                <c:pt idx="52">
                  <c:v>37</c:v>
                </c:pt>
              </c:numCache>
            </c:numRef>
          </c:val>
        </c:ser>
        <c:ser>
          <c:idx val="3"/>
          <c:order val="3"/>
          <c:tx>
            <c:strRef>
              <c:f>'distr countries'!$B$35</c:f>
              <c:strCache>
                <c:ptCount val="1"/>
                <c:pt idx="0">
                  <c:v>NC HEqS :LE &gt; w av &amp; GDP pc &lt; av &amp; CO2&lt;PlL</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countries'!$C$35:$BC$35</c:f>
              <c:numCache>
                <c:formatCode>General</c:formatCode>
                <c:ptCount val="53"/>
                <c:pt idx="0">
                  <c:v>13</c:v>
                </c:pt>
                <c:pt idx="1">
                  <c:v>13</c:v>
                </c:pt>
                <c:pt idx="2">
                  <c:v>13</c:v>
                </c:pt>
                <c:pt idx="3">
                  <c:v>14</c:v>
                </c:pt>
                <c:pt idx="4">
                  <c:v>12</c:v>
                </c:pt>
                <c:pt idx="5">
                  <c:v>13</c:v>
                </c:pt>
                <c:pt idx="6">
                  <c:v>13</c:v>
                </c:pt>
                <c:pt idx="7">
                  <c:v>13</c:v>
                </c:pt>
                <c:pt idx="8">
                  <c:v>14</c:v>
                </c:pt>
                <c:pt idx="9">
                  <c:v>14</c:v>
                </c:pt>
                <c:pt idx="10">
                  <c:v>14</c:v>
                </c:pt>
                <c:pt idx="11">
                  <c:v>14</c:v>
                </c:pt>
                <c:pt idx="12">
                  <c:v>15</c:v>
                </c:pt>
                <c:pt idx="13">
                  <c:v>16</c:v>
                </c:pt>
                <c:pt idx="14">
                  <c:v>16</c:v>
                </c:pt>
                <c:pt idx="15">
                  <c:v>15</c:v>
                </c:pt>
                <c:pt idx="16">
                  <c:v>17</c:v>
                </c:pt>
                <c:pt idx="17">
                  <c:v>19</c:v>
                </c:pt>
                <c:pt idx="18">
                  <c:v>19</c:v>
                </c:pt>
                <c:pt idx="19">
                  <c:v>21</c:v>
                </c:pt>
                <c:pt idx="20">
                  <c:v>21</c:v>
                </c:pt>
                <c:pt idx="21">
                  <c:v>20</c:v>
                </c:pt>
                <c:pt idx="22">
                  <c:v>23</c:v>
                </c:pt>
                <c:pt idx="23">
                  <c:v>23</c:v>
                </c:pt>
                <c:pt idx="24">
                  <c:v>24</c:v>
                </c:pt>
                <c:pt idx="25">
                  <c:v>24</c:v>
                </c:pt>
                <c:pt idx="26">
                  <c:v>26</c:v>
                </c:pt>
                <c:pt idx="27">
                  <c:v>26</c:v>
                </c:pt>
                <c:pt idx="28">
                  <c:v>25</c:v>
                </c:pt>
                <c:pt idx="29">
                  <c:v>26</c:v>
                </c:pt>
                <c:pt idx="30">
                  <c:v>26</c:v>
                </c:pt>
                <c:pt idx="31">
                  <c:v>26</c:v>
                </c:pt>
                <c:pt idx="32">
                  <c:v>25</c:v>
                </c:pt>
                <c:pt idx="33">
                  <c:v>26</c:v>
                </c:pt>
                <c:pt idx="34">
                  <c:v>28</c:v>
                </c:pt>
                <c:pt idx="35">
                  <c:v>28</c:v>
                </c:pt>
                <c:pt idx="36">
                  <c:v>28</c:v>
                </c:pt>
                <c:pt idx="37">
                  <c:v>27</c:v>
                </c:pt>
                <c:pt idx="38">
                  <c:v>27</c:v>
                </c:pt>
                <c:pt idx="39">
                  <c:v>27</c:v>
                </c:pt>
                <c:pt idx="40">
                  <c:v>27</c:v>
                </c:pt>
                <c:pt idx="41">
                  <c:v>29</c:v>
                </c:pt>
                <c:pt idx="42">
                  <c:v>30</c:v>
                </c:pt>
                <c:pt idx="43">
                  <c:v>31</c:v>
                </c:pt>
                <c:pt idx="44">
                  <c:v>32</c:v>
                </c:pt>
                <c:pt idx="45">
                  <c:v>31</c:v>
                </c:pt>
                <c:pt idx="46">
                  <c:v>31</c:v>
                </c:pt>
                <c:pt idx="47">
                  <c:v>33</c:v>
                </c:pt>
                <c:pt idx="48">
                  <c:v>33</c:v>
                </c:pt>
                <c:pt idx="49">
                  <c:v>31</c:v>
                </c:pt>
                <c:pt idx="50">
                  <c:v>31</c:v>
                </c:pt>
                <c:pt idx="51">
                  <c:v>30</c:v>
                </c:pt>
                <c:pt idx="52">
                  <c:v>30</c:v>
                </c:pt>
              </c:numCache>
            </c:numRef>
          </c:val>
        </c:ser>
        <c:ser>
          <c:idx val="4"/>
          <c:order val="4"/>
          <c:tx>
            <c:strRef>
              <c:f>'distr countries'!$B$36</c:f>
              <c:strCache>
                <c:ptCount val="1"/>
                <c:pt idx="0">
                  <c:v>C HEqS : constant HEqS</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countries'!$C$36:$BC$36</c:f>
              <c:numCache>
                <c:formatCode>General</c:formatCode>
                <c:ptCount val="53"/>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numCache>
            </c:numRef>
          </c:val>
        </c:ser>
        <c:dLbls>
          <c:showLegendKey val="0"/>
          <c:showVal val="0"/>
          <c:showCatName val="0"/>
          <c:showSerName val="0"/>
          <c:showPercent val="0"/>
          <c:showBubbleSize val="0"/>
        </c:dLbls>
        <c:gapWidth val="150"/>
        <c:overlap val="100"/>
        <c:axId val="-639921536"/>
        <c:axId val="-639928064"/>
      </c:barChart>
      <c:catAx>
        <c:axId val="-639921536"/>
        <c:scaling>
          <c:orientation val="minMax"/>
        </c:scaling>
        <c:delete val="0"/>
        <c:axPos val="b"/>
        <c:numFmt formatCode="General" sourceLinked="0"/>
        <c:majorTickMark val="out"/>
        <c:minorTickMark val="none"/>
        <c:tickLblPos val="nextTo"/>
        <c:crossAx val="-639928064"/>
        <c:crosses val="autoZero"/>
        <c:auto val="1"/>
        <c:lblAlgn val="ctr"/>
        <c:lblOffset val="100"/>
        <c:noMultiLvlLbl val="0"/>
      </c:catAx>
      <c:valAx>
        <c:axId val="-639928064"/>
        <c:scaling>
          <c:orientation val="minMax"/>
        </c:scaling>
        <c:delete val="0"/>
        <c:axPos val="l"/>
        <c:majorGridlines/>
        <c:numFmt formatCode="General" sourceLinked="1"/>
        <c:majorTickMark val="out"/>
        <c:minorTickMark val="none"/>
        <c:tickLblPos val="nextTo"/>
        <c:crossAx val="-639921536"/>
        <c:crosses val="autoZero"/>
        <c:crossBetween val="between"/>
      </c:valAx>
    </c:plotArea>
    <c:legend>
      <c:legendPos val="r"/>
      <c:layout>
        <c:manualLayout>
          <c:xMode val="edge"/>
          <c:yMode val="edge"/>
          <c:x val="0.78286683715817829"/>
          <c:y val="0.22512448716241593"/>
          <c:w val="0.19434114004980146"/>
          <c:h val="0.61713972251623883"/>
        </c:manualLayout>
      </c:layout>
      <c:overlay val="0"/>
      <c:txPr>
        <a:bodyPr/>
        <a:lstStyle/>
        <a:p>
          <a:pPr>
            <a:defRPr sz="7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E6BA0-2E9D-4E05-B706-C4B4CA001195}" type="datetimeFigureOut">
              <a:rPr lang="es-CR" smtClean="0"/>
              <a:pPr/>
              <a:t>19/09/2016</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4F77C-654C-4703-8738-19E96703272B}" type="slidenum">
              <a:rPr lang="es-CR" smtClean="0"/>
              <a:pPr/>
              <a:t>‹Nº›</a:t>
            </a:fld>
            <a:endParaRPr lang="es-CR"/>
          </a:p>
        </p:txBody>
      </p:sp>
    </p:spTree>
    <p:extLst>
      <p:ext uri="{BB962C8B-B14F-4D97-AF65-F5344CB8AC3E}">
        <p14:creationId xmlns:p14="http://schemas.microsoft.com/office/powerpoint/2010/main" val="408782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CA297-62A8-462E-A495-D47F2C1DC220}"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82A9C-A25A-4262-B5BE-0B0CFCCAA5BE}" type="slidenum">
              <a:rPr lang="en-US" smtClean="0"/>
              <a:pPr/>
              <a:t>‹Nº›</a:t>
            </a:fld>
            <a:endParaRPr lang="en-US"/>
          </a:p>
        </p:txBody>
      </p:sp>
    </p:spTree>
    <p:extLst>
      <p:ext uri="{BB962C8B-B14F-4D97-AF65-F5344CB8AC3E}">
        <p14:creationId xmlns:p14="http://schemas.microsoft.com/office/powerpoint/2010/main" val="412635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
        <p:nvSpPr>
          <p:cNvPr id="8" name="2 Marcador de texto"/>
          <p:cNvSpPr>
            <a:spLocks noGrp="1"/>
          </p:cNvSpPr>
          <p:nvPr>
            <p:ph idx="13" hasCustomPrompt="1"/>
          </p:nvPr>
        </p:nvSpPr>
        <p:spPr>
          <a:xfrm>
            <a:off x="4716016" y="4766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título del trabajo científico</a:t>
            </a:r>
            <a:endParaRPr lang="es-CR" dirty="0"/>
          </a:p>
        </p:txBody>
      </p:sp>
      <p:sp>
        <p:nvSpPr>
          <p:cNvPr id="12" name="Rectangle 1"/>
          <p:cNvSpPr>
            <a:spLocks noChangeArrowheads="1"/>
          </p:cNvSpPr>
          <p:nvPr userDrawn="1"/>
        </p:nvSpPr>
        <p:spPr bwMode="auto">
          <a:xfrm>
            <a:off x="35496" y="5085184"/>
            <a:ext cx="410344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SALUD GLOBAL EN LA AGENDA DE DESARROLLO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POST-2015:  DESAFÍOS DESDE LAS AMÉRICAS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0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 </a:t>
            </a:r>
            <a:endParaRPr kumimoji="0" lang="es-CR" sz="1000" b="0" i="0" u="none" strike="noStrike" cap="none" normalizeH="0" baseline="0" smtClean="0">
              <a:ln>
                <a:noFill/>
              </a:ln>
              <a:solidFill>
                <a:schemeClr val="tx1"/>
              </a:solidFill>
              <a:effectLst>
                <a:outerShdw blurRad="38100" dist="38100" dir="2700000" algn="tl">
                  <a:srgbClr val="000000">
                    <a:alpha val="43137"/>
                  </a:srgbClr>
                </a:outerShdw>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smtClean="0">
                <a:ln>
                  <a:noFill/>
                </a:ln>
                <a:solidFill>
                  <a:schemeClr val="tx1"/>
                </a:solidFill>
                <a:effectLst/>
                <a:latin typeface="+mn-lt"/>
                <a:ea typeface="Calibri" pitchFamily="34" charset="0"/>
                <a:cs typeface="Arial" pitchFamily="34" charset="0"/>
              </a:rPr>
              <a:t>19, 20 y 21 de noviembre, 2014</a:t>
            </a:r>
            <a:endParaRPr kumimoji="0" lang="es-CR" sz="1000" b="0" i="0" u="none" strike="noStrike" cap="none" normalizeH="0" baseline="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smtClean="0">
                <a:ln>
                  <a:noFill/>
                </a:ln>
                <a:solidFill>
                  <a:schemeClr val="tx1"/>
                </a:solidFill>
                <a:effectLst/>
                <a:latin typeface="+mn-lt"/>
                <a:ea typeface="Calibri" pitchFamily="34" charset="0"/>
                <a:cs typeface="Arial" pitchFamily="34" charset="0"/>
              </a:rPr>
              <a:t>Ciudad de la Investigación, Universidad de Costa Rica</a:t>
            </a:r>
            <a:endParaRPr kumimoji="0" lang="es-CR" sz="1000" b="0" i="0" u="none" strike="noStrike" cap="none" normalizeH="0" baseline="0" smtClean="0">
              <a:ln>
                <a:noFill/>
              </a:ln>
              <a:solidFill>
                <a:schemeClr val="tx1"/>
              </a:solidFill>
              <a:effectLst/>
              <a:latin typeface="+mn-lt"/>
              <a:cs typeface="Arial" pitchFamily="34" charset="0"/>
            </a:endParaRPr>
          </a:p>
        </p:txBody>
      </p:sp>
      <p:cxnSp>
        <p:nvCxnSpPr>
          <p:cNvPr id="13" name="12 Conector recto"/>
          <p:cNvCxnSpPr/>
          <p:nvPr userDrawn="1"/>
        </p:nvCxnSpPr>
        <p:spPr>
          <a:xfrm flipV="1">
            <a:off x="4427984" y="116632"/>
            <a:ext cx="0" cy="658800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2 Marcador de texto"/>
          <p:cNvSpPr>
            <a:spLocks noGrp="1"/>
          </p:cNvSpPr>
          <p:nvPr>
            <p:ph idx="14" hasCustomPrompt="1"/>
          </p:nvPr>
        </p:nvSpPr>
        <p:spPr>
          <a:xfrm>
            <a:off x="4716016" y="40770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nombre de autores(as) trabajo científico</a:t>
            </a:r>
            <a:endParaRPr lang="es-C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1"/>
                </a:solidFill>
              </a:defRPr>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gresosaludglob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R"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19/09/2016</a:t>
            </a:fld>
            <a:endParaRPr lang="es-C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‹Nº›</a:t>
            </a:fld>
            <a:endParaRPr lang="es-C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13" name="12 Conector recto"/>
          <p:cNvCxnSpPr/>
          <p:nvPr/>
        </p:nvCxnSpPr>
        <p:spPr>
          <a:xfrm>
            <a:off x="0" y="63813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0" y="9807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1 Marcador de título"/>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R" dirty="0"/>
          </a:p>
        </p:txBody>
      </p:sp>
      <p:sp>
        <p:nvSpPr>
          <p:cNvPr id="3" name="2 Marcador de texto"/>
          <p:cNvSpPr>
            <a:spLocks noGrp="1"/>
          </p:cNvSpPr>
          <p:nvPr>
            <p:ph type="body" idx="1"/>
          </p:nvPr>
        </p:nvSpPr>
        <p:spPr>
          <a:xfrm>
            <a:off x="457200" y="2564904"/>
            <a:ext cx="8229600" cy="351785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F4DA1-83F5-46EE-888C-731009F51348}" type="slidenum">
              <a:rPr lang="en-US" smtClean="0"/>
              <a:pPr/>
              <a:t>‹Nº›</a:t>
            </a:fld>
            <a:endParaRPr lang="en-US"/>
          </a:p>
        </p:txBody>
      </p:sp>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smtClean="0"/>
              <a:t>Equidad</a:t>
            </a:r>
            <a:r>
              <a:rPr lang="en-US" smtClean="0"/>
              <a:t> y </a:t>
            </a:r>
            <a:r>
              <a:rPr lang="en-US" err="1" smtClean="0"/>
              <a:t>salud</a:t>
            </a:r>
            <a:r>
              <a:rPr lang="en-US" smtClean="0"/>
              <a:t>. Madrid 27-29 de </a:t>
            </a:r>
            <a:r>
              <a:rPr lang="en-US" err="1" smtClean="0"/>
              <a:t>noviembre</a:t>
            </a:r>
            <a:r>
              <a:rPr lang="en-US" smtClean="0"/>
              <a:t> 2014</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2400" kern="1200">
          <a:solidFill>
            <a:srgbClr val="FFC000"/>
          </a:solidFill>
          <a:effectLst>
            <a:outerShdw blurRad="38100" dist="38100" dir="2700000" algn="tl">
              <a:srgbClr val="000000">
                <a:alpha val="43137"/>
              </a:srgbClr>
            </a:outerShdw>
          </a:effectLst>
          <a:latin typeface="Bookman Old Style"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4.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00808"/>
            <a:ext cx="7772400" cy="2376264"/>
          </a:xfrm>
        </p:spPr>
        <p:txBody>
          <a:bodyPr>
            <a:normAutofit fontScale="90000"/>
          </a:bodyPr>
          <a:lstStyle/>
          <a:p>
            <a:r>
              <a:rPr lang="es-ES" sz="2700" b="0" dirty="0" err="1" smtClean="0"/>
              <a:t>The</a:t>
            </a:r>
            <a:r>
              <a:rPr lang="es-ES" sz="2700" b="0" dirty="0" smtClean="0"/>
              <a:t> </a:t>
            </a:r>
            <a:r>
              <a:rPr lang="es-ES" sz="2700" b="0" dirty="0" err="1" smtClean="0"/>
              <a:t>Burden</a:t>
            </a:r>
            <a:r>
              <a:rPr lang="es-ES" sz="2700" b="0" dirty="0" smtClean="0"/>
              <a:t> of </a:t>
            </a:r>
            <a:r>
              <a:rPr lang="es-ES" sz="2700" b="0" dirty="0" err="1" smtClean="0"/>
              <a:t>halth</a:t>
            </a:r>
            <a:r>
              <a:rPr lang="es-ES" sz="2700" b="0" dirty="0" smtClean="0"/>
              <a:t> </a:t>
            </a:r>
            <a:r>
              <a:rPr lang="es-ES" sz="2700" b="0" dirty="0" err="1" smtClean="0"/>
              <a:t>inequity</a:t>
            </a:r>
            <a:r>
              <a:rPr lang="es-ES" sz="2700" b="0" dirty="0" smtClean="0"/>
              <a:t> as a </a:t>
            </a:r>
            <a:r>
              <a:rPr lang="es-ES" sz="2700" b="0" dirty="0"/>
              <a:t/>
            </a:r>
            <a:br>
              <a:rPr lang="es-ES" sz="2700" b="0" dirty="0"/>
            </a:br>
            <a:r>
              <a:rPr lang="es-ES" sz="2700" b="0" dirty="0" err="1" smtClean="0"/>
              <a:t>Barometer</a:t>
            </a:r>
            <a:r>
              <a:rPr lang="es-ES" sz="2700" b="0" dirty="0" smtClean="0"/>
              <a:t> of social </a:t>
            </a:r>
            <a:r>
              <a:rPr lang="es-ES" sz="2700" b="0" dirty="0" err="1" smtClean="0"/>
              <a:t>justice</a:t>
            </a:r>
            <a:r>
              <a:rPr lang="es-ES" sz="2700" b="0" dirty="0" smtClean="0"/>
              <a:t/>
            </a:r>
            <a:br>
              <a:rPr lang="es-ES" sz="2700" b="0" dirty="0" smtClean="0"/>
            </a:br>
            <a:r>
              <a:rPr lang="es-ES" sz="2700" b="0" dirty="0"/>
              <a:t/>
            </a:r>
            <a:br>
              <a:rPr lang="es-ES" sz="2700" b="0" dirty="0"/>
            </a:br>
            <a:r>
              <a:rPr lang="es-ES" sz="2700" b="0" dirty="0" smtClean="0"/>
              <a:t>Global </a:t>
            </a:r>
            <a:r>
              <a:rPr lang="es-ES" sz="2700" b="0" dirty="0" err="1" smtClean="0"/>
              <a:t>trend</a:t>
            </a:r>
            <a:r>
              <a:rPr lang="es-ES" sz="2700" b="0" dirty="0" smtClean="0"/>
              <a:t> and </a:t>
            </a:r>
            <a:r>
              <a:rPr lang="es-ES" sz="2700" b="0" dirty="0" err="1" smtClean="0"/>
              <a:t>challenges</a:t>
            </a:r>
            <a:r>
              <a:rPr lang="es-ES" sz="2700" b="0" dirty="0" smtClean="0"/>
              <a:t> in </a:t>
            </a:r>
            <a:r>
              <a:rPr lang="es-ES" sz="2700" b="0" dirty="0" err="1" smtClean="0"/>
              <a:t>Mexico</a:t>
            </a:r>
            <a:r>
              <a:rPr lang="es-ES" sz="2700" b="0" dirty="0" smtClean="0"/>
              <a:t/>
            </a:r>
            <a:br>
              <a:rPr lang="es-ES" sz="2700" b="0" dirty="0" smtClean="0"/>
            </a:br>
            <a:r>
              <a:rPr lang="es-ES" sz="2700" b="0" dirty="0"/>
              <a:t/>
            </a:r>
            <a:br>
              <a:rPr lang="es-ES" sz="2700" b="0" dirty="0"/>
            </a:br>
            <a:r>
              <a:rPr lang="es-ES" sz="2700" b="0" dirty="0" err="1" smtClean="0"/>
              <a:t>Introduction</a:t>
            </a:r>
            <a:r>
              <a:rPr lang="es-ES" sz="2700" b="0" dirty="0" smtClean="0"/>
              <a:t> to </a:t>
            </a:r>
            <a:r>
              <a:rPr lang="es-ES" sz="2700" b="0" dirty="0" err="1" smtClean="0"/>
              <a:t>equinomics</a:t>
            </a:r>
            <a:r>
              <a:rPr lang="es-ES" sz="2700" b="0" dirty="0" smtClean="0"/>
              <a:t/>
            </a:r>
            <a:br>
              <a:rPr lang="es-ES" sz="2700" b="0" dirty="0" smtClean="0"/>
            </a:br>
            <a:r>
              <a:rPr lang="es-ES" sz="2000" b="0" dirty="0"/>
              <a:t/>
            </a:r>
            <a:br>
              <a:rPr lang="es-ES" sz="2000" b="0" dirty="0"/>
            </a:br>
            <a:r>
              <a:rPr lang="es-ES" sz="2000" b="0" dirty="0" smtClean="0"/>
              <a:t/>
            </a:r>
            <a:br>
              <a:rPr lang="es-ES" sz="2000" b="0" dirty="0" smtClean="0"/>
            </a:br>
            <a:r>
              <a:rPr lang="es-ES" sz="2000" b="0" dirty="0"/>
              <a:t/>
            </a:r>
            <a:br>
              <a:rPr lang="es-ES" sz="2000" b="0" dirty="0"/>
            </a:br>
            <a:r>
              <a:rPr lang="es-ES" sz="2000" b="0" dirty="0" smtClean="0"/>
              <a:t>Juan Garay</a:t>
            </a:r>
            <a:br>
              <a:rPr lang="es-ES" sz="2000" b="0" dirty="0" smtClean="0"/>
            </a:br>
            <a:r>
              <a:rPr lang="es-ES" sz="2000" b="0" dirty="0" smtClean="0"/>
              <a:t>EU </a:t>
            </a:r>
            <a:r>
              <a:rPr lang="es-ES" sz="2000" b="0" dirty="0" err="1" smtClean="0"/>
              <a:t>Delegation</a:t>
            </a:r>
            <a:r>
              <a:rPr lang="es-ES" sz="2000" b="0" dirty="0" smtClean="0"/>
              <a:t> to </a:t>
            </a:r>
            <a:r>
              <a:rPr lang="es-ES" sz="2000" b="0" dirty="0" err="1" smtClean="0"/>
              <a:t>Mexico</a:t>
            </a:r>
            <a:r>
              <a:rPr lang="es-ES" sz="2000" b="0" dirty="0" smtClean="0"/>
              <a:t/>
            </a:r>
            <a:br>
              <a:rPr lang="es-ES" sz="2000" b="0" dirty="0" smtClean="0"/>
            </a:br>
            <a:r>
              <a:rPr lang="es-ES" sz="2000" b="0" dirty="0"/>
              <a:t/>
            </a:r>
            <a:br>
              <a:rPr lang="es-ES" sz="2000" b="0" dirty="0"/>
            </a:br>
            <a:r>
              <a:rPr lang="es-ES" sz="2000" b="0" dirty="0" smtClean="0"/>
              <a:t/>
            </a:r>
            <a:br>
              <a:rPr lang="es-ES" sz="2000" b="0" dirty="0" smtClean="0"/>
            </a:b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RBGHiE</a:t>
            </a:r>
            <a:r>
              <a:rPr lang="en-US" sz="2000" dirty="0" smtClean="0"/>
              <a:t> 1950-2010 by age groups</a:t>
            </a:r>
            <a:endParaRPr lang="en-US"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8856980" cy="49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940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RBGHiE</a:t>
            </a:r>
            <a:r>
              <a:rPr lang="en-US" sz="2000" dirty="0" smtClean="0"/>
              <a:t> by sex 2005-2010</a:t>
            </a:r>
            <a:endParaRPr lang="en-US" sz="20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8" y="1340768"/>
            <a:ext cx="8471858" cy="47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863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540"/>
            <a:ext cx="8229600" cy="1143000"/>
          </a:xfrm>
        </p:spPr>
        <p:txBody>
          <a:bodyPr>
            <a:noAutofit/>
          </a:bodyPr>
          <a:lstStyle/>
          <a:p>
            <a:r>
              <a:rPr lang="en-US" sz="1800" dirty="0" smtClean="0"/>
              <a:t>Geographical distribution of </a:t>
            </a:r>
            <a:r>
              <a:rPr lang="en-US" sz="1800" dirty="0" err="1" smtClean="0"/>
              <a:t>RBGHiE</a:t>
            </a:r>
            <a:r>
              <a:rPr lang="en-US" sz="1800" dirty="0"/>
              <a:t> </a:t>
            </a:r>
            <a:r>
              <a:rPr lang="en-US" sz="1800" dirty="0" smtClean="0"/>
              <a:t>1950-2010</a:t>
            </a:r>
            <a:endParaRPr lang="en-US" sz="1800" dirty="0"/>
          </a:p>
        </p:txBody>
      </p:sp>
      <p:pic>
        <p:nvPicPr>
          <p:cNvPr id="74754" name="Picture 2"/>
          <p:cNvPicPr>
            <a:picLocks noChangeAspect="1" noChangeArrowheads="1"/>
          </p:cNvPicPr>
          <p:nvPr/>
        </p:nvPicPr>
        <p:blipFill>
          <a:blip r:embed="rId2" cstate="print"/>
          <a:srcRect/>
          <a:stretch>
            <a:fillRect/>
          </a:stretch>
        </p:blipFill>
        <p:spPr bwMode="auto">
          <a:xfrm>
            <a:off x="4572000" y="3861048"/>
            <a:ext cx="4355976" cy="2449040"/>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179512" y="3861048"/>
            <a:ext cx="4392488" cy="2469568"/>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4563392" y="1268760"/>
            <a:ext cx="4354608" cy="2448272"/>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179511" y="1268760"/>
            <a:ext cx="4354609" cy="2448272"/>
          </a:xfrm>
          <a:prstGeom prst="rect">
            <a:avLst/>
          </a:prstGeom>
          <a:noFill/>
          <a:ln w="9525">
            <a:noFill/>
            <a:miter lim="800000"/>
            <a:headEnd/>
            <a:tailEnd/>
          </a:ln>
        </p:spPr>
      </p:pic>
    </p:spTree>
    <p:extLst>
      <p:ext uri="{BB962C8B-B14F-4D97-AF65-F5344CB8AC3E}">
        <p14:creationId xmlns:p14="http://schemas.microsoft.com/office/powerpoint/2010/main" val="22380006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8" y="-26741"/>
            <a:ext cx="8712968" cy="1143000"/>
          </a:xfrm>
        </p:spPr>
        <p:txBody>
          <a:bodyPr>
            <a:normAutofit/>
          </a:bodyPr>
          <a:lstStyle/>
          <a:p>
            <a:r>
              <a:rPr lang="es-ES" sz="1800" dirty="0" smtClean="0"/>
              <a:t>“</a:t>
            </a:r>
            <a:r>
              <a:rPr lang="es-ES" sz="1800" dirty="0" err="1" smtClean="0"/>
              <a:t>Equinomics</a:t>
            </a:r>
            <a:r>
              <a:rPr lang="es-ES" sz="1800" dirty="0" smtClean="0"/>
              <a:t>” : </a:t>
            </a:r>
            <a:r>
              <a:rPr lang="es-ES" sz="1800" dirty="0" err="1" smtClean="0"/>
              <a:t>Equity</a:t>
            </a:r>
            <a:r>
              <a:rPr lang="es-ES" sz="1800" dirty="0" smtClean="0"/>
              <a:t> curve compatible </a:t>
            </a:r>
            <a:r>
              <a:rPr lang="es-ES" sz="1800" dirty="0" err="1" smtClean="0"/>
              <a:t>with</a:t>
            </a:r>
            <a:r>
              <a:rPr lang="es-ES" sz="1800" dirty="0" smtClean="0"/>
              <a:t> </a:t>
            </a:r>
            <a:r>
              <a:rPr lang="es-ES" sz="1800" dirty="0" err="1" smtClean="0"/>
              <a:t>the</a:t>
            </a:r>
            <a:r>
              <a:rPr lang="es-ES" sz="1800" dirty="0" smtClean="0"/>
              <a:t> universal </a:t>
            </a:r>
            <a:r>
              <a:rPr lang="es-ES" sz="1800" dirty="0" err="1" smtClean="0"/>
              <a:t>right</a:t>
            </a:r>
            <a:r>
              <a:rPr lang="es-ES" sz="1800" dirty="0" smtClean="0"/>
              <a:t> to </a:t>
            </a:r>
            <a:r>
              <a:rPr lang="es-ES" sz="1800" dirty="0" err="1" smtClean="0"/>
              <a:t>health</a:t>
            </a:r>
            <a:endParaRPr lang="en-GB"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96752"/>
            <a:ext cx="7620000" cy="4819650"/>
          </a:xfrm>
          <a:prstGeom prst="rect">
            <a:avLst/>
          </a:prstGeom>
        </p:spPr>
      </p:pic>
      <p:cxnSp>
        <p:nvCxnSpPr>
          <p:cNvPr id="5" name="Straight Connector 4"/>
          <p:cNvCxnSpPr/>
          <p:nvPr/>
        </p:nvCxnSpPr>
        <p:spPr>
          <a:xfrm flipV="1">
            <a:off x="2555776" y="422108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660232" y="4221088"/>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1720" y="3860512"/>
            <a:ext cx="1296144" cy="369332"/>
          </a:xfrm>
          <a:prstGeom prst="rect">
            <a:avLst/>
          </a:prstGeom>
          <a:noFill/>
        </p:spPr>
        <p:txBody>
          <a:bodyPr wrap="square" rtlCol="0">
            <a:spAutoFit/>
          </a:bodyPr>
          <a:lstStyle/>
          <a:p>
            <a:r>
              <a:rPr lang="es-ES" smtClean="0">
                <a:solidFill>
                  <a:schemeClr val="bg1"/>
                </a:solidFill>
              </a:rPr>
              <a:t>5400 $ pc</a:t>
            </a:r>
            <a:endParaRPr lang="en-GB">
              <a:solidFill>
                <a:schemeClr val="bg1"/>
              </a:solidFill>
            </a:endParaRPr>
          </a:p>
        </p:txBody>
      </p:sp>
      <p:sp>
        <p:nvSpPr>
          <p:cNvPr id="9" name="TextBox 8"/>
          <p:cNvSpPr txBox="1"/>
          <p:nvPr/>
        </p:nvSpPr>
        <p:spPr>
          <a:xfrm>
            <a:off x="3921696" y="1530232"/>
            <a:ext cx="1440160" cy="369332"/>
          </a:xfrm>
          <a:prstGeom prst="rect">
            <a:avLst/>
          </a:prstGeom>
          <a:noFill/>
        </p:spPr>
        <p:txBody>
          <a:bodyPr wrap="square" rtlCol="0">
            <a:spAutoFit/>
          </a:bodyPr>
          <a:lstStyle/>
          <a:p>
            <a:r>
              <a:rPr lang="es-ES" smtClean="0">
                <a:solidFill>
                  <a:schemeClr val="bg1"/>
                </a:solidFill>
              </a:rPr>
              <a:t> 13600 $ pc</a:t>
            </a:r>
            <a:endParaRPr lang="en-GB">
              <a:solidFill>
                <a:schemeClr val="bg1"/>
              </a:solidFill>
            </a:endParaRPr>
          </a:p>
        </p:txBody>
      </p:sp>
      <p:sp>
        <p:nvSpPr>
          <p:cNvPr id="10" name="TextBox 9"/>
          <p:cNvSpPr txBox="1"/>
          <p:nvPr/>
        </p:nvSpPr>
        <p:spPr>
          <a:xfrm>
            <a:off x="6048164" y="3851756"/>
            <a:ext cx="1224136" cy="369332"/>
          </a:xfrm>
          <a:prstGeom prst="rect">
            <a:avLst/>
          </a:prstGeom>
          <a:noFill/>
        </p:spPr>
        <p:txBody>
          <a:bodyPr wrap="square" rtlCol="0">
            <a:spAutoFit/>
          </a:bodyPr>
          <a:lstStyle/>
          <a:p>
            <a:r>
              <a:rPr lang="es-ES" smtClean="0">
                <a:solidFill>
                  <a:schemeClr val="bg1"/>
                </a:solidFill>
              </a:rPr>
              <a:t>22800$pc</a:t>
            </a:r>
            <a:endParaRPr lang="en-GB">
              <a:solidFill>
                <a:schemeClr val="bg1"/>
              </a:solidFill>
            </a:endParaRPr>
          </a:p>
        </p:txBody>
      </p:sp>
    </p:spTree>
    <p:extLst>
      <p:ext uri="{BB962C8B-B14F-4D97-AF65-F5344CB8AC3E}">
        <p14:creationId xmlns:p14="http://schemas.microsoft.com/office/powerpoint/2010/main" val="13838443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85980" y="1052736"/>
            <a:ext cx="8958020" cy="503642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en-GB" dirty="0" smtClean="0"/>
              <a:t>Population and resources ref equity curve</a:t>
            </a:r>
            <a:endParaRPr lang="en-GB"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92" y="1408460"/>
            <a:ext cx="41402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408460"/>
            <a:ext cx="4297363"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6084168" y="1700808"/>
            <a:ext cx="360040"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1979712" y="3068960"/>
            <a:ext cx="2880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698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25" y="116632"/>
            <a:ext cx="8229600" cy="1143000"/>
          </a:xfrm>
        </p:spPr>
        <p:txBody>
          <a:bodyPr>
            <a:normAutofit/>
          </a:bodyPr>
          <a:lstStyle/>
          <a:p>
            <a:r>
              <a:rPr lang="en-GB" sz="2800" dirty="0" smtClean="0">
                <a:solidFill>
                  <a:srgbClr val="FFC000"/>
                </a:solidFill>
              </a:rPr>
              <a:t>Equity redistribution vs ODA</a:t>
            </a:r>
            <a:endParaRPr lang="en-GB" sz="2800"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3570285"/>
              </p:ext>
            </p:extLst>
          </p:nvPr>
        </p:nvGraphicFramePr>
        <p:xfrm>
          <a:off x="395536" y="1556792"/>
          <a:ext cx="8229600" cy="4569673"/>
        </p:xfrm>
        <a:graphic>
          <a:graphicData uri="http://schemas.openxmlformats.org/drawingml/2006/table">
            <a:tbl>
              <a:tblPr firstRow="1" bandRow="1">
                <a:tableStyleId>{5C22544A-7EE6-4342-B048-85BDC9FD1C3A}</a:tableStyleId>
              </a:tblPr>
              <a:tblGrid>
                <a:gridCol w="2520280"/>
                <a:gridCol w="2664296"/>
                <a:gridCol w="3045024"/>
              </a:tblGrid>
              <a:tr h="942982">
                <a:tc>
                  <a:txBody>
                    <a:bodyPr/>
                    <a:lstStyle/>
                    <a:p>
                      <a:r>
                        <a:rPr lang="en-GB" dirty="0" smtClean="0"/>
                        <a:t>Dimensions</a:t>
                      </a:r>
                      <a:endParaRPr lang="en-GB" dirty="0"/>
                    </a:p>
                  </a:txBody>
                  <a:tcPr/>
                </a:tc>
                <a:tc>
                  <a:txBody>
                    <a:bodyPr/>
                    <a:lstStyle/>
                    <a:p>
                      <a:r>
                        <a:rPr lang="en-GB" dirty="0" smtClean="0"/>
                        <a:t>ODA</a:t>
                      </a:r>
                      <a:endParaRPr lang="en-GB" dirty="0"/>
                    </a:p>
                  </a:txBody>
                  <a:tcPr/>
                </a:tc>
                <a:tc>
                  <a:txBody>
                    <a:bodyPr/>
                    <a:lstStyle/>
                    <a:p>
                      <a:r>
                        <a:rPr lang="en-GB" dirty="0" smtClean="0"/>
                        <a:t>Redistribution towards equity</a:t>
                      </a:r>
                      <a:endParaRPr lang="en-GB" dirty="0"/>
                    </a:p>
                  </a:txBody>
                  <a:tcPr/>
                </a:tc>
              </a:tr>
              <a:tr h="462893">
                <a:tc>
                  <a:txBody>
                    <a:bodyPr/>
                    <a:lstStyle/>
                    <a:p>
                      <a:r>
                        <a:rPr lang="en-GB" dirty="0" smtClean="0"/>
                        <a:t>Magnitude/objective</a:t>
                      </a:r>
                      <a:endParaRPr lang="en-GB" dirty="0"/>
                    </a:p>
                  </a:txBody>
                  <a:tcPr/>
                </a:tc>
                <a:tc>
                  <a:txBody>
                    <a:bodyPr/>
                    <a:lstStyle/>
                    <a:p>
                      <a:r>
                        <a:rPr lang="es-ES" dirty="0" smtClean="0"/>
                        <a:t>0.7% of</a:t>
                      </a:r>
                      <a:r>
                        <a:rPr lang="es-ES" baseline="0" dirty="0" smtClean="0"/>
                        <a:t> GDP</a:t>
                      </a:r>
                      <a:endParaRPr lang="en-GB" dirty="0"/>
                    </a:p>
                  </a:txBody>
                  <a:tcPr/>
                </a:tc>
                <a:tc>
                  <a:txBody>
                    <a:bodyPr/>
                    <a:lstStyle/>
                    <a:p>
                      <a:r>
                        <a:rPr lang="es-ES" dirty="0" smtClean="0"/>
                        <a:t>10%</a:t>
                      </a:r>
                      <a:r>
                        <a:rPr lang="es-ES" baseline="0" dirty="0" smtClean="0"/>
                        <a:t> </a:t>
                      </a:r>
                      <a:r>
                        <a:rPr lang="es-ES" baseline="0" dirty="0" smtClean="0"/>
                        <a:t>of GDP</a:t>
                      </a:r>
                      <a:endParaRPr lang="en-GB" dirty="0"/>
                    </a:p>
                  </a:txBody>
                  <a:tcPr/>
                </a:tc>
              </a:tr>
              <a:tr h="798966">
                <a:tc>
                  <a:txBody>
                    <a:bodyPr/>
                    <a:lstStyle/>
                    <a:p>
                      <a:r>
                        <a:rPr lang="es-ES" dirty="0" err="1" smtClean="0"/>
                        <a:t>Donnors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OECD/DAC</a:t>
                      </a:r>
                      <a:endParaRPr lang="en-GB" dirty="0" smtClean="0"/>
                    </a:p>
                    <a:p>
                      <a:endParaRPr lang="en-GB" dirty="0"/>
                    </a:p>
                  </a:txBody>
                  <a:tcPr/>
                </a:tc>
                <a:tc>
                  <a:txBody>
                    <a:bodyPr/>
                    <a:lstStyle/>
                    <a:p>
                      <a:r>
                        <a:rPr lang="es-ES" baseline="0" dirty="0" err="1" smtClean="0"/>
                        <a:t>Countries</a:t>
                      </a:r>
                      <a:r>
                        <a:rPr lang="es-ES" baseline="0" dirty="0" smtClean="0"/>
                        <a:t> </a:t>
                      </a:r>
                      <a:r>
                        <a:rPr lang="es-ES" baseline="0" dirty="0" err="1" smtClean="0"/>
                        <a:t>over</a:t>
                      </a:r>
                      <a:r>
                        <a:rPr lang="es-ES" baseline="0" dirty="0" smtClean="0"/>
                        <a:t> </a:t>
                      </a:r>
                      <a:r>
                        <a:rPr lang="es-ES" baseline="0" dirty="0" err="1" smtClean="0"/>
                        <a:t>max</a:t>
                      </a:r>
                      <a:r>
                        <a:rPr lang="es-ES" baseline="0" dirty="0" smtClean="0"/>
                        <a:t> </a:t>
                      </a:r>
                      <a:r>
                        <a:rPr lang="es-ES" baseline="0" dirty="0" err="1" smtClean="0"/>
                        <a:t>threshold</a:t>
                      </a:r>
                      <a:r>
                        <a:rPr lang="es-ES" baseline="0" dirty="0" smtClean="0"/>
                        <a:t> (21750</a:t>
                      </a:r>
                      <a:r>
                        <a:rPr lang="es-ES" baseline="0" dirty="0" smtClean="0"/>
                        <a:t>$)</a:t>
                      </a:r>
                      <a:endParaRPr lang="en-GB" dirty="0"/>
                    </a:p>
                  </a:txBody>
                  <a:tcPr/>
                </a:tc>
              </a:tr>
              <a:tr h="462893">
                <a:tc>
                  <a:txBody>
                    <a:bodyPr/>
                    <a:lstStyle/>
                    <a:p>
                      <a:r>
                        <a:rPr lang="es-ES" dirty="0" err="1" smtClean="0"/>
                        <a:t>Recipients</a:t>
                      </a:r>
                      <a:endParaRPr lang="en-GB" dirty="0"/>
                    </a:p>
                  </a:txBody>
                  <a:tcPr/>
                </a:tc>
                <a:tc>
                  <a:txBody>
                    <a:bodyPr/>
                    <a:lstStyle/>
                    <a:p>
                      <a:r>
                        <a:rPr lang="en-GB" dirty="0" smtClean="0"/>
                        <a:t>OECD/DAC</a:t>
                      </a:r>
                      <a:endParaRPr lang="en-GB" dirty="0"/>
                    </a:p>
                  </a:txBody>
                  <a:tcPr/>
                </a:tc>
                <a:tc>
                  <a:txBody>
                    <a:bodyPr/>
                    <a:lstStyle/>
                    <a:p>
                      <a:r>
                        <a:rPr lang="es-ES" dirty="0" err="1" smtClean="0"/>
                        <a:t>Countries</a:t>
                      </a:r>
                      <a:r>
                        <a:rPr lang="es-ES" baseline="0" dirty="0" smtClean="0"/>
                        <a:t> </a:t>
                      </a:r>
                      <a:r>
                        <a:rPr lang="es-ES" baseline="0" dirty="0" err="1" smtClean="0"/>
                        <a:t>under</a:t>
                      </a:r>
                      <a:r>
                        <a:rPr lang="es-ES" baseline="0" dirty="0" smtClean="0"/>
                        <a:t> min </a:t>
                      </a:r>
                      <a:r>
                        <a:rPr lang="es-ES" baseline="0" dirty="0" err="1" smtClean="0"/>
                        <a:t>threshold</a:t>
                      </a:r>
                      <a:r>
                        <a:rPr lang="es-ES" baseline="0" dirty="0" smtClean="0"/>
                        <a:t> </a:t>
                      </a:r>
                      <a:r>
                        <a:rPr lang="es-ES" dirty="0" smtClean="0"/>
                        <a:t>(5187</a:t>
                      </a:r>
                      <a:r>
                        <a:rPr lang="es-ES" dirty="0" smtClean="0"/>
                        <a:t>$)</a:t>
                      </a:r>
                      <a:endParaRPr lang="en-GB" dirty="0"/>
                    </a:p>
                  </a:txBody>
                  <a:tcPr/>
                </a:tc>
              </a:tr>
              <a:tr h="798966">
                <a:tc>
                  <a:txBody>
                    <a:bodyPr/>
                    <a:lstStyle/>
                    <a:p>
                      <a:r>
                        <a:rPr lang="es-ES" dirty="0" err="1" smtClean="0"/>
                        <a:t>Distribution</a:t>
                      </a:r>
                      <a:endParaRPr lang="en-GB" dirty="0"/>
                    </a:p>
                  </a:txBody>
                  <a:tcPr/>
                </a:tc>
                <a:tc>
                  <a:txBody>
                    <a:bodyPr/>
                    <a:lstStyle/>
                    <a:p>
                      <a:r>
                        <a:rPr lang="es-ES" dirty="0" err="1" smtClean="0"/>
                        <a:t>Arbitrary</a:t>
                      </a:r>
                      <a:endParaRPr lang="en-GB" dirty="0"/>
                    </a:p>
                  </a:txBody>
                  <a:tcPr/>
                </a:tc>
                <a:tc>
                  <a:txBody>
                    <a:bodyPr/>
                    <a:lstStyle/>
                    <a:p>
                      <a:r>
                        <a:rPr lang="en-GB" dirty="0" smtClean="0"/>
                        <a:t>By</a:t>
                      </a:r>
                      <a:r>
                        <a:rPr lang="en-GB" baseline="0" dirty="0" smtClean="0"/>
                        <a:t> capacities and needs</a:t>
                      </a:r>
                      <a:endParaRPr lang="en-GB" dirty="0"/>
                    </a:p>
                  </a:txBody>
                  <a:tcPr/>
                </a:tc>
              </a:tr>
              <a:tr h="462893">
                <a:tc>
                  <a:txBody>
                    <a:bodyPr/>
                    <a:lstStyle/>
                    <a:p>
                      <a:r>
                        <a:rPr lang="es-ES" dirty="0" err="1" smtClean="0"/>
                        <a:t>Predictibility</a:t>
                      </a:r>
                      <a:endParaRPr lang="en-GB" dirty="0"/>
                    </a:p>
                  </a:txBody>
                  <a:tcPr/>
                </a:tc>
                <a:tc>
                  <a:txBody>
                    <a:bodyPr/>
                    <a:lstStyle/>
                    <a:p>
                      <a:r>
                        <a:rPr lang="es-ES" dirty="0" err="1" smtClean="0"/>
                        <a:t>Volatile</a:t>
                      </a:r>
                      <a:endParaRPr lang="en-GB" dirty="0"/>
                    </a:p>
                  </a:txBody>
                  <a:tcPr/>
                </a:tc>
                <a:tc>
                  <a:txBody>
                    <a:bodyPr/>
                    <a:lstStyle/>
                    <a:p>
                      <a:r>
                        <a:rPr lang="en-GB" dirty="0" smtClean="0"/>
                        <a:t>Binding, stable</a:t>
                      </a:r>
                      <a:endParaRPr lang="en-GB" dirty="0"/>
                    </a:p>
                  </a:txBody>
                  <a:tcPr/>
                </a:tc>
              </a:tr>
              <a:tr h="462893">
                <a:tc>
                  <a:txBody>
                    <a:bodyPr/>
                    <a:lstStyle/>
                    <a:p>
                      <a:r>
                        <a:rPr lang="es-ES" dirty="0" err="1" smtClean="0"/>
                        <a:t>Apropiation</a:t>
                      </a:r>
                      <a:endParaRPr lang="en-GB" dirty="0"/>
                    </a:p>
                  </a:txBody>
                  <a:tcPr/>
                </a:tc>
                <a:tc>
                  <a:txBody>
                    <a:bodyPr/>
                    <a:lstStyle/>
                    <a:p>
                      <a:r>
                        <a:rPr lang="es-ES" dirty="0" err="1" smtClean="0"/>
                        <a:t>Yet</a:t>
                      </a:r>
                      <a:r>
                        <a:rPr lang="es-ES" baseline="0" dirty="0" smtClean="0"/>
                        <a:t> </a:t>
                      </a:r>
                      <a:r>
                        <a:rPr lang="es-ES" baseline="0" dirty="0" err="1" smtClean="0"/>
                        <a:t>low</a:t>
                      </a:r>
                      <a:endParaRPr lang="en-GB" dirty="0"/>
                    </a:p>
                  </a:txBody>
                  <a:tcPr/>
                </a:tc>
                <a:tc>
                  <a:txBody>
                    <a:bodyPr/>
                    <a:lstStyle/>
                    <a:p>
                      <a:r>
                        <a:rPr lang="en-GB" dirty="0" smtClean="0"/>
                        <a:t>Global, national</a:t>
                      </a:r>
                      <a:endParaRPr lang="en-GB" dirty="0"/>
                    </a:p>
                  </a:txBody>
                  <a:tcPr/>
                </a:tc>
              </a:tr>
            </a:tbl>
          </a:graphicData>
        </a:graphic>
      </p:graphicFrame>
    </p:spTree>
    <p:extLst>
      <p:ext uri="{BB962C8B-B14F-4D97-AF65-F5344CB8AC3E}">
        <p14:creationId xmlns:p14="http://schemas.microsoft.com/office/powerpoint/2010/main" val="31911877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1"/>
          <p:cNvPicPr>
            <a:picLocks noChangeAspect="1" noChangeArrowheads="1"/>
          </p:cNvPicPr>
          <p:nvPr/>
        </p:nvPicPr>
        <p:blipFill>
          <a:blip r:embed="rId2" cstate="print"/>
          <a:srcRect/>
          <a:stretch>
            <a:fillRect/>
          </a:stretch>
        </p:blipFill>
        <p:spPr bwMode="auto">
          <a:xfrm>
            <a:off x="1475656" y="1556792"/>
            <a:ext cx="6408712" cy="4261795"/>
          </a:xfrm>
          <a:prstGeom prst="rect">
            <a:avLst/>
          </a:prstGeom>
          <a:noFill/>
        </p:spPr>
      </p:pic>
      <p:sp>
        <p:nvSpPr>
          <p:cNvPr id="2" name="Title 1"/>
          <p:cNvSpPr>
            <a:spLocks noGrp="1"/>
          </p:cNvSpPr>
          <p:nvPr>
            <p:ph type="title"/>
          </p:nvPr>
        </p:nvSpPr>
        <p:spPr>
          <a:xfrm>
            <a:off x="565212" y="188640"/>
            <a:ext cx="8229600" cy="864096"/>
          </a:xfrm>
        </p:spPr>
        <p:txBody>
          <a:bodyPr/>
          <a:lstStyle/>
          <a:p>
            <a:r>
              <a:rPr lang="en-GB" dirty="0" smtClean="0"/>
              <a:t>National health inequity</a:t>
            </a:r>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143000"/>
          </a:xfrm>
        </p:spPr>
        <p:txBody>
          <a:bodyPr>
            <a:normAutofit/>
          </a:bodyPr>
          <a:lstStyle/>
          <a:p>
            <a:r>
              <a:rPr lang="es-ES" b="1" dirty="0" err="1" smtClean="0"/>
              <a:t>BGHiE</a:t>
            </a:r>
            <a:r>
              <a:rPr lang="es-ES" b="1" dirty="0" smtClean="0"/>
              <a:t> in </a:t>
            </a:r>
            <a:r>
              <a:rPr lang="es-ES" b="1" dirty="0" err="1" smtClean="0"/>
              <a:t>countries</a:t>
            </a:r>
            <a:r>
              <a:rPr lang="es-ES" b="1" dirty="0" smtClean="0"/>
              <a:t> &gt; </a:t>
            </a:r>
            <a:r>
              <a:rPr lang="es-ES" b="1" dirty="0" err="1" smtClean="0"/>
              <a:t>mTh</a:t>
            </a:r>
            <a:endParaRPr lang="en-GB"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32642"/>
            <a:ext cx="8514090" cy="506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6470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s-ES" sz="2000" b="1" dirty="0" smtClean="0"/>
              <a:t>Principales </a:t>
            </a:r>
            <a:r>
              <a:rPr lang="es-ES" sz="2000" b="1" dirty="0" err="1" smtClean="0"/>
              <a:t>paises</a:t>
            </a:r>
            <a:r>
              <a:rPr lang="es-ES" sz="2000" b="1" dirty="0" smtClean="0"/>
              <a:t> sin </a:t>
            </a:r>
            <a:r>
              <a:rPr lang="es-ES" sz="2000" b="1" dirty="0" err="1" smtClean="0"/>
              <a:t>deficit</a:t>
            </a:r>
            <a:r>
              <a:rPr lang="es-ES" sz="2000" b="1" dirty="0" smtClean="0"/>
              <a:t> (&gt;</a:t>
            </a:r>
            <a:r>
              <a:rPr lang="es-ES" sz="2000" b="1" dirty="0" err="1" smtClean="0"/>
              <a:t>UmD</a:t>
            </a:r>
            <a:r>
              <a:rPr lang="es-ES" sz="2000" b="1" dirty="0" smtClean="0"/>
              <a:t>) y con muertes evitables : </a:t>
            </a:r>
            <a:r>
              <a:rPr lang="es-ES" sz="2000" b="1" dirty="0" err="1" smtClean="0"/>
              <a:t>evolucion</a:t>
            </a:r>
            <a:r>
              <a:rPr lang="es-ES" sz="2000" b="1" dirty="0" smtClean="0"/>
              <a:t> en el tiempo</a:t>
            </a:r>
            <a:endParaRPr lang="en-GB" sz="20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1340768"/>
            <a:ext cx="787907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2665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36104"/>
          </a:xfrm>
        </p:spPr>
        <p:txBody>
          <a:bodyPr>
            <a:normAutofit/>
          </a:bodyPr>
          <a:lstStyle/>
          <a:p>
            <a:r>
              <a:rPr lang="en-GB" sz="2000" dirty="0" smtClean="0"/>
              <a:t>International references of best feasible/sustainable health</a:t>
            </a:r>
            <a:endParaRPr lang="en-GB" sz="2000" dirty="0"/>
          </a:p>
        </p:txBody>
      </p:sp>
      <p:graphicFrame>
        <p:nvGraphicFramePr>
          <p:cNvPr id="3" name="Chart 2"/>
          <p:cNvGraphicFramePr>
            <a:graphicFrameLocks/>
          </p:cNvGraphicFramePr>
          <p:nvPr>
            <p:extLst>
              <p:ext uri="{D42A27DB-BD31-4B8C-83A1-F6EECF244321}">
                <p14:modId xmlns:p14="http://schemas.microsoft.com/office/powerpoint/2010/main" val="1424217204"/>
              </p:ext>
            </p:extLst>
          </p:nvPr>
        </p:nvGraphicFramePr>
        <p:xfrm>
          <a:off x="114300" y="1450181"/>
          <a:ext cx="8915400" cy="3957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4627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257300"/>
            <a:ext cx="7105650" cy="4343400"/>
          </a:xfrm>
          <a:prstGeom prst="rect">
            <a:avLst/>
          </a:prstGeom>
        </p:spPr>
      </p:pic>
    </p:spTree>
    <p:extLst>
      <p:ext uri="{BB962C8B-B14F-4D97-AF65-F5344CB8AC3E}">
        <p14:creationId xmlns:p14="http://schemas.microsoft.com/office/powerpoint/2010/main" val="343160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52943"/>
            <a:ext cx="3384376" cy="3141810"/>
          </a:xfrm>
          <a:prstGeom prst="rect">
            <a:avLst/>
          </a:prstGeo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352943"/>
            <a:ext cx="3150130" cy="3223071"/>
          </a:xfrm>
          <a:prstGeom prst="rect">
            <a:avLst/>
          </a:prstGeom>
        </p:spPr>
      </p:pic>
      <p:sp>
        <p:nvSpPr>
          <p:cNvPr id="2" name="Título 1"/>
          <p:cNvSpPr>
            <a:spLocks noGrp="1"/>
          </p:cNvSpPr>
          <p:nvPr>
            <p:ph type="title"/>
          </p:nvPr>
        </p:nvSpPr>
        <p:spPr>
          <a:xfrm>
            <a:off x="457200" y="209943"/>
            <a:ext cx="8229600" cy="1143000"/>
          </a:xfrm>
        </p:spPr>
        <p:txBody>
          <a:bodyPr/>
          <a:lstStyle/>
          <a:p>
            <a:r>
              <a:rPr lang="en-US" dirty="0" err="1" smtClean="0">
                <a:solidFill>
                  <a:srgbClr val="FFC000"/>
                </a:solidFill>
              </a:rPr>
              <a:t>BRHiE</a:t>
            </a:r>
            <a:r>
              <a:rPr lang="en-US" dirty="0" smtClean="0">
                <a:solidFill>
                  <a:srgbClr val="FFC000"/>
                </a:solidFill>
              </a:rPr>
              <a:t> in the EU</a:t>
            </a:r>
            <a:endParaRPr lang="en-US" dirty="0">
              <a:solidFill>
                <a:srgbClr val="FFC000"/>
              </a:solidFill>
            </a:endParaRPr>
          </a:p>
        </p:txBody>
      </p:sp>
      <p:sp>
        <p:nvSpPr>
          <p:cNvPr id="4" name="Marcador de contenido 3"/>
          <p:cNvSpPr>
            <a:spLocks noGrp="1"/>
          </p:cNvSpPr>
          <p:nvPr>
            <p:ph idx="1"/>
          </p:nvPr>
        </p:nvSpPr>
        <p:spPr>
          <a:xfrm>
            <a:off x="457200" y="4688522"/>
            <a:ext cx="8229600" cy="931464"/>
          </a:xfrm>
        </p:spPr>
        <p:txBody>
          <a:bodyPr>
            <a:normAutofit fontScale="47500" lnSpcReduction="20000"/>
          </a:bodyPr>
          <a:lstStyle/>
          <a:p>
            <a:r>
              <a:rPr lang="en-US" sz="2900" dirty="0" smtClean="0"/>
              <a:t>HR (s) models in the Med region, GDP 30% lower w </a:t>
            </a:r>
            <a:r>
              <a:rPr lang="en-US" sz="2900" dirty="0" err="1" smtClean="0"/>
              <a:t>av</a:t>
            </a:r>
            <a:r>
              <a:rPr lang="en-US" sz="2900" dirty="0" smtClean="0"/>
              <a:t> and LE some 5% higher.</a:t>
            </a:r>
          </a:p>
          <a:p>
            <a:pPr marL="0" indent="0">
              <a:buNone/>
            </a:pPr>
            <a:endParaRPr lang="en-US" sz="2900" dirty="0" smtClean="0"/>
          </a:p>
          <a:p>
            <a:r>
              <a:rPr lang="en-US" sz="2900" dirty="0" smtClean="0"/>
              <a:t>&gt;760,000 avoidable deaths, some 15% of all deaths, higher in </a:t>
            </a:r>
            <a:r>
              <a:rPr lang="en-US" sz="2900" dirty="0" err="1" smtClean="0"/>
              <a:t>SouthEastern</a:t>
            </a:r>
            <a:r>
              <a:rPr lang="en-US" sz="2900" dirty="0" smtClean="0"/>
              <a:t> EU</a:t>
            </a:r>
          </a:p>
          <a:p>
            <a:pPr marL="0" indent="0">
              <a:buNone/>
            </a:pPr>
            <a:endParaRPr lang="en-US" dirty="0"/>
          </a:p>
        </p:txBody>
      </p:sp>
    </p:spTree>
    <p:extLst>
      <p:ext uri="{BB962C8B-B14F-4D97-AF65-F5344CB8AC3E}">
        <p14:creationId xmlns:p14="http://schemas.microsoft.com/office/powerpoint/2010/main" val="159795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93118"/>
            <a:ext cx="3715264" cy="223224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620688"/>
            <a:ext cx="4867275" cy="3648075"/>
          </a:xfrm>
          <a:prstGeom prst="rect">
            <a:avLst/>
          </a:prstGeom>
        </p:spPr>
      </p:pic>
    </p:spTree>
    <p:extLst>
      <p:ext uri="{BB962C8B-B14F-4D97-AF65-F5344CB8AC3E}">
        <p14:creationId xmlns:p14="http://schemas.microsoft.com/office/powerpoint/2010/main" val="426196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84" y="1196752"/>
            <a:ext cx="8696325" cy="5229225"/>
          </a:xfrm>
          <a:prstGeom prst="rect">
            <a:avLst/>
          </a:prstGeom>
        </p:spPr>
      </p:pic>
      <p:sp>
        <p:nvSpPr>
          <p:cNvPr id="2" name="Título 1"/>
          <p:cNvSpPr>
            <a:spLocks noGrp="1"/>
          </p:cNvSpPr>
          <p:nvPr>
            <p:ph type="title"/>
          </p:nvPr>
        </p:nvSpPr>
        <p:spPr>
          <a:xfrm>
            <a:off x="467544" y="188640"/>
            <a:ext cx="8229600" cy="792088"/>
          </a:xfrm>
        </p:spPr>
        <p:txBody>
          <a:bodyPr>
            <a:normAutofit/>
          </a:bodyPr>
          <a:lstStyle/>
          <a:p>
            <a:r>
              <a:rPr lang="en-US" sz="2000" dirty="0" smtClean="0"/>
              <a:t>Sub-national health inequity in Mexico by HR (s) States, 2012</a:t>
            </a:r>
            <a:endParaRPr lang="en-US" sz="2000" dirty="0"/>
          </a:p>
        </p:txBody>
      </p:sp>
    </p:spTree>
    <p:extLst>
      <p:ext uri="{BB962C8B-B14F-4D97-AF65-F5344CB8AC3E}">
        <p14:creationId xmlns:p14="http://schemas.microsoft.com/office/powerpoint/2010/main" val="197931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 y="1412776"/>
            <a:ext cx="9144000" cy="4460648"/>
          </a:xfrm>
          <a:prstGeom prst="rect">
            <a:avLst/>
          </a:prstGeom>
        </p:spPr>
      </p:pic>
      <p:sp>
        <p:nvSpPr>
          <p:cNvPr id="6" name="Título 5"/>
          <p:cNvSpPr>
            <a:spLocks noGrp="1"/>
          </p:cNvSpPr>
          <p:nvPr>
            <p:ph type="title"/>
          </p:nvPr>
        </p:nvSpPr>
        <p:spPr>
          <a:xfrm>
            <a:off x="0" y="260648"/>
            <a:ext cx="9144000" cy="896824"/>
          </a:xfrm>
        </p:spPr>
        <p:txBody>
          <a:bodyPr>
            <a:normAutofit/>
          </a:bodyPr>
          <a:lstStyle/>
          <a:p>
            <a:r>
              <a:rPr lang="en-US" sz="2000" dirty="0" smtClean="0"/>
              <a:t>Subnational health inequity in Mexico by municipal HR (s) models 2012</a:t>
            </a:r>
            <a:endParaRPr lang="en-US" sz="2000" dirty="0"/>
          </a:p>
        </p:txBody>
      </p:sp>
    </p:spTree>
    <p:extLst>
      <p:ext uri="{BB962C8B-B14F-4D97-AF65-F5344CB8AC3E}">
        <p14:creationId xmlns:p14="http://schemas.microsoft.com/office/powerpoint/2010/main" val="138877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91323"/>
            <a:ext cx="6840760" cy="4118708"/>
          </a:xfrm>
          <a:prstGeom prst="rect">
            <a:avLst/>
          </a:prstGeom>
        </p:spPr>
      </p:pic>
      <p:sp>
        <p:nvSpPr>
          <p:cNvPr id="3" name="Título 2"/>
          <p:cNvSpPr>
            <a:spLocks noGrp="1"/>
          </p:cNvSpPr>
          <p:nvPr>
            <p:ph type="title"/>
          </p:nvPr>
        </p:nvSpPr>
        <p:spPr>
          <a:xfrm>
            <a:off x="493204" y="116632"/>
            <a:ext cx="8229600" cy="792088"/>
          </a:xfrm>
        </p:spPr>
        <p:txBody>
          <a:bodyPr>
            <a:normAutofit fontScale="90000"/>
          </a:bodyPr>
          <a:lstStyle/>
          <a:p>
            <a:r>
              <a:rPr lang="en-US" dirty="0" smtClean="0"/>
              <a:t>Equity </a:t>
            </a:r>
            <a:r>
              <a:rPr lang="en-US" dirty="0" err="1" smtClean="0"/>
              <a:t>cruves</a:t>
            </a:r>
            <a:r>
              <a:rPr lang="en-US" dirty="0" smtClean="0"/>
              <a:t> for Mexico ref HRS global, State or municipal 2012</a:t>
            </a:r>
            <a:endParaRPr lang="en-US" dirty="0"/>
          </a:p>
        </p:txBody>
      </p:sp>
    </p:spTree>
    <p:extLst>
      <p:ext uri="{BB962C8B-B14F-4D97-AF65-F5344CB8AC3E}">
        <p14:creationId xmlns:p14="http://schemas.microsoft.com/office/powerpoint/2010/main" val="221876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84784"/>
            <a:ext cx="8839200" cy="4895056"/>
          </a:xfrm>
          <a:prstGeom prst="rect">
            <a:avLst/>
          </a:prstGeom>
        </p:spPr>
      </p:pic>
      <p:sp>
        <p:nvSpPr>
          <p:cNvPr id="3" name="Título 2"/>
          <p:cNvSpPr>
            <a:spLocks noGrp="1"/>
          </p:cNvSpPr>
          <p:nvPr>
            <p:ph type="title"/>
          </p:nvPr>
        </p:nvSpPr>
        <p:spPr>
          <a:xfrm>
            <a:off x="611560" y="188640"/>
            <a:ext cx="8229600" cy="1143000"/>
          </a:xfrm>
        </p:spPr>
        <p:txBody>
          <a:bodyPr/>
          <a:lstStyle/>
          <a:p>
            <a:endParaRPr lang="en-US" dirty="0"/>
          </a:p>
        </p:txBody>
      </p:sp>
    </p:spTree>
    <p:extLst>
      <p:ext uri="{BB962C8B-B14F-4D97-AF65-F5344CB8AC3E}">
        <p14:creationId xmlns:p14="http://schemas.microsoft.com/office/powerpoint/2010/main" val="24966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671"/>
            <a:ext cx="9144000" cy="4752657"/>
          </a:xfrm>
          <a:prstGeom prst="rect">
            <a:avLst/>
          </a:prstGeom>
        </p:spPr>
      </p:pic>
    </p:spTree>
    <p:extLst>
      <p:ext uri="{BB962C8B-B14F-4D97-AF65-F5344CB8AC3E}">
        <p14:creationId xmlns:p14="http://schemas.microsoft.com/office/powerpoint/2010/main" val="177093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682"/>
            <a:ext cx="9144000" cy="4804636"/>
          </a:xfrm>
          <a:prstGeom prst="rect">
            <a:avLst/>
          </a:prstGeom>
        </p:spPr>
      </p:pic>
    </p:spTree>
    <p:extLst>
      <p:ext uri="{BB962C8B-B14F-4D97-AF65-F5344CB8AC3E}">
        <p14:creationId xmlns:p14="http://schemas.microsoft.com/office/powerpoint/2010/main" val="3972976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548680"/>
            <a:ext cx="4073229" cy="2448271"/>
          </a:xfrm>
          <a:prstGeom prst="rect">
            <a:avLst/>
          </a:prstGeom>
        </p:spPr>
      </p:pic>
      <p:pic>
        <p:nvPicPr>
          <p:cNvPr id="6" name="Imagen 5"/>
          <p:cNvPicPr>
            <a:picLocks noChangeAspect="1"/>
          </p:cNvPicPr>
          <p:nvPr/>
        </p:nvPicPr>
        <p:blipFill>
          <a:blip r:embed="rId3"/>
          <a:stretch>
            <a:fillRect/>
          </a:stretch>
        </p:blipFill>
        <p:spPr>
          <a:xfrm>
            <a:off x="4644008" y="564530"/>
            <a:ext cx="4020486" cy="2416569"/>
          </a:xfrm>
          <a:prstGeom prst="rect">
            <a:avLst/>
          </a:prstGeom>
        </p:spPr>
      </p:pic>
      <p:pic>
        <p:nvPicPr>
          <p:cNvPr id="7" name="Imagen 6"/>
          <p:cNvPicPr>
            <a:picLocks noChangeAspect="1"/>
          </p:cNvPicPr>
          <p:nvPr/>
        </p:nvPicPr>
        <p:blipFill>
          <a:blip r:embed="rId4"/>
          <a:stretch>
            <a:fillRect/>
          </a:stretch>
        </p:blipFill>
        <p:spPr>
          <a:xfrm>
            <a:off x="420651" y="3212976"/>
            <a:ext cx="4048114" cy="243317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353" y="3212976"/>
            <a:ext cx="3905795" cy="2433175"/>
          </a:xfrm>
          <a:prstGeom prst="rect">
            <a:avLst/>
          </a:prstGeom>
        </p:spPr>
      </p:pic>
    </p:spTree>
    <p:extLst>
      <p:ext uri="{BB962C8B-B14F-4D97-AF65-F5344CB8AC3E}">
        <p14:creationId xmlns:p14="http://schemas.microsoft.com/office/powerpoint/2010/main" val="157866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332656"/>
            <a:ext cx="8136904" cy="792162"/>
          </a:xfrm>
        </p:spPr>
        <p:txBody>
          <a:bodyPr>
            <a:noAutofit/>
          </a:bodyPr>
          <a:lstStyle/>
          <a:p>
            <a:r>
              <a:rPr lang="en-US" dirty="0" smtClean="0"/>
              <a:t>HRS models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0357886"/>
              </p:ext>
            </p:extLst>
          </p:nvPr>
        </p:nvGraphicFramePr>
        <p:xfrm>
          <a:off x="755576" y="1196752"/>
          <a:ext cx="7416824" cy="5040557"/>
        </p:xfrm>
        <a:graphic>
          <a:graphicData uri="http://schemas.openxmlformats.org/drawingml/2006/table">
            <a:tbl>
              <a:tblPr>
                <a:tableStyleId>{5C22544A-7EE6-4342-B048-85BDC9FD1C3A}</a:tableStyleId>
              </a:tblPr>
              <a:tblGrid>
                <a:gridCol w="2599752"/>
                <a:gridCol w="2368800"/>
                <a:gridCol w="2448272"/>
              </a:tblGrid>
              <a:tr h="337161">
                <a:tc>
                  <a:txBody>
                    <a:bodyPr/>
                    <a:lstStyle/>
                    <a:p>
                      <a:pPr algn="l" fontAlgn="b"/>
                      <a:r>
                        <a:rPr lang="en-GB" sz="2000" b="1" u="none" strike="noStrike">
                          <a:effectLst/>
                        </a:rPr>
                        <a:t>Country Name</a:t>
                      </a:r>
                      <a:endParaRPr lang="en-GB" sz="2000" b="1" i="0" u="none" strike="noStrike">
                        <a:solidFill>
                          <a:srgbClr val="000000"/>
                        </a:solidFill>
                        <a:effectLst/>
                        <a:latin typeface="Calibri"/>
                      </a:endParaRPr>
                    </a:p>
                  </a:txBody>
                  <a:tcPr marL="9525" marR="9525" marT="9525" marB="0" anchor="b"/>
                </a:tc>
                <a:tc>
                  <a:txBody>
                    <a:bodyPr/>
                    <a:lstStyle/>
                    <a:p>
                      <a:pPr algn="l" fontAlgn="b"/>
                      <a:r>
                        <a:rPr lang="en-GB" sz="2000" b="1" u="none" strike="noStrike">
                          <a:effectLst/>
                        </a:rPr>
                        <a:t>average 1960-2012</a:t>
                      </a:r>
                      <a:endParaRPr lang="en-GB" sz="2000" b="1" i="0" u="none" strike="noStrike">
                        <a:solidFill>
                          <a:srgbClr val="000000"/>
                        </a:solidFill>
                        <a:effectLst/>
                        <a:latin typeface="Calibri"/>
                      </a:endParaRPr>
                    </a:p>
                  </a:txBody>
                  <a:tcPr marL="9525" marR="9525" marT="9525" marB="0" anchor="b"/>
                </a:tc>
                <a:tc>
                  <a:txBody>
                    <a:bodyPr/>
                    <a:lstStyle/>
                    <a:p>
                      <a:pPr algn="l" fontAlgn="b"/>
                      <a:r>
                        <a:rPr lang="en-GB" sz="2000" b="1" u="none" strike="noStrike">
                          <a:effectLst/>
                        </a:rPr>
                        <a:t>average 1980-2012</a:t>
                      </a:r>
                      <a:endParaRPr lang="en-GB" sz="2000" b="1" i="0" u="none" strike="noStrike">
                        <a:solidFill>
                          <a:srgbClr val="000000"/>
                        </a:solidFill>
                        <a:effectLst/>
                        <a:latin typeface="Calibri"/>
                      </a:endParaRPr>
                    </a:p>
                  </a:txBody>
                  <a:tcPr marL="9525" marR="9525" marT="9525" marB="0" anchor="b"/>
                </a:tc>
              </a:tr>
              <a:tr h="337161">
                <a:tc>
                  <a:txBody>
                    <a:bodyPr/>
                    <a:lstStyle/>
                    <a:p>
                      <a:pPr algn="l" fontAlgn="b"/>
                      <a:r>
                        <a:rPr lang="en-GB" sz="2000" u="none" strike="noStrike">
                          <a:solidFill>
                            <a:srgbClr val="00B050"/>
                          </a:solidFill>
                          <a:effectLst/>
                        </a:rPr>
                        <a:t>Costa Rica</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72.93</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76.72</a:t>
                      </a:r>
                      <a:endParaRPr lang="en-GB" sz="2000" b="1" i="0" u="none" strike="noStrike">
                        <a:solidFill>
                          <a:srgbClr val="00B050"/>
                        </a:solidFill>
                        <a:effectLst/>
                        <a:latin typeface="Calibri"/>
                      </a:endParaRPr>
                    </a:p>
                  </a:txBody>
                  <a:tcPr marL="9525" marR="9525" marT="9525" marB="0" anchor="b"/>
                </a:tc>
              </a:tr>
              <a:tr h="337161">
                <a:tc>
                  <a:txBody>
                    <a:bodyPr/>
                    <a:lstStyle/>
                    <a:p>
                      <a:pPr algn="l" fontAlgn="b"/>
                      <a:r>
                        <a:rPr lang="en-GB" sz="2000" u="none" strike="noStrike">
                          <a:solidFill>
                            <a:srgbClr val="00B050"/>
                          </a:solidFill>
                          <a:effectLst/>
                        </a:rPr>
                        <a:t>Cuba</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73.51</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76.08</a:t>
                      </a:r>
                      <a:endParaRPr lang="en-GB" sz="2000" b="1" i="0" u="none" strike="noStrike">
                        <a:solidFill>
                          <a:srgbClr val="00B050"/>
                        </a:solidFill>
                        <a:effectLst/>
                        <a:latin typeface="Calibri"/>
                      </a:endParaRPr>
                    </a:p>
                  </a:txBody>
                  <a:tcPr marL="9525" marR="9525" marT="9525" marB="0" anchor="b"/>
                </a:tc>
              </a:tr>
              <a:tr h="337161">
                <a:tc>
                  <a:txBody>
                    <a:bodyPr/>
                    <a:lstStyle/>
                    <a:p>
                      <a:pPr algn="l" fontAlgn="b"/>
                      <a:r>
                        <a:rPr lang="en-GB" sz="2000" u="none" strike="noStrike">
                          <a:solidFill>
                            <a:schemeClr val="bg2"/>
                          </a:solidFill>
                          <a:effectLst/>
                        </a:rPr>
                        <a:t>Albania</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71.00</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73.52</a:t>
                      </a:r>
                      <a:endParaRPr lang="en-GB" sz="2000" b="0" i="0" u="none" strike="noStrike">
                        <a:solidFill>
                          <a:schemeClr val="bg2"/>
                        </a:solidFill>
                        <a:effectLst/>
                        <a:latin typeface="Calibri"/>
                      </a:endParaRPr>
                    </a:p>
                  </a:txBody>
                  <a:tcPr marL="9525" marR="9525" marT="9525" marB="0" anchor="b"/>
                </a:tc>
              </a:tr>
              <a:tr h="337161">
                <a:tc>
                  <a:txBody>
                    <a:bodyPr/>
                    <a:lstStyle/>
                    <a:p>
                      <a:pPr algn="l" fontAlgn="b"/>
                      <a:r>
                        <a:rPr lang="en-GB" sz="2000" u="none" strike="noStrike">
                          <a:solidFill>
                            <a:schemeClr val="bg2"/>
                          </a:solidFill>
                          <a:effectLst/>
                        </a:rPr>
                        <a:t>Vietnam</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68.92</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72.08</a:t>
                      </a:r>
                      <a:endParaRPr lang="en-GB" sz="2000" b="0" i="0" u="none" strike="noStrike">
                        <a:solidFill>
                          <a:schemeClr val="bg2"/>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St. Lucia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68.32</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71.67</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Belize</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68.89</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71.25</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Georgia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69.54</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71.19</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Sri Lanka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68.26</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70.92</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Armenia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70.15</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70.79</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St. Vincent </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67.87</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70.34</a:t>
                      </a:r>
                      <a:endParaRPr lang="en-GB" sz="2000" b="0" i="0" u="none" strike="noStrike">
                        <a:solidFill>
                          <a:schemeClr val="accent4"/>
                        </a:solidFill>
                        <a:effectLst/>
                        <a:latin typeface="Calibri"/>
                      </a:endParaRPr>
                    </a:p>
                  </a:txBody>
                  <a:tcPr marL="9525" marR="9525" marT="9525" marB="0" anchor="b"/>
                </a:tc>
              </a:tr>
              <a:tr h="320303">
                <a:tc>
                  <a:txBody>
                    <a:bodyPr/>
                    <a:lstStyle/>
                    <a:p>
                      <a:pPr algn="l" fontAlgn="b"/>
                      <a:r>
                        <a:rPr lang="en-GB" sz="2000" u="none" strike="noStrike">
                          <a:solidFill>
                            <a:schemeClr val="accent4"/>
                          </a:solidFill>
                          <a:effectLst/>
                        </a:rPr>
                        <a:t>Tonga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68.09</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70.23</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Colombia</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66.45</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69.92</a:t>
                      </a:r>
                      <a:endParaRPr lang="en-GB" sz="2000" b="0" i="0" u="none" strike="noStrike">
                        <a:solidFill>
                          <a:schemeClr val="accent6">
                            <a:lumMod val="75000"/>
                          </a:schemeClr>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Grenada</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67.19</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69.58</a:t>
                      </a:r>
                      <a:endParaRPr lang="en-GB" sz="2000" b="0" i="0" u="none" strike="noStrike">
                        <a:solidFill>
                          <a:schemeClr val="accent6">
                            <a:lumMod val="75000"/>
                          </a:schemeClr>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Paraguay</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67.84</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69.36</a:t>
                      </a:r>
                      <a:endParaRPr lang="en-GB" sz="2000" b="0" i="0" u="none" strike="noStrike">
                        <a:solidFill>
                          <a:schemeClr val="accent6">
                            <a:lumMod val="75000"/>
                          </a:schemeClr>
                        </a:solidFill>
                        <a:effectLst/>
                        <a:latin typeface="Calibri"/>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857375"/>
            <a:ext cx="5753100" cy="3143250"/>
          </a:xfrm>
          <a:prstGeom prst="rect">
            <a:avLst/>
          </a:prstGeom>
        </p:spPr>
      </p:pic>
    </p:spTree>
    <p:extLst>
      <p:ext uri="{BB962C8B-B14F-4D97-AF65-F5344CB8AC3E}">
        <p14:creationId xmlns:p14="http://schemas.microsoft.com/office/powerpoint/2010/main" val="234105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eldiario.es/desalambre/inmigrantes_EDIIMA20141022_0486_16.jpg"/>
          <p:cNvPicPr>
            <a:picLocks noChangeAspect="1" noChangeArrowheads="1"/>
          </p:cNvPicPr>
          <p:nvPr/>
        </p:nvPicPr>
        <p:blipFill>
          <a:blip r:embed="rId2" cstate="print"/>
          <a:srcRect/>
          <a:stretch>
            <a:fillRect/>
          </a:stretch>
        </p:blipFill>
        <p:spPr bwMode="auto">
          <a:xfrm>
            <a:off x="899592" y="1124744"/>
            <a:ext cx="3168352" cy="2379960"/>
          </a:xfrm>
          <a:prstGeom prst="rect">
            <a:avLst/>
          </a:prstGeom>
          <a:noFill/>
        </p:spPr>
      </p:pic>
      <p:pic>
        <p:nvPicPr>
          <p:cNvPr id="1032" name="Picture 8" descr="1"/>
          <p:cNvPicPr>
            <a:picLocks noChangeAspect="1" noChangeArrowheads="1"/>
          </p:cNvPicPr>
          <p:nvPr/>
        </p:nvPicPr>
        <p:blipFill>
          <a:blip r:embed="rId3" cstate="print"/>
          <a:srcRect/>
          <a:stretch>
            <a:fillRect/>
          </a:stretch>
        </p:blipFill>
        <p:spPr bwMode="auto">
          <a:xfrm>
            <a:off x="4644008" y="1196752"/>
            <a:ext cx="3356764" cy="2232248"/>
          </a:xfrm>
          <a:prstGeom prst="rect">
            <a:avLst/>
          </a:prstGeom>
          <a:noFill/>
        </p:spPr>
      </p:pic>
      <p:pic>
        <p:nvPicPr>
          <p:cNvPr id="1036" name="Picture 12" descr="http://cambia.pe/wp-content/uploads/2014/07/21.jpg"/>
          <p:cNvPicPr>
            <a:picLocks noChangeAspect="1" noChangeArrowheads="1"/>
          </p:cNvPicPr>
          <p:nvPr/>
        </p:nvPicPr>
        <p:blipFill>
          <a:blip r:embed="rId4" cstate="print"/>
          <a:srcRect/>
          <a:stretch>
            <a:fillRect/>
          </a:stretch>
        </p:blipFill>
        <p:spPr bwMode="auto">
          <a:xfrm>
            <a:off x="4644008" y="3501008"/>
            <a:ext cx="3384376" cy="2481029"/>
          </a:xfrm>
          <a:prstGeom prst="rect">
            <a:avLst/>
          </a:prstGeom>
          <a:noFill/>
        </p:spPr>
      </p:pic>
      <p:pic>
        <p:nvPicPr>
          <p:cNvPr id="1038" name="Picture 14" descr="http://notasdesonia.bligoo.es/media/users/24/1206173/images/public/347649/579605_420411291356377_1496131027_n.jpg?v=1351204052098"/>
          <p:cNvPicPr>
            <a:picLocks noChangeAspect="1" noChangeArrowheads="1"/>
          </p:cNvPicPr>
          <p:nvPr/>
        </p:nvPicPr>
        <p:blipFill>
          <a:blip r:embed="rId5" cstate="print"/>
          <a:srcRect/>
          <a:stretch>
            <a:fillRect/>
          </a:stretch>
        </p:blipFill>
        <p:spPr bwMode="auto">
          <a:xfrm>
            <a:off x="899592" y="3573016"/>
            <a:ext cx="3166667" cy="2304256"/>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25" y="1124744"/>
            <a:ext cx="8229600" cy="1719064"/>
          </a:xfrm>
        </p:spPr>
        <p:txBody>
          <a:bodyPr>
            <a:normAutofit fontScale="90000"/>
          </a:bodyPr>
          <a:lstStyle/>
          <a:p>
            <a:r>
              <a:rPr lang="en-US" sz="2000" dirty="0" smtClean="0"/>
              <a:t>Health equity may be the best barometer of social justice within and between generations.</a:t>
            </a:r>
            <a:br>
              <a:rPr lang="en-US" sz="2000" dirty="0" smtClean="0"/>
            </a:br>
            <a:r>
              <a:rPr lang="en-US" sz="2000" dirty="0" smtClean="0"/>
              <a:t/>
            </a:r>
            <a:br>
              <a:rPr lang="en-US" sz="2000" dirty="0" smtClean="0"/>
            </a:br>
            <a:r>
              <a:rPr lang="en-US" sz="2000" dirty="0" smtClean="0"/>
              <a:t>It shifts concepts from poverty to dignity, from poverty alleviation to fiscal and territorial redistribution towards equity curves compatible with universal rights.</a:t>
            </a:r>
            <a:endParaRPr lang="en-US" sz="2000" dirty="0"/>
          </a:p>
        </p:txBody>
      </p:sp>
      <p:pic>
        <p:nvPicPr>
          <p:cNvPr id="79874" name="Picture 2" descr="https://fbcdn-sphotos-c-a.akamaihd.net/hphotos-ak-prn1/163538_625261824155006_752883197_n.jpg"/>
          <p:cNvPicPr>
            <a:picLocks noChangeAspect="1" noChangeArrowheads="1"/>
          </p:cNvPicPr>
          <p:nvPr/>
        </p:nvPicPr>
        <p:blipFill>
          <a:blip r:embed="rId2" cstate="print"/>
          <a:srcRect/>
          <a:stretch>
            <a:fillRect/>
          </a:stretch>
        </p:blipFill>
        <p:spPr bwMode="auto">
          <a:xfrm>
            <a:off x="2771800" y="3140968"/>
            <a:ext cx="3448050" cy="27813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1143000"/>
          </a:xfrm>
        </p:spPr>
        <p:txBody>
          <a:bodyPr/>
          <a:lstStyle/>
          <a:p>
            <a:r>
              <a:rPr lang="en-US" dirty="0" smtClean="0">
                <a:solidFill>
                  <a:srgbClr val="FFC000"/>
                </a:solidFill>
              </a:rPr>
              <a:t>Burden of health inequity (ref HFS standards)</a:t>
            </a:r>
            <a:endParaRPr lang="en-US" dirty="0">
              <a:solidFill>
                <a:srgbClr val="FFC000"/>
              </a:solidFill>
            </a:endParaRPr>
          </a:p>
        </p:txBody>
      </p:sp>
      <p:sp>
        <p:nvSpPr>
          <p:cNvPr id="3" name="Marcador de contenido 2"/>
          <p:cNvSpPr>
            <a:spLocks noGrp="1"/>
          </p:cNvSpPr>
          <p:nvPr>
            <p:ph idx="1"/>
          </p:nvPr>
        </p:nvSpPr>
        <p:spPr>
          <a:xfrm>
            <a:off x="611560" y="1412776"/>
            <a:ext cx="8229600" cy="3888432"/>
          </a:xfrm>
        </p:spPr>
        <p:txBody>
          <a:bodyPr/>
          <a:lstStyle/>
          <a:p>
            <a:r>
              <a:rPr lang="en-US" dirty="0" smtClean="0"/>
              <a:t>Weighted average of mortality/survival rate per age group, sex and annual average/5y 1950-2010</a:t>
            </a:r>
          </a:p>
          <a:p>
            <a:r>
              <a:rPr lang="en-US" dirty="0" smtClean="0"/>
              <a:t>Adjusted mortality rates to estimate expected deaths by HRS standards.</a:t>
            </a:r>
          </a:p>
          <a:p>
            <a:r>
              <a:rPr lang="en-US" dirty="0" smtClean="0"/>
              <a:t>Burden of global health inequity : excess mortality</a:t>
            </a:r>
          </a:p>
          <a:p>
            <a:pPr lvl="1"/>
            <a:r>
              <a:rPr lang="en-US" dirty="0" err="1" smtClean="0"/>
              <a:t>NBGHiE</a:t>
            </a:r>
            <a:r>
              <a:rPr lang="en-US" dirty="0" smtClean="0"/>
              <a:t> : umber of avoidable deaths (or </a:t>
            </a:r>
            <a:r>
              <a:rPr lang="en-US" dirty="0" err="1" smtClean="0"/>
              <a:t>LYlost</a:t>
            </a:r>
            <a:r>
              <a:rPr lang="en-US" dirty="0"/>
              <a:t>)</a:t>
            </a:r>
            <a:endParaRPr lang="en-US" dirty="0" smtClean="0"/>
          </a:p>
          <a:p>
            <a:pPr lvl="1"/>
            <a:r>
              <a:rPr lang="en-US" dirty="0" err="1" smtClean="0"/>
              <a:t>RBGHiE</a:t>
            </a:r>
            <a:r>
              <a:rPr lang="en-US" dirty="0" smtClean="0"/>
              <a:t> : % of deaths which would be avoidable (or DL pc and year due to inequity)</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63049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88"/>
            <a:ext cx="8229600" cy="1143000"/>
          </a:xfrm>
        </p:spPr>
        <p:txBody>
          <a:bodyPr/>
          <a:lstStyle/>
          <a:p>
            <a:r>
              <a:rPr lang="es-ES" dirty="0" smtClean="0"/>
              <a:t>Total </a:t>
            </a:r>
            <a:r>
              <a:rPr lang="es-ES" dirty="0" err="1" smtClean="0"/>
              <a:t>number</a:t>
            </a:r>
            <a:r>
              <a:rPr lang="es-ES" dirty="0" smtClean="0"/>
              <a:t> of </a:t>
            </a:r>
            <a:r>
              <a:rPr lang="es-ES" dirty="0" err="1" smtClean="0"/>
              <a:t>avoidable</a:t>
            </a:r>
            <a:r>
              <a:rPr lang="es-ES" dirty="0" smtClean="0"/>
              <a:t> </a:t>
            </a:r>
            <a:r>
              <a:rPr lang="es-ES" dirty="0" err="1" smtClean="0"/>
              <a:t>deaths</a:t>
            </a:r>
            <a:r>
              <a:rPr lang="es-ES" dirty="0" smtClean="0"/>
              <a:t> 1950-2010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12970600"/>
              </p:ext>
            </p:extLst>
          </p:nvPr>
        </p:nvGraphicFramePr>
        <p:xfrm>
          <a:off x="1907704" y="1484784"/>
          <a:ext cx="5616624" cy="4608513"/>
        </p:xfrm>
        <a:graphic>
          <a:graphicData uri="http://schemas.openxmlformats.org/drawingml/2006/table">
            <a:tbl>
              <a:tblPr>
                <a:tableStyleId>{5C22544A-7EE6-4342-B048-85BDC9FD1C3A}</a:tableStyleId>
              </a:tblPr>
              <a:tblGrid>
                <a:gridCol w="2808312"/>
                <a:gridCol w="2808312"/>
              </a:tblGrid>
              <a:tr h="354501">
                <a:tc>
                  <a:txBody>
                    <a:bodyPr/>
                    <a:lstStyle/>
                    <a:p>
                      <a:pPr algn="l" fontAlgn="b"/>
                      <a:r>
                        <a:rPr lang="en-GB" sz="2000" u="none" strike="noStrike">
                          <a:effectLst/>
                        </a:rPr>
                        <a:t>Period</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Global avoid deaths</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1950-1955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22378571</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1955-1960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22359125</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1960-1965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23681287</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1965-1970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17540402</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1970-1975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15953937</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1975-1980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16333040</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1980-1985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16360286</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1985-1990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16561451</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1990-1995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17603116</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1995-2000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18591914</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2000-2005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17428328</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2005-2010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16821851</a:t>
                      </a:r>
                      <a:endParaRPr lang="en-GB" sz="2000" b="0" i="0" u="none" strike="noStrike">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1241052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Autofit/>
          </a:bodyPr>
          <a:lstStyle/>
          <a:p>
            <a:r>
              <a:rPr lang="en-US" sz="2800" dirty="0" smtClean="0"/>
              <a:t>Trend and distribution of </a:t>
            </a:r>
            <a:r>
              <a:rPr lang="en-US" sz="2800" dirty="0" err="1" smtClean="0"/>
              <a:t>NGHiE</a:t>
            </a:r>
            <a:endParaRPr lang="en-US" sz="28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96752"/>
            <a:ext cx="8760022" cy="465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79" y="116632"/>
            <a:ext cx="8229600" cy="792088"/>
          </a:xfrm>
        </p:spPr>
        <p:txBody>
          <a:bodyPr>
            <a:noAutofit/>
          </a:bodyPr>
          <a:lstStyle/>
          <a:p>
            <a:r>
              <a:rPr lang="en-US" sz="3200" dirty="0" smtClean="0"/>
              <a:t/>
            </a:r>
            <a:br>
              <a:rPr lang="en-US" sz="3200" dirty="0" smtClean="0"/>
            </a:br>
            <a:r>
              <a:rPr lang="en-US" sz="2800" dirty="0" err="1" smtClean="0"/>
              <a:t>GBHiE</a:t>
            </a:r>
            <a:r>
              <a:rPr lang="en-US" sz="2800" dirty="0" smtClean="0"/>
              <a:t> 2005-2010 by sex and age group</a:t>
            </a:r>
            <a:endParaRPr lang="en-US" sz="2800"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44" y="1196752"/>
            <a:ext cx="895027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7559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noAutofit/>
          </a:bodyPr>
          <a:lstStyle/>
          <a:p>
            <a:r>
              <a:rPr lang="en-US" sz="2000" dirty="0" smtClean="0"/>
              <a:t>Countries with highest </a:t>
            </a:r>
            <a:r>
              <a:rPr lang="en-US" sz="2000" dirty="0" err="1" smtClean="0"/>
              <a:t>GBHiE</a:t>
            </a:r>
            <a:r>
              <a:rPr lang="en-US" sz="2000" dirty="0" smtClean="0"/>
              <a:t>, trend 1960-010</a:t>
            </a:r>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68760"/>
            <a:ext cx="7848872" cy="462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err="1" smtClean="0"/>
              <a:t>RBGHiE</a:t>
            </a:r>
            <a:r>
              <a:rPr lang="en-GB" dirty="0" smtClean="0"/>
              <a:t> 1950-2010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68981060"/>
              </p:ext>
            </p:extLst>
          </p:nvPr>
        </p:nvGraphicFramePr>
        <p:xfrm>
          <a:off x="755576" y="1556797"/>
          <a:ext cx="7272807" cy="4664569"/>
        </p:xfrm>
        <a:graphic>
          <a:graphicData uri="http://schemas.openxmlformats.org/drawingml/2006/table">
            <a:tbl>
              <a:tblPr>
                <a:tableStyleId>{5C22544A-7EE6-4342-B048-85BDC9FD1C3A}</a:tableStyleId>
              </a:tblPr>
              <a:tblGrid>
                <a:gridCol w="2624774"/>
                <a:gridCol w="4648033"/>
              </a:tblGrid>
              <a:tr h="358813">
                <a:tc>
                  <a:txBody>
                    <a:bodyPr/>
                    <a:lstStyle/>
                    <a:p>
                      <a:pPr algn="l" fontAlgn="b"/>
                      <a:r>
                        <a:rPr lang="en-GB" sz="2000" u="none" strike="noStrike">
                          <a:effectLst/>
                        </a:rPr>
                        <a:t>Period </a:t>
                      </a:r>
                      <a:endParaRPr lang="en-GB" sz="2000" b="0" i="0" u="none" strike="noStrike">
                        <a:solidFill>
                          <a:srgbClr val="000000"/>
                        </a:solidFill>
                        <a:effectLst/>
                        <a:latin typeface="Calibri"/>
                      </a:endParaRPr>
                    </a:p>
                  </a:txBody>
                  <a:tcPr marL="7742" marR="7742" marT="7742" marB="0" anchor="b"/>
                </a:tc>
                <a:tc>
                  <a:txBody>
                    <a:bodyPr/>
                    <a:lstStyle/>
                    <a:p>
                      <a:pPr algn="l" fontAlgn="b"/>
                      <a:r>
                        <a:rPr lang="en-GB" sz="2000" u="none" strike="noStrike">
                          <a:effectLst/>
                        </a:rPr>
                        <a:t>% global av deaths</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1950-1955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46.9%</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1955-1960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47.6%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1960-1965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49.3%</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1965-1970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42.4%</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1970-1975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39.3%</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1975-1980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40.9%</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1980-1985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1985-1990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40.7%</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1990-1995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42.1%</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1995-2000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43.5%</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2000-2005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2005-2010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39.4%</a:t>
                      </a:r>
                      <a:endParaRPr lang="en-GB" sz="2000" b="0" i="0" u="none" strike="noStrike">
                        <a:solidFill>
                          <a:srgbClr val="000000"/>
                        </a:solidFill>
                        <a:effectLst/>
                        <a:latin typeface="Calibri"/>
                      </a:endParaRPr>
                    </a:p>
                  </a:txBody>
                  <a:tcPr marL="7742" marR="7742" marT="7742" marB="0" anchor="b"/>
                </a:tc>
              </a:tr>
            </a:tbl>
          </a:graphicData>
        </a:graphic>
      </p:graphicFrame>
    </p:spTree>
    <p:extLst>
      <p:ext uri="{BB962C8B-B14F-4D97-AF65-F5344CB8AC3E}">
        <p14:creationId xmlns:p14="http://schemas.microsoft.com/office/powerpoint/2010/main" val="198808313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GRESO SALUD GLOBAL - PLANTILLA P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CONGRESO SALUD GLOBAL - PLANTILLA PPT (1)</Template>
  <TotalTime>23450</TotalTime>
  <Words>443</Words>
  <Application>Microsoft Office PowerPoint</Application>
  <PresentationFormat>Presentación en pantalla (4:3)</PresentationFormat>
  <Paragraphs>153</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Bookman Old Style</vt:lpstr>
      <vt:lpstr>Calibri</vt:lpstr>
      <vt:lpstr>Perpetua</vt:lpstr>
      <vt:lpstr>CONGRESO SALUD GLOBAL - PLANTILLA PPT (1)</vt:lpstr>
      <vt:lpstr>The Burden of halth inequity as a  Barometer of social justice  Global trend and challenges in Mexico  Introduction to equinomics    Juan Garay EU Delegation to Mexico   </vt:lpstr>
      <vt:lpstr>International references of best feasible/sustainable health</vt:lpstr>
      <vt:lpstr>HRS models</vt:lpstr>
      <vt:lpstr>Burden of health inequity (ref HFS standards)</vt:lpstr>
      <vt:lpstr>Total number of avoidable deaths 1950-2010</vt:lpstr>
      <vt:lpstr>Trend and distribution of NGHiE</vt:lpstr>
      <vt:lpstr> GBHiE 2005-2010 by sex and age group</vt:lpstr>
      <vt:lpstr>Countries with highest GBHiE, trend 1960-010</vt:lpstr>
      <vt:lpstr>RBGHiE 1950-2010</vt:lpstr>
      <vt:lpstr>RBGHiE 1950-2010 by age groups</vt:lpstr>
      <vt:lpstr>RBGHiE by sex 2005-2010</vt:lpstr>
      <vt:lpstr>Geographical distribution of RBGHiE 1950-2010</vt:lpstr>
      <vt:lpstr>“Equinomics” : Equity curve compatible with the universal right to health</vt:lpstr>
      <vt:lpstr>Presentación de PowerPoint</vt:lpstr>
      <vt:lpstr>Population and resources ref equity curve</vt:lpstr>
      <vt:lpstr>Equity redistribution vs ODA</vt:lpstr>
      <vt:lpstr>National health inequity</vt:lpstr>
      <vt:lpstr>BGHiE in countries &gt; mTh</vt:lpstr>
      <vt:lpstr>Principales paises sin deficit (&gt;UmD) y con muertes evitables : evolucion en el tiempo</vt:lpstr>
      <vt:lpstr>Presentación de PowerPoint</vt:lpstr>
      <vt:lpstr>BRHiE in the EU</vt:lpstr>
      <vt:lpstr>Presentación de PowerPoint</vt:lpstr>
      <vt:lpstr>Sub-national health inequity in Mexico by HR (s) States, 2012</vt:lpstr>
      <vt:lpstr>Subnational health inequity in Mexico by municipal HR (s) models 2012</vt:lpstr>
      <vt:lpstr>Equity cruves for Mexico ref HRS global, State or municipal 2012</vt:lpstr>
      <vt:lpstr>Presentación de PowerPoint</vt:lpstr>
      <vt:lpstr>Presentación de PowerPoint</vt:lpstr>
      <vt:lpstr>Presentación de PowerPoint</vt:lpstr>
      <vt:lpstr>Presentación de PowerPoint</vt:lpstr>
      <vt:lpstr>Presentación de PowerPoint</vt:lpstr>
      <vt:lpstr>Presentación de PowerPoint</vt:lpstr>
      <vt:lpstr>Health equity may be the best barometer of social justice within and between generations.  It shifts concepts from poverty to dignity, from poverty alleviation to fiscal and territorial redistribution towards equity curves compatible with universal rights.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Juan Garay</cp:lastModifiedBy>
  <cp:revision>118</cp:revision>
  <dcterms:created xsi:type="dcterms:W3CDTF">2014-11-16T02:04:21Z</dcterms:created>
  <dcterms:modified xsi:type="dcterms:W3CDTF">2016-09-19T15:29:28Z</dcterms:modified>
</cp:coreProperties>
</file>