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" initials="U" lastIdx="1" clrIdx="0">
    <p:extLst>
      <p:ext uri="{19B8F6BF-5375-455C-9EA6-DF929625EA0E}">
        <p15:presenceInfo xmlns:p15="http://schemas.microsoft.com/office/powerpoint/2012/main" userId="Usu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23T09:00:23.462" idx="1">
    <p:pos x="7262" y="2562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40E52C-20EE-EAE8-905D-36C1506F14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5F059A7-22E5-D202-F664-DE6F6272BB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570F36-9C2E-80EA-4AF8-CAA8F9918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37CF-E188-46F9-B07D-ADAF1E0E2A55}" type="datetimeFigureOut">
              <a:rPr lang="es-ES" smtClean="0"/>
              <a:t>23/10/2024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4EBF7B-644A-FC1F-33AD-664690F8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850A09-1E4B-CFCA-29C5-18EF511DB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4929-C028-4055-A6F9-8E07316A68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2343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0A785E-AE47-E8B6-8A1E-2E332BD98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F77563B-7118-51AA-55CE-4AAED4C36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58EE7A-A1F5-B567-597A-4061A95ED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37CF-E188-46F9-B07D-ADAF1E0E2A55}" type="datetimeFigureOut">
              <a:rPr lang="es-ES" smtClean="0"/>
              <a:t>23/10/2024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E62826-5947-EB5A-97FB-2CA436998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E99919-BC9A-D50A-6A4C-E6278B1E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4929-C028-4055-A6F9-8E07316A68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6277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BB3C9DD-B95E-A313-D788-F64E6A60B0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EA77F2-E805-6B33-C051-AB3A61179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F198B5-A009-6842-1F7D-04434198A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37CF-E188-46F9-B07D-ADAF1E0E2A55}" type="datetimeFigureOut">
              <a:rPr lang="es-ES" smtClean="0"/>
              <a:t>23/10/2024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4EC461-86A4-F759-B7AC-E6DFB021A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572FD5-3EB8-B4DD-08E2-905BCD980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4929-C028-4055-A6F9-8E07316A68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62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2B662C-7476-EBF4-4074-E1F472FD5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869631-85B5-2165-3DB7-6505F8D7F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B9D413-F881-013B-FED6-0BDF6A8E7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37CF-E188-46F9-B07D-ADAF1E0E2A55}" type="datetimeFigureOut">
              <a:rPr lang="es-ES" smtClean="0"/>
              <a:t>23/10/2024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31E1D3-0E18-B734-DBD9-9E2BF1B7C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8D7561-AE02-B184-D2D9-5E09940A7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4929-C028-4055-A6F9-8E07316A68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316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C192E8-DB92-670A-4364-BBA75FEA5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64664B-BF32-28B2-CBFB-DC2E16FA0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BFC85A-72B0-4B1A-F2DC-D1F91E676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37CF-E188-46F9-B07D-ADAF1E0E2A55}" type="datetimeFigureOut">
              <a:rPr lang="es-ES" smtClean="0"/>
              <a:t>23/10/2024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71489A-92D7-8AFB-78C4-37909F09B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2DEA0F-D284-1B06-761A-3F82E9394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4929-C028-4055-A6F9-8E07316A68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859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46B30D-9DFA-90AC-0851-6D665786B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118697-6107-784A-FA46-05679C275F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40FECC-AC4A-B34A-E378-9FC2E8499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152668-5807-EEC9-54CC-26E06337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37CF-E188-46F9-B07D-ADAF1E0E2A55}" type="datetimeFigureOut">
              <a:rPr lang="es-ES" smtClean="0"/>
              <a:t>23/10/2024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BA1A92-62E4-5116-0E5A-665BAE258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FBBC68-D66E-4F14-F255-B529256A9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4929-C028-4055-A6F9-8E07316A68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294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1C1BFE-ACDF-AB91-43C1-261AC9FA6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0D121E-A8A8-C460-DAED-B3D1EE842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05690C4-70FA-0A0A-9729-65A5334B5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5EF6DAC-0D82-63D9-CD3C-EE8A691B6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4AD0FB7-C7B9-FC68-5574-A5108A2D2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FAA9FD1-683A-0EED-31C7-2D5454277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37CF-E188-46F9-B07D-ADAF1E0E2A55}" type="datetimeFigureOut">
              <a:rPr lang="es-ES" smtClean="0"/>
              <a:t>23/10/2024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40A5123-E2C8-2A0D-0C12-A4EB7303A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E026662-1420-C957-878E-4D7B363B1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4929-C028-4055-A6F9-8E07316A68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69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87AB7B-51A7-743C-E7D0-C5F88CF5A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E412915-210C-1980-F228-B2FBFDFB8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37CF-E188-46F9-B07D-ADAF1E0E2A55}" type="datetimeFigureOut">
              <a:rPr lang="es-ES" smtClean="0"/>
              <a:t>23/10/2024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60DFAA-1002-A490-BF4D-B89B92A77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855342-34A8-4E0D-702D-47586BD0D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4929-C028-4055-A6F9-8E07316A68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677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1B4AED-7DB1-626F-7298-9FA8C8FA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37CF-E188-46F9-B07D-ADAF1E0E2A55}" type="datetimeFigureOut">
              <a:rPr lang="es-ES" smtClean="0"/>
              <a:t>23/10/2024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3B1261A-6F08-75DE-F1C2-D7D8A4808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DEF2658-A9A9-8924-51B0-A889A66F5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4929-C028-4055-A6F9-8E07316A68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9295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BD3D5A-CEB4-3D03-A95F-14E657B69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F64A82-9DD4-AF71-68EC-9FC9F9E9E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E55CE4-5B17-CD11-DA97-B001BDF19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69F7D4-53D8-4E36-3C4C-C7485C6C5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37CF-E188-46F9-B07D-ADAF1E0E2A55}" type="datetimeFigureOut">
              <a:rPr lang="es-ES" smtClean="0"/>
              <a:t>23/10/2024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EEA3B66-81F9-C44F-3E6E-344F9CE3C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C6A009-44F8-F35B-6B1F-7A0E8FE1C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4929-C028-4055-A6F9-8E07316A68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3565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8351BE-00A1-D888-D80A-F552AF551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72C3820-222D-94C4-06BA-2279E5279A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6AE0324-9AB5-6F80-298B-94B8F8838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33A695-4725-8B1D-74F5-49A7A4BDC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37CF-E188-46F9-B07D-ADAF1E0E2A55}" type="datetimeFigureOut">
              <a:rPr lang="es-ES" smtClean="0"/>
              <a:t>23/10/2024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018A52-C780-BF89-2490-A3FABFAFF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47A82B-BF0D-F5B9-EC89-966A21FBC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4929-C028-4055-A6F9-8E07316A68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4450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EC4A472-2A14-2D79-A524-9701DC8E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DD4E33-4765-2FEB-3BFD-316E885C3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FE1F7B-2E62-D3F6-63D5-69971BE01F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B37CF-E188-46F9-B07D-ADAF1E0E2A55}" type="datetimeFigureOut">
              <a:rPr lang="es-ES" smtClean="0"/>
              <a:t>23/10/2024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4F4ADD-80BD-4F9D-2835-2BE870C55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55DA9E-D92D-D33F-B078-AC3095ADD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84929-C028-4055-A6F9-8E07316A68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026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6295F11-4186-57D8-0B0C-D45B90E825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046" t="24490" r="13674" b="11429"/>
          <a:stretch/>
        </p:blipFill>
        <p:spPr>
          <a:xfrm>
            <a:off x="1931438" y="546011"/>
            <a:ext cx="8042988" cy="576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54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2143CA-F012-DB77-D161-327047B53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Deepening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analysis</a:t>
            </a:r>
            <a:r>
              <a:rPr lang="es-ES" dirty="0"/>
              <a:t> : </a:t>
            </a:r>
            <a:br>
              <a:rPr lang="es-ES" dirty="0"/>
            </a:br>
            <a:r>
              <a:rPr lang="es-ES" dirty="0" err="1"/>
              <a:t>subnational</a:t>
            </a:r>
            <a:r>
              <a:rPr lang="es-ES" dirty="0"/>
              <a:t> </a:t>
            </a:r>
            <a:r>
              <a:rPr lang="es-ES" dirty="0" err="1"/>
              <a:t>references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093EB1-BD5B-DB3E-8F3E-B00C2B884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 the sample size increases and the units of analysis decrease, sensitivity improves in identifying more efficient and healthier benchmarks. </a:t>
            </a:r>
          </a:p>
          <a:p>
            <a:r>
              <a:rPr lang="en-US" sz="2800" dirty="0"/>
              <a:t>Subnational entities in large countries and found sustainable, healthy examples in India (Kerala, Nagaland), China (Shanxi, Guangxi, Anhui, Sichuan, Henan), Russia (Ingushetia, Chechnya, </a:t>
            </a:r>
            <a:r>
              <a:rPr lang="en-US" sz="2800" dirty="0" err="1"/>
              <a:t>Kabardino</a:t>
            </a:r>
            <a:r>
              <a:rPr lang="en-US" sz="2800" dirty="0"/>
              <a:t>, Dagestan, </a:t>
            </a:r>
            <a:r>
              <a:rPr lang="en-US" sz="2800" dirty="0" err="1"/>
              <a:t>Karachay</a:t>
            </a:r>
            <a:r>
              <a:rPr lang="en-US" sz="2800" dirty="0"/>
              <a:t> in the North Caucasus), Indonesia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(Sulawesi, Kalimantan, Bali, Java), Pakistan (FATA), and Brazil (Piaui, Alagoas, Paraiba,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Ceara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Para, Rio Grande do Norte). Conversely, we found none in the United States or Nigeria (neither met sustainability or health criteria), while Bangladesh has emerged, alongside Sri Lanka, as a model of sustainable health over the last three years.</a:t>
            </a:r>
            <a:r>
              <a:rPr lang="en-US" sz="2800" dirty="0"/>
              <a:t> </a:t>
            </a:r>
            <a:endParaRPr lang="es-ES" sz="28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2829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606593-9E42-25E1-4B33-E40F9C333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Webinar</a:t>
            </a:r>
            <a:r>
              <a:rPr lang="es-ES" dirty="0"/>
              <a:t> series-</a:t>
            </a:r>
            <a:r>
              <a:rPr lang="es-ES" dirty="0" err="1"/>
              <a:t>previous</a:t>
            </a:r>
            <a:r>
              <a:rPr lang="es-ES" dirty="0"/>
              <a:t> </a:t>
            </a:r>
            <a:r>
              <a:rPr lang="es-ES" dirty="0" err="1"/>
              <a:t>sessions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E89C9C-314A-9A70-A754-837E958C7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dirty="0" err="1"/>
              <a:t>The</a:t>
            </a:r>
            <a:r>
              <a:rPr lang="es-ES" sz="3600" dirty="0"/>
              <a:t> </a:t>
            </a:r>
            <a:r>
              <a:rPr lang="es-ES" sz="3600" dirty="0" err="1"/>
              <a:t>ethical</a:t>
            </a:r>
            <a:r>
              <a:rPr lang="es-ES" sz="3600" dirty="0"/>
              <a:t> </a:t>
            </a:r>
            <a:r>
              <a:rPr lang="es-ES" sz="3600" dirty="0" err="1"/>
              <a:t>carbon</a:t>
            </a:r>
            <a:r>
              <a:rPr lang="es-ES" sz="3600" dirty="0"/>
              <a:t> </a:t>
            </a:r>
            <a:r>
              <a:rPr lang="es-ES" sz="3600" dirty="0" err="1"/>
              <a:t>footprint</a:t>
            </a:r>
            <a:r>
              <a:rPr lang="es-ES" sz="3600" dirty="0"/>
              <a:t> (08/24)</a:t>
            </a:r>
          </a:p>
          <a:p>
            <a:r>
              <a:rPr lang="es-ES" sz="3600" dirty="0" err="1"/>
              <a:t>Carbon</a:t>
            </a:r>
            <a:r>
              <a:rPr lang="es-ES" sz="3600" dirty="0"/>
              <a:t> and </a:t>
            </a:r>
            <a:r>
              <a:rPr lang="es-ES" sz="3600" dirty="0" err="1"/>
              <a:t>ecological</a:t>
            </a:r>
            <a:r>
              <a:rPr lang="es-ES" sz="3600" dirty="0"/>
              <a:t> </a:t>
            </a:r>
            <a:r>
              <a:rPr lang="es-ES" sz="3600" dirty="0" err="1"/>
              <a:t>footprints</a:t>
            </a:r>
            <a:r>
              <a:rPr lang="es-ES" sz="3600" dirty="0"/>
              <a:t> : </a:t>
            </a:r>
            <a:r>
              <a:rPr lang="es-ES" sz="3600" dirty="0" err="1"/>
              <a:t>sustainable</a:t>
            </a:r>
            <a:r>
              <a:rPr lang="es-ES" sz="3600" dirty="0"/>
              <a:t> </a:t>
            </a:r>
            <a:r>
              <a:rPr lang="es-ES" sz="3600" dirty="0" err="1"/>
              <a:t>models</a:t>
            </a:r>
            <a:r>
              <a:rPr lang="es-ES" sz="3600" dirty="0"/>
              <a:t> (09/24)</a:t>
            </a:r>
          </a:p>
          <a:p>
            <a:r>
              <a:rPr lang="es-ES" sz="3600" dirty="0" err="1"/>
              <a:t>Today´s</a:t>
            </a:r>
            <a:r>
              <a:rPr lang="es-ES" sz="3600" dirty="0"/>
              <a:t> discusión : </a:t>
            </a:r>
            <a:r>
              <a:rPr lang="es-ES" sz="3600" dirty="0" err="1"/>
              <a:t>which</a:t>
            </a:r>
            <a:r>
              <a:rPr lang="es-ES" sz="3600" dirty="0"/>
              <a:t> </a:t>
            </a:r>
            <a:r>
              <a:rPr lang="es-ES" sz="3600" dirty="0" err="1"/>
              <a:t>sustainable</a:t>
            </a:r>
            <a:r>
              <a:rPr lang="es-ES" sz="3600" dirty="0"/>
              <a:t> </a:t>
            </a:r>
            <a:r>
              <a:rPr lang="es-ES" sz="3600" dirty="0" err="1"/>
              <a:t>models</a:t>
            </a:r>
            <a:r>
              <a:rPr lang="es-ES" sz="3600" dirty="0"/>
              <a:t> are compatible </a:t>
            </a:r>
            <a:r>
              <a:rPr lang="es-ES" sz="3600" dirty="0" err="1"/>
              <a:t>with</a:t>
            </a:r>
            <a:r>
              <a:rPr lang="es-ES" sz="3600" dirty="0"/>
              <a:t> human </a:t>
            </a:r>
            <a:r>
              <a:rPr lang="es-ES" sz="3600" dirty="0" err="1"/>
              <a:t>wellbeing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3219374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AD12F62-5852-3C07-91D3-22FE17963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Global Health Inequity by identifying Best Feasible Health Standards</a:t>
            </a:r>
            <a:endParaRPr lang="es-ES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94FC9A9-C7CD-CB64-A956-4F551822C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Goal: Quantify global health inequity by benchmarking "best feasible health" (WHO’s objective of achieving optimal health for all).</a:t>
            </a:r>
          </a:p>
          <a:p>
            <a:r>
              <a:rPr lang="en-US" sz="2400" dirty="0"/>
              <a:t>Focus: Life expectancy as a proxy for well-being, while considering economic (below world GDP per capita) and ecological (sustainable footprint) feasibility factors.</a:t>
            </a:r>
          </a:p>
          <a:p>
            <a:r>
              <a:rPr lang="en-US" sz="2400" dirty="0"/>
              <a:t>Methodology:</a:t>
            </a:r>
          </a:p>
          <a:p>
            <a:pPr lvl="1">
              <a:buFont typeface="+mj-lt"/>
              <a:buAutoNum type="arabicPeriod"/>
            </a:pPr>
            <a:r>
              <a:rPr lang="en-US" sz="2000" dirty="0"/>
              <a:t>Criteria: 12 key factors include life expectancy, healthy life expectancy, GDP, GNI, wealth, carbon footprint, and biocapacity per capita.</a:t>
            </a:r>
          </a:p>
          <a:p>
            <a:pPr lvl="1">
              <a:buFont typeface="+mj-lt"/>
              <a:buAutoNum type="arabicPeriod"/>
            </a:pPr>
            <a:r>
              <a:rPr lang="en-US" sz="2000" dirty="0"/>
              <a:t>Data Review Cycle: Updated every five years, following UN Population Division’s demographic releases.</a:t>
            </a:r>
          </a:p>
          <a:p>
            <a:pPr lvl="1">
              <a:buFont typeface="+mj-lt"/>
              <a:buAutoNum type="arabicPeriod"/>
            </a:pPr>
            <a:r>
              <a:rPr lang="en-US" sz="2000" dirty="0"/>
              <a:t>Latest Update: Ahead of schedule due to UN projections for 2021-2025.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7127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538CB4-1A59-9274-6D15-15CD8CBBF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Findings</a:t>
            </a:r>
            <a:r>
              <a:rPr lang="en-US" dirty="0"/>
              <a:t>:</a:t>
            </a:r>
            <a:br>
              <a:rPr lang="en-US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B9C49B-2EFA-050E-9109-24F793F56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Identified countries with higher-than-average life expectancy and feasible economic &amp; ecological standards.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Global Burden of Health Inequity</a:t>
            </a:r>
            <a:r>
              <a:rPr lang="en-US" dirty="0"/>
              <a:t>: Calculated by comparing adjusted vs. actual mortality rates.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Interactive Tools</a:t>
            </a:r>
            <a:r>
              <a:rPr lang="en-US" dirty="0"/>
              <a:t>: Dashboards, maps, and country reports available in the Global Atlas of Health Equity.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8310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D6FBA16-82D5-6887-DD7E-20C083B7C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F2C2FF-ABD0-FB65-A5DF-11C71556E4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b="1" dirty="0" err="1"/>
              <a:t>Sustainability</a:t>
            </a:r>
            <a:r>
              <a:rPr lang="es-ES" b="1" dirty="0"/>
              <a:t> </a:t>
            </a:r>
            <a:r>
              <a:rPr lang="es-ES" b="1" dirty="0" err="1"/>
              <a:t>Insights</a:t>
            </a:r>
            <a:r>
              <a:rPr lang="es-E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2023 </a:t>
            </a:r>
            <a:r>
              <a:rPr lang="es-ES" dirty="0" err="1"/>
              <a:t>ecological</a:t>
            </a:r>
            <a:r>
              <a:rPr lang="es-ES" dirty="0"/>
              <a:t> </a:t>
            </a:r>
            <a:r>
              <a:rPr lang="es-ES" dirty="0" err="1"/>
              <a:t>thresholds</a:t>
            </a:r>
            <a:r>
              <a:rPr lang="es-E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endParaRPr lang="es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CO2 </a:t>
            </a:r>
            <a:r>
              <a:rPr lang="es-ES" dirty="0" err="1"/>
              <a:t>emissions</a:t>
            </a:r>
            <a:r>
              <a:rPr lang="es-ES" dirty="0"/>
              <a:t>: 1.34 </a:t>
            </a:r>
            <a:r>
              <a:rPr lang="es-ES" dirty="0" err="1"/>
              <a:t>metric</a:t>
            </a:r>
            <a:r>
              <a:rPr lang="es-ES" dirty="0"/>
              <a:t> </a:t>
            </a:r>
            <a:r>
              <a:rPr lang="es-ES" dirty="0" err="1"/>
              <a:t>tons</a:t>
            </a:r>
            <a:r>
              <a:rPr lang="es-ES" dirty="0"/>
              <a:t>/</a:t>
            </a:r>
            <a:r>
              <a:rPr lang="es-ES" dirty="0" err="1"/>
              <a:t>capita</a:t>
            </a:r>
            <a:r>
              <a:rPr lang="es-ES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457200" lvl="1" indent="0">
              <a:buNone/>
            </a:pPr>
            <a:endParaRPr lang="es-ES" dirty="0"/>
          </a:p>
          <a:p>
            <a:pPr lvl="1"/>
            <a:r>
              <a:rPr lang="es-ES" dirty="0" err="1"/>
              <a:t>Biocapacity</a:t>
            </a:r>
            <a:r>
              <a:rPr lang="es-ES" dirty="0"/>
              <a:t>: 1.42 </a:t>
            </a:r>
            <a:r>
              <a:rPr lang="es-ES" dirty="0" err="1"/>
              <a:t>hectares</a:t>
            </a:r>
            <a:r>
              <a:rPr lang="es-ES" dirty="0"/>
              <a:t>/</a:t>
            </a:r>
            <a:r>
              <a:rPr lang="es-ES" dirty="0" err="1"/>
              <a:t>capita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F1209588-54BA-7515-2867-2D5340E779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92689" y="1898733"/>
            <a:ext cx="3654960" cy="210256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C5AB46C-3C57-3636-6733-895DD0FEA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689" y="4093031"/>
            <a:ext cx="3654960" cy="214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21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B241A09-E02C-A0E4-E4D1-D57E8BE3E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Sustainability</a:t>
            </a:r>
            <a:r>
              <a:rPr lang="es-ES" dirty="0"/>
              <a:t> country </a:t>
            </a:r>
            <a:r>
              <a:rPr lang="es-ES" dirty="0" err="1"/>
              <a:t>references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970520-ABE3-BA55-18DF-8E63687AD3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err="1"/>
              <a:t>Countries</a:t>
            </a:r>
            <a:r>
              <a:rPr lang="es-ES" dirty="0"/>
              <a:t> </a:t>
            </a:r>
            <a:r>
              <a:rPr lang="es-ES" dirty="0" err="1"/>
              <a:t>which</a:t>
            </a:r>
            <a:r>
              <a:rPr lang="es-ES" dirty="0"/>
              <a:t> </a:t>
            </a:r>
            <a:r>
              <a:rPr lang="es-ES" dirty="0" err="1"/>
              <a:t>meet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mentioned</a:t>
            </a:r>
            <a:r>
              <a:rPr lang="es-ES" dirty="0"/>
              <a:t> </a:t>
            </a:r>
            <a:r>
              <a:rPr lang="es-ES" dirty="0" err="1"/>
              <a:t>ecological</a:t>
            </a:r>
            <a:r>
              <a:rPr lang="es-ES" dirty="0"/>
              <a:t> </a:t>
            </a:r>
            <a:r>
              <a:rPr lang="es-ES" dirty="0" err="1"/>
              <a:t>sustainability</a:t>
            </a:r>
            <a:r>
              <a:rPr lang="es-ES" dirty="0"/>
              <a:t> </a:t>
            </a:r>
            <a:r>
              <a:rPr lang="es-ES" dirty="0" err="1"/>
              <a:t>criteria</a:t>
            </a:r>
            <a:r>
              <a:rPr lang="es-ES" dirty="0"/>
              <a:t> has </a:t>
            </a:r>
            <a:r>
              <a:rPr lang="es-ES" dirty="0" err="1"/>
              <a:t>gradually</a:t>
            </a:r>
            <a:r>
              <a:rPr lang="es-ES" dirty="0"/>
              <a:t> </a:t>
            </a:r>
            <a:r>
              <a:rPr lang="es-ES" dirty="0" err="1"/>
              <a:t>decreased</a:t>
            </a:r>
            <a:r>
              <a:rPr lang="es-ES" dirty="0"/>
              <a:t>:</a:t>
            </a:r>
          </a:p>
          <a:p>
            <a:r>
              <a:rPr lang="es-ES" dirty="0" err="1"/>
              <a:t>Only</a:t>
            </a:r>
            <a:r>
              <a:rPr lang="es-ES" dirty="0"/>
              <a:t> 20 </a:t>
            </a:r>
            <a:r>
              <a:rPr lang="es-ES" dirty="0" err="1"/>
              <a:t>countries</a:t>
            </a:r>
            <a:r>
              <a:rPr lang="es-ES" dirty="0"/>
              <a:t> </a:t>
            </a:r>
            <a:r>
              <a:rPr lang="es-ES" dirty="0" err="1"/>
              <a:t>having</a:t>
            </a:r>
            <a:r>
              <a:rPr lang="es-ES" dirty="0"/>
              <a:t> </a:t>
            </a:r>
            <a:r>
              <a:rPr lang="es-ES" dirty="0" err="1"/>
              <a:t>met</a:t>
            </a:r>
            <a:r>
              <a:rPr lang="es-ES" dirty="0"/>
              <a:t> </a:t>
            </a:r>
            <a:r>
              <a:rPr lang="es-ES" dirty="0" err="1"/>
              <a:t>all</a:t>
            </a:r>
            <a:r>
              <a:rPr lang="es-ES" dirty="0"/>
              <a:t> </a:t>
            </a:r>
            <a:r>
              <a:rPr lang="es-ES" dirty="0" err="1"/>
              <a:t>criteria</a:t>
            </a:r>
            <a:r>
              <a:rPr lang="es-ES" dirty="0"/>
              <a:t> </a:t>
            </a:r>
            <a:r>
              <a:rPr lang="es-ES" dirty="0" err="1"/>
              <a:t>since</a:t>
            </a:r>
            <a:r>
              <a:rPr lang="es-ES" dirty="0"/>
              <a:t> 1970 : </a:t>
            </a:r>
            <a:r>
              <a:rPr lang="es-ES" dirty="0" err="1"/>
              <a:t>Afghanistan</a:t>
            </a:r>
            <a:r>
              <a:rPr lang="es-ES" dirty="0"/>
              <a:t>, Burundi, </a:t>
            </a:r>
            <a:r>
              <a:rPr lang="es-ES" dirty="0" err="1"/>
              <a:t>Benin</a:t>
            </a:r>
            <a:r>
              <a:rPr lang="es-ES" dirty="0"/>
              <a:t>, Burkina Faso, </a:t>
            </a:r>
            <a:r>
              <a:rPr lang="es-ES" dirty="0" err="1"/>
              <a:t>Comoros</a:t>
            </a:r>
            <a:r>
              <a:rPr lang="es-ES" dirty="0"/>
              <a:t>, </a:t>
            </a:r>
            <a:r>
              <a:rPr lang="es-ES" dirty="0" err="1"/>
              <a:t>Haiti</a:t>
            </a:r>
            <a:r>
              <a:rPr lang="es-ES" dirty="0"/>
              <a:t>, </a:t>
            </a:r>
            <a:r>
              <a:rPr lang="es-ES" dirty="0" err="1"/>
              <a:t>Kenya</a:t>
            </a:r>
            <a:r>
              <a:rPr lang="es-ES" dirty="0"/>
              <a:t>, </a:t>
            </a:r>
            <a:r>
              <a:rPr lang="es-ES" dirty="0" err="1"/>
              <a:t>Cambodia</a:t>
            </a:r>
            <a:r>
              <a:rPr lang="es-ES" dirty="0"/>
              <a:t>, Sri Lanka, Malawi, </a:t>
            </a:r>
            <a:r>
              <a:rPr lang="es-ES" dirty="0" err="1"/>
              <a:t>Niger</a:t>
            </a:r>
            <a:r>
              <a:rPr lang="es-ES" dirty="0"/>
              <a:t>, Nepal, </a:t>
            </a:r>
            <a:r>
              <a:rPr lang="es-ES" dirty="0" err="1"/>
              <a:t>Pakistan</a:t>
            </a:r>
            <a:r>
              <a:rPr lang="es-ES" dirty="0"/>
              <a:t>, </a:t>
            </a:r>
            <a:r>
              <a:rPr lang="es-ES" dirty="0" err="1"/>
              <a:t>Philippines</a:t>
            </a:r>
            <a:r>
              <a:rPr lang="es-ES" dirty="0"/>
              <a:t> and </a:t>
            </a:r>
            <a:r>
              <a:rPr lang="es-ES" dirty="0" err="1"/>
              <a:t>Rwanda</a:t>
            </a:r>
            <a:r>
              <a:rPr lang="es-ES" dirty="0"/>
              <a:t>.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24270288-7604-19BA-DD6D-F5FF61DEB2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0849" y="1825625"/>
            <a:ext cx="4584756" cy="200459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7D8DB9A-E00D-AA2B-B374-A4AA27869C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37" t="37055" r="15583" b="10150"/>
          <a:stretch/>
        </p:blipFill>
        <p:spPr bwMode="auto">
          <a:xfrm>
            <a:off x="6850849" y="4066608"/>
            <a:ext cx="4677022" cy="2004591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ADA8D13-FFB8-2C81-881B-97C368B44C04}"/>
              </a:ext>
            </a:extLst>
          </p:cNvPr>
          <p:cNvSpPr txBox="1"/>
          <p:nvPr/>
        </p:nvSpPr>
        <p:spPr>
          <a:xfrm>
            <a:off x="7044612" y="3349690"/>
            <a:ext cx="755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1970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EA38880-FDFF-B4D2-3FFA-7869869CABE5}"/>
              </a:ext>
            </a:extLst>
          </p:cNvPr>
          <p:cNvSpPr txBox="1"/>
          <p:nvPr/>
        </p:nvSpPr>
        <p:spPr>
          <a:xfrm>
            <a:off x="7128588" y="5598367"/>
            <a:ext cx="671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4191743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4FC15E6-7B60-368D-DA21-1712EFDF5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Economic</a:t>
            </a:r>
            <a:r>
              <a:rPr lang="es-ES" dirty="0"/>
              <a:t> </a:t>
            </a:r>
            <a:r>
              <a:rPr lang="es-ES" dirty="0" err="1"/>
              <a:t>criteria</a:t>
            </a:r>
            <a:endParaRPr lang="es-ES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78A29EB-B899-E1BF-81B0-7D82312F88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Countries with GDP/GNI pc CV and PPP, and wealth pc below world average have remained for the last 50 years, interestingly, in the latitudes 20N and 20S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countries with ecologically sustainable rates have macroeconomic indicators below the world average.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fact, all of them have wealth pc below 34% and GDP pc in constant value below 44% of the world average. </a:t>
            </a:r>
            <a:endParaRPr lang="es-ES" sz="3600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7AD77485-2C5D-1023-21F7-A3F5552F42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1194" y="1825625"/>
            <a:ext cx="4852472" cy="209836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379AC45-8E23-F810-8864-D848DAC79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194" y="4058927"/>
            <a:ext cx="4892820" cy="195931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4153297-515F-EDC8-6F4F-E26E9B7464A3}"/>
              </a:ext>
            </a:extLst>
          </p:cNvPr>
          <p:cNvSpPr txBox="1"/>
          <p:nvPr/>
        </p:nvSpPr>
        <p:spPr>
          <a:xfrm>
            <a:off x="6587412" y="3429000"/>
            <a:ext cx="755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1970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5C68C9C-69B9-AF01-8F36-3C71CEC02625}"/>
              </a:ext>
            </a:extLst>
          </p:cNvPr>
          <p:cNvSpPr txBox="1"/>
          <p:nvPr/>
        </p:nvSpPr>
        <p:spPr>
          <a:xfrm>
            <a:off x="6587412" y="5527365"/>
            <a:ext cx="755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897375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7BCE86-48B5-CFDE-2CC7-54B2B1630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Health</a:t>
            </a:r>
            <a:r>
              <a:rPr lang="es-ES" dirty="0"/>
              <a:t> </a:t>
            </a:r>
            <a:r>
              <a:rPr lang="es-ES" dirty="0" err="1"/>
              <a:t>criteria</a:t>
            </a:r>
            <a:endParaRPr lang="es-ES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4C8D04EA-66BB-506A-3B04-97C0E315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err="1"/>
              <a:t>Copuntries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life</a:t>
            </a:r>
            <a:r>
              <a:rPr lang="es-ES" dirty="0"/>
              <a:t> </a:t>
            </a:r>
            <a:r>
              <a:rPr lang="es-ES" dirty="0" err="1"/>
              <a:t>expec</a:t>
            </a:r>
            <a:r>
              <a:rPr lang="es-ES" dirty="0"/>
              <a:t> </a:t>
            </a:r>
            <a:r>
              <a:rPr lang="es-ES" dirty="0" err="1"/>
              <a:t>ctancy</a:t>
            </a:r>
            <a:r>
              <a:rPr lang="es-ES" dirty="0"/>
              <a:t>, </a:t>
            </a:r>
            <a:r>
              <a:rPr lang="es-ES" dirty="0" err="1"/>
              <a:t>disaggregated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sex, and </a:t>
            </a:r>
            <a:r>
              <a:rPr lang="es-ES" dirty="0" err="1"/>
              <a:t>healthy</a:t>
            </a:r>
            <a:r>
              <a:rPr lang="es-ES" dirty="0"/>
              <a:t> </a:t>
            </a:r>
            <a:r>
              <a:rPr lang="es-ES" dirty="0" err="1"/>
              <a:t>life</a:t>
            </a:r>
            <a:r>
              <a:rPr lang="es-ES" dirty="0"/>
              <a:t> </a:t>
            </a:r>
            <a:r>
              <a:rPr lang="es-ES" dirty="0" err="1"/>
              <a:t>expectancy</a:t>
            </a:r>
            <a:r>
              <a:rPr lang="es-ES" dirty="0"/>
              <a:t> (</a:t>
            </a:r>
            <a:r>
              <a:rPr lang="es-ES" dirty="0" err="1"/>
              <a:t>latter</a:t>
            </a:r>
            <a:r>
              <a:rPr lang="es-ES" dirty="0"/>
              <a:t> </a:t>
            </a:r>
            <a:r>
              <a:rPr lang="es-ES" dirty="0" err="1"/>
              <a:t>only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1990), </a:t>
            </a:r>
            <a:r>
              <a:rPr lang="es-ES" dirty="0" err="1"/>
              <a:t>above</a:t>
            </a:r>
            <a:r>
              <a:rPr lang="es-ES" dirty="0"/>
              <a:t> </a:t>
            </a:r>
            <a:r>
              <a:rPr lang="es-ES" dirty="0" err="1"/>
              <a:t>world</a:t>
            </a:r>
            <a:r>
              <a:rPr lang="es-ES" dirty="0"/>
              <a:t> </a:t>
            </a:r>
            <a:r>
              <a:rPr lang="es-ES" dirty="0" err="1"/>
              <a:t>average</a:t>
            </a:r>
            <a:r>
              <a:rPr lang="es-ES" dirty="0"/>
              <a:t>: </a:t>
            </a:r>
          </a:p>
          <a:p>
            <a:r>
              <a:rPr lang="es-ES" dirty="0"/>
              <a:t>1990 :</a:t>
            </a:r>
            <a:r>
              <a:rPr lang="es-ES" dirty="0" err="1"/>
              <a:t>most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Americas</a:t>
            </a:r>
            <a:r>
              <a:rPr lang="es-ES" dirty="0"/>
              <a:t> –</a:t>
            </a:r>
            <a:r>
              <a:rPr lang="es-ES" dirty="0" err="1"/>
              <a:t>except</a:t>
            </a:r>
            <a:r>
              <a:rPr lang="es-ES" dirty="0"/>
              <a:t> &gt;CA and </a:t>
            </a:r>
            <a:r>
              <a:rPr lang="es-ES" dirty="0" err="1"/>
              <a:t>Andean</a:t>
            </a:r>
            <a:r>
              <a:rPr lang="es-ES" dirty="0"/>
              <a:t> región-, Eurasia, </a:t>
            </a:r>
            <a:r>
              <a:rPr lang="es-ES" dirty="0" err="1"/>
              <a:t>parts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Southeast</a:t>
            </a:r>
            <a:r>
              <a:rPr lang="es-ES" dirty="0"/>
              <a:t> Asia and Australia/New </a:t>
            </a:r>
            <a:r>
              <a:rPr lang="es-ES" dirty="0" err="1"/>
              <a:t>Zealand</a:t>
            </a:r>
            <a:endParaRPr lang="es-ES" dirty="0"/>
          </a:p>
          <a:p>
            <a:r>
              <a:rPr lang="es-ES" dirty="0"/>
              <a:t>2023 : </a:t>
            </a:r>
            <a:r>
              <a:rPr lang="es-ES" dirty="0" err="1"/>
              <a:t>former</a:t>
            </a:r>
            <a:r>
              <a:rPr lang="es-ES" dirty="0"/>
              <a:t> </a:t>
            </a:r>
            <a:r>
              <a:rPr lang="es-ES" dirty="0" err="1"/>
              <a:t>Sopviet</a:t>
            </a:r>
            <a:r>
              <a:rPr lang="es-ES" dirty="0"/>
              <a:t> </a:t>
            </a:r>
            <a:r>
              <a:rPr lang="es-ES" dirty="0" err="1"/>
              <a:t>Unionand</a:t>
            </a:r>
            <a:r>
              <a:rPr lang="es-ES" dirty="0"/>
              <a:t> </a:t>
            </a:r>
            <a:r>
              <a:rPr lang="es-ES" dirty="0" err="1"/>
              <a:t>Mexico</a:t>
            </a:r>
            <a:r>
              <a:rPr lang="es-ES" dirty="0"/>
              <a:t> </a:t>
            </a:r>
            <a:r>
              <a:rPr lang="es-ES" dirty="0" err="1"/>
              <a:t>dropped</a:t>
            </a:r>
            <a:r>
              <a:rPr lang="es-ES" dirty="0"/>
              <a:t> </a:t>
            </a:r>
            <a:r>
              <a:rPr lang="es-ES" dirty="0" err="1"/>
              <a:t>while</a:t>
            </a:r>
            <a:r>
              <a:rPr lang="es-ES" dirty="0"/>
              <a:t> China, </a:t>
            </a:r>
            <a:r>
              <a:rPr lang="es-ES" dirty="0" err="1"/>
              <a:t>most</a:t>
            </a:r>
            <a:r>
              <a:rPr lang="es-ES" dirty="0"/>
              <a:t> </a:t>
            </a:r>
            <a:r>
              <a:rPr lang="es-ES" dirty="0" err="1"/>
              <a:t>Andean</a:t>
            </a:r>
            <a:r>
              <a:rPr lang="es-ES" dirty="0"/>
              <a:t> and </a:t>
            </a:r>
            <a:r>
              <a:rPr lang="es-ES" dirty="0" err="1"/>
              <a:t>parts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Northern</a:t>
            </a:r>
            <a:r>
              <a:rPr lang="es-ES" dirty="0"/>
              <a:t> </a:t>
            </a:r>
            <a:r>
              <a:rPr lang="es-ES" dirty="0" err="1"/>
              <a:t>Africa</a:t>
            </a:r>
            <a:r>
              <a:rPr lang="es-ES" dirty="0"/>
              <a:t> and </a:t>
            </a:r>
            <a:r>
              <a:rPr lang="es-ES" dirty="0" err="1"/>
              <a:t>Middle</a:t>
            </a:r>
            <a:r>
              <a:rPr lang="es-ES" dirty="0"/>
              <a:t> East </a:t>
            </a:r>
            <a:r>
              <a:rPr lang="es-ES" dirty="0" err="1"/>
              <a:t>joined</a:t>
            </a:r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8CC8525F-6B25-1F84-EF7D-C9BD735315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1810651"/>
            <a:ext cx="4796417" cy="199155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5538905-6920-521B-22C4-A1FB3396A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898141"/>
            <a:ext cx="4897531" cy="225050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D7741B4F-1CAF-4DED-D0D4-04C50C1FD9CA}"/>
              </a:ext>
            </a:extLst>
          </p:cNvPr>
          <p:cNvSpPr txBox="1"/>
          <p:nvPr/>
        </p:nvSpPr>
        <p:spPr>
          <a:xfrm>
            <a:off x="6307494" y="3359020"/>
            <a:ext cx="70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1990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8D0A4BB-BF07-8D89-DAED-3D1BC6E8E008}"/>
              </a:ext>
            </a:extLst>
          </p:cNvPr>
          <p:cNvSpPr txBox="1"/>
          <p:nvPr/>
        </p:nvSpPr>
        <p:spPr>
          <a:xfrm>
            <a:off x="6391469" y="5663682"/>
            <a:ext cx="811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256089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C2DF4-1C08-5A7E-631D-F10C9B65F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Sustainable</a:t>
            </a:r>
            <a:r>
              <a:rPr lang="es-ES" dirty="0"/>
              <a:t>, replicable and </a:t>
            </a:r>
            <a:r>
              <a:rPr lang="es-ES" dirty="0" err="1"/>
              <a:t>wellbeing</a:t>
            </a:r>
            <a:r>
              <a:rPr lang="es-ES" dirty="0"/>
              <a:t> </a:t>
            </a:r>
            <a:r>
              <a:rPr lang="es-ES" dirty="0" err="1"/>
              <a:t>models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3BF94C-F707-ECD6-4A77-BC2F4E028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combination of all criteria has resulted in only one country consistently meeting them from 1961 to 2023: </a:t>
            </a:r>
            <a:r>
              <a:rPr lang="en-US" b="1" dirty="0"/>
              <a:t>Sri Lanka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Despite maintaining a balance with nature and using less than half the world’s average economic resources (and only 12% of average health spending), Sri Lanka's </a:t>
            </a:r>
            <a:r>
              <a:rPr lang="en-US" b="1" dirty="0"/>
              <a:t>life expectancy is 9.8% higher </a:t>
            </a:r>
            <a:r>
              <a:rPr lang="en-US" dirty="0"/>
              <a:t>than the global average—8.5% higher for men and 10.5% for women.</a:t>
            </a:r>
          </a:p>
        </p:txBody>
      </p:sp>
    </p:spTree>
    <p:extLst>
      <p:ext uri="{BB962C8B-B14F-4D97-AF65-F5344CB8AC3E}">
        <p14:creationId xmlns:p14="http://schemas.microsoft.com/office/powerpoint/2010/main" val="15007941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663</Words>
  <Application>Microsoft Office PowerPoint</Application>
  <PresentationFormat>Panorámica</PresentationFormat>
  <Paragraphs>48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Webinar series-previous sessions</vt:lpstr>
      <vt:lpstr>Measuring Global Health Inequity by identifying Best Feasible Health Standards</vt:lpstr>
      <vt:lpstr>Key Findings: </vt:lpstr>
      <vt:lpstr>Presentación de PowerPoint</vt:lpstr>
      <vt:lpstr>Sustainability country references</vt:lpstr>
      <vt:lpstr>Economic criteria</vt:lpstr>
      <vt:lpstr>Health criteria</vt:lpstr>
      <vt:lpstr>Sustainable, replicable and wellbeing models</vt:lpstr>
      <vt:lpstr>Deepening the analysis :  subnational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Usuario</dc:creator>
  <cp:lastModifiedBy>Usuario</cp:lastModifiedBy>
  <cp:revision>1</cp:revision>
  <dcterms:created xsi:type="dcterms:W3CDTF">2024-10-23T07:01:34Z</dcterms:created>
  <dcterms:modified xsi:type="dcterms:W3CDTF">2024-10-23T07:21:25Z</dcterms:modified>
</cp:coreProperties>
</file>