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drawings/drawing1.xml" ContentType="application/vnd.openxmlformats-officedocument.drawingml.chartshape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charts/chart25.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6.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notesSlides/notesSlide7.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notesMasterIdLst>
    <p:notesMasterId r:id="rId101"/>
  </p:notesMasterIdLst>
  <p:handoutMasterIdLst>
    <p:handoutMasterId r:id="rId102"/>
  </p:handoutMasterIdLst>
  <p:sldIdLst>
    <p:sldId id="365" r:id="rId3"/>
    <p:sldId id="490" r:id="rId4"/>
    <p:sldId id="491" r:id="rId5"/>
    <p:sldId id="411" r:id="rId6"/>
    <p:sldId id="412" r:id="rId7"/>
    <p:sldId id="413" r:id="rId8"/>
    <p:sldId id="414" r:id="rId9"/>
    <p:sldId id="415" r:id="rId10"/>
    <p:sldId id="416" r:id="rId11"/>
    <p:sldId id="426" r:id="rId12"/>
    <p:sldId id="417" r:id="rId13"/>
    <p:sldId id="418" r:id="rId14"/>
    <p:sldId id="419" r:id="rId15"/>
    <p:sldId id="420" r:id="rId16"/>
    <p:sldId id="421" r:id="rId17"/>
    <p:sldId id="422" r:id="rId18"/>
    <p:sldId id="423" r:id="rId19"/>
    <p:sldId id="424" r:id="rId20"/>
    <p:sldId id="425" r:id="rId21"/>
    <p:sldId id="402" r:id="rId22"/>
    <p:sldId id="271" r:id="rId23"/>
    <p:sldId id="369" r:id="rId24"/>
    <p:sldId id="486" r:id="rId25"/>
    <p:sldId id="487" r:id="rId26"/>
    <p:sldId id="488" r:id="rId27"/>
    <p:sldId id="427" r:id="rId28"/>
    <p:sldId id="428" r:id="rId29"/>
    <p:sldId id="429" r:id="rId30"/>
    <p:sldId id="432" r:id="rId31"/>
    <p:sldId id="430" r:id="rId32"/>
    <p:sldId id="433" r:id="rId33"/>
    <p:sldId id="434" r:id="rId34"/>
    <p:sldId id="435" r:id="rId35"/>
    <p:sldId id="436" r:id="rId36"/>
    <p:sldId id="437" r:id="rId37"/>
    <p:sldId id="439" r:id="rId38"/>
    <p:sldId id="505" r:id="rId39"/>
    <p:sldId id="506" r:id="rId40"/>
    <p:sldId id="507" r:id="rId41"/>
    <p:sldId id="509" r:id="rId42"/>
    <p:sldId id="510" r:id="rId43"/>
    <p:sldId id="441" r:id="rId44"/>
    <p:sldId id="272" r:id="rId45"/>
    <p:sldId id="442" r:id="rId46"/>
    <p:sldId id="444" r:id="rId47"/>
    <p:sldId id="445" r:id="rId48"/>
    <p:sldId id="446" r:id="rId49"/>
    <p:sldId id="447" r:id="rId50"/>
    <p:sldId id="387" r:id="rId51"/>
    <p:sldId id="450" r:id="rId52"/>
    <p:sldId id="489" r:id="rId53"/>
    <p:sldId id="492" r:id="rId54"/>
    <p:sldId id="493" r:id="rId55"/>
    <p:sldId id="511" r:id="rId56"/>
    <p:sldId id="495" r:id="rId57"/>
    <p:sldId id="496" r:id="rId58"/>
    <p:sldId id="497" r:id="rId59"/>
    <p:sldId id="498" r:id="rId60"/>
    <p:sldId id="499" r:id="rId61"/>
    <p:sldId id="500" r:id="rId62"/>
    <p:sldId id="501" r:id="rId63"/>
    <p:sldId id="502" r:id="rId64"/>
    <p:sldId id="503" r:id="rId65"/>
    <p:sldId id="504" r:id="rId66"/>
    <p:sldId id="508" r:id="rId67"/>
    <p:sldId id="452" r:id="rId68"/>
    <p:sldId id="453" r:id="rId69"/>
    <p:sldId id="356" r:id="rId70"/>
    <p:sldId id="455" r:id="rId71"/>
    <p:sldId id="456" r:id="rId72"/>
    <p:sldId id="457" r:id="rId73"/>
    <p:sldId id="458" r:id="rId74"/>
    <p:sldId id="459" r:id="rId75"/>
    <p:sldId id="460" r:id="rId76"/>
    <p:sldId id="462" r:id="rId77"/>
    <p:sldId id="463" r:id="rId78"/>
    <p:sldId id="464" r:id="rId79"/>
    <p:sldId id="465" r:id="rId80"/>
    <p:sldId id="466" r:id="rId81"/>
    <p:sldId id="468" r:id="rId82"/>
    <p:sldId id="469" r:id="rId83"/>
    <p:sldId id="470" r:id="rId84"/>
    <p:sldId id="471" r:id="rId85"/>
    <p:sldId id="472" r:id="rId86"/>
    <p:sldId id="473" r:id="rId87"/>
    <p:sldId id="474" r:id="rId88"/>
    <p:sldId id="475" r:id="rId89"/>
    <p:sldId id="476" r:id="rId90"/>
    <p:sldId id="477" r:id="rId91"/>
    <p:sldId id="478" r:id="rId92"/>
    <p:sldId id="479" r:id="rId93"/>
    <p:sldId id="480" r:id="rId94"/>
    <p:sldId id="481" r:id="rId95"/>
    <p:sldId id="482" r:id="rId96"/>
    <p:sldId id="483" r:id="rId97"/>
    <p:sldId id="484" r:id="rId98"/>
    <p:sldId id="405" r:id="rId99"/>
    <p:sldId id="485" r:id="rId10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629" autoAdjust="0"/>
    <p:restoredTop sz="75357" autoAdjust="0"/>
  </p:normalViewPr>
  <p:slideViewPr>
    <p:cSldViewPr>
      <p:cViewPr varScale="1">
        <p:scale>
          <a:sx n="68" d="100"/>
          <a:sy n="68" d="100"/>
        </p:scale>
        <p:origin x="-63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552"/>
    </p:cViewPr>
  </p:sorterViewPr>
  <p:notesViewPr>
    <p:cSldViewPr>
      <p:cViewPr varScale="1">
        <p:scale>
          <a:sx n="85" d="100"/>
          <a:sy n="85" d="100"/>
        </p:scale>
        <p:origin x="-315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LASH%20DRIVE:DALYInc_2015.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Chart%202%20in%20Microsoft%20Office%20PowerPoint"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Chart%203%20in%20Microsoft%20Office%20PowerPoint"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http://www.who.int/healthinfo/statistics/bod_dalybyincome.xls"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http://www.who.int/healthinfo/statistics/bod_dalybyincome.xls"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http://www.who.int/healthinfo/statistics/bod_dalybyincome.xls"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thandabantu\Documents\Book1.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J:\healthall.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J:\healthall.xls"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J:\healthall.xls"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J:\healthall.xls"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J:\berkeleycontacts.xlsx" TargetMode="External"/></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thandabantu\AppData\Local\Temp\HDR_2011_Statistical_Tables.xls"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thandabantu\AppData\Local\Temp\dah_by_country_of_origin_financing_global_health_IHME_table3_1110.xls"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C:\Users\thandabantu\AppData\Local\Temp\0105f44f-7f46-453c-a7ce-b50ff05f0b42.xls"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C:\Users\thandabantu\AppData\Local\Temp\0105f44f-7f46-453c-a7ce-b50ff05f0b42.xls"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C:\Users\thandabantu\AppData\Local\Temp\3f612c34-4581-4044-b116-ce9253a3f6a8.xls"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C:\Users\thandabantu\AppData\Local\Temp\3f612c34-4581-4044-b116-ce9253a3f6a8.xls"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C:\Users\thandabantu\AppData\Local\Temp\0105f44f-7f46-453c-a7ce-b50ff05f0b42.xls"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J:\Copy%20of%20GHI_9-16-11.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40.xml.rels><?xml version="1.0" encoding="UTF-8" standalone="yes"?>
<Relationships xmlns="http://schemas.openxmlformats.org/package/2006/relationships"><Relationship Id="rId1" Type="http://schemas.openxmlformats.org/officeDocument/2006/relationships/oleObject" Target="file:///C:\Users\thandabantu\Documents\Copy%20of%20GHI_9-16-11.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thandabantu\AppData\Local\Temp\CRA_Dth_inc_2004.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LASH%20DRIVE:DALYInc_2015.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LASH%20DRIVE:DALYInc_2015.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LASH%20DRIVE:DALYInc_201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16492581284484"/>
          <c:y val="2.1640140727089991E-2"/>
          <c:w val="0.78821602656810763"/>
          <c:h val="0.77786982744178312"/>
        </c:manualLayout>
      </c:layout>
      <c:barChart>
        <c:barDir val="col"/>
        <c:grouping val="clustered"/>
        <c:varyColors val="0"/>
        <c:ser>
          <c:idx val="0"/>
          <c:order val="0"/>
          <c:tx>
            <c:strRef>
              <c:f>Sheet1!$C$6</c:f>
              <c:strCache>
                <c:ptCount val="1"/>
                <c:pt idx="0">
                  <c:v>1990</c:v>
                </c:pt>
              </c:strCache>
            </c:strRef>
          </c:tx>
          <c:invertIfNegative val="0"/>
          <c:cat>
            <c:strRef>
              <c:f>Sheet1!$B$7:$B$11</c:f>
              <c:strCache>
                <c:ptCount val="5"/>
                <c:pt idx="0">
                  <c:v>LIC</c:v>
                </c:pt>
                <c:pt idx="1">
                  <c:v>L-MIC</c:v>
                </c:pt>
                <c:pt idx="2">
                  <c:v>H-MIC</c:v>
                </c:pt>
                <c:pt idx="3">
                  <c:v>HIC</c:v>
                </c:pt>
                <c:pt idx="4">
                  <c:v>All</c:v>
                </c:pt>
              </c:strCache>
            </c:strRef>
          </c:cat>
          <c:val>
            <c:numRef>
              <c:f>Sheet1!$C$7:$C$11</c:f>
              <c:numCache>
                <c:formatCode>General</c:formatCode>
                <c:ptCount val="5"/>
                <c:pt idx="0">
                  <c:v>57</c:v>
                </c:pt>
                <c:pt idx="1">
                  <c:v>71</c:v>
                </c:pt>
                <c:pt idx="2">
                  <c:v>89</c:v>
                </c:pt>
                <c:pt idx="3">
                  <c:v>99</c:v>
                </c:pt>
                <c:pt idx="4">
                  <c:v>77</c:v>
                </c:pt>
              </c:numCache>
            </c:numRef>
          </c:val>
        </c:ser>
        <c:ser>
          <c:idx val="1"/>
          <c:order val="1"/>
          <c:tx>
            <c:strRef>
              <c:f>Sheet1!$D$6</c:f>
              <c:strCache>
                <c:ptCount val="1"/>
                <c:pt idx="0">
                  <c:v>2008</c:v>
                </c:pt>
              </c:strCache>
            </c:strRef>
          </c:tx>
          <c:invertIfNegative val="0"/>
          <c:cat>
            <c:strRef>
              <c:f>Sheet1!$B$7:$B$11</c:f>
              <c:strCache>
                <c:ptCount val="5"/>
                <c:pt idx="0">
                  <c:v>LIC</c:v>
                </c:pt>
                <c:pt idx="1">
                  <c:v>L-MIC</c:v>
                </c:pt>
                <c:pt idx="2">
                  <c:v>H-MIC</c:v>
                </c:pt>
                <c:pt idx="3">
                  <c:v>HIC</c:v>
                </c:pt>
                <c:pt idx="4">
                  <c:v>All</c:v>
                </c:pt>
              </c:strCache>
            </c:strRef>
          </c:cat>
          <c:val>
            <c:numRef>
              <c:f>Sheet1!$D$7:$D$11</c:f>
              <c:numCache>
                <c:formatCode>General</c:formatCode>
                <c:ptCount val="5"/>
                <c:pt idx="0">
                  <c:v>67</c:v>
                </c:pt>
                <c:pt idx="1">
                  <c:v>86</c:v>
                </c:pt>
                <c:pt idx="2">
                  <c:v>95</c:v>
                </c:pt>
                <c:pt idx="3">
                  <c:v>100</c:v>
                </c:pt>
                <c:pt idx="4">
                  <c:v>87</c:v>
                </c:pt>
              </c:numCache>
            </c:numRef>
          </c:val>
        </c:ser>
        <c:dLbls>
          <c:showLegendKey val="0"/>
          <c:showVal val="0"/>
          <c:showCatName val="0"/>
          <c:showSerName val="0"/>
          <c:showPercent val="0"/>
          <c:showBubbleSize val="0"/>
        </c:dLbls>
        <c:gapWidth val="150"/>
        <c:axId val="74865664"/>
        <c:axId val="74867456"/>
      </c:barChart>
      <c:catAx>
        <c:axId val="74865664"/>
        <c:scaling>
          <c:orientation val="minMax"/>
        </c:scaling>
        <c:delete val="0"/>
        <c:axPos val="b"/>
        <c:majorTickMark val="none"/>
        <c:minorTickMark val="none"/>
        <c:tickLblPos val="nextTo"/>
        <c:txPr>
          <a:bodyPr/>
          <a:lstStyle/>
          <a:p>
            <a:pPr>
              <a:defRPr lang="en-US"/>
            </a:pPr>
            <a:endParaRPr lang="pt-BR"/>
          </a:p>
        </c:txPr>
        <c:crossAx val="74867456"/>
        <c:crosses val="autoZero"/>
        <c:auto val="1"/>
        <c:lblAlgn val="ctr"/>
        <c:lblOffset val="100"/>
        <c:noMultiLvlLbl val="0"/>
      </c:catAx>
      <c:valAx>
        <c:axId val="74867456"/>
        <c:scaling>
          <c:orientation val="minMax"/>
          <c:max val="100"/>
        </c:scaling>
        <c:delete val="0"/>
        <c:axPos val="l"/>
        <c:majorGridlines/>
        <c:numFmt formatCode="General" sourceLinked="1"/>
        <c:majorTickMark val="none"/>
        <c:minorTickMark val="none"/>
        <c:tickLblPos val="nextTo"/>
        <c:txPr>
          <a:bodyPr/>
          <a:lstStyle/>
          <a:p>
            <a:pPr>
              <a:defRPr lang="en-US"/>
            </a:pPr>
            <a:endParaRPr lang="pt-BR"/>
          </a:p>
        </c:txPr>
        <c:crossAx val="74865664"/>
        <c:crosses val="autoZero"/>
        <c:crossBetween val="between"/>
      </c:valAx>
      <c:dTable>
        <c:showHorzBorder val="1"/>
        <c:showVertBorder val="1"/>
        <c:showOutline val="1"/>
        <c:showKeys val="1"/>
        <c:txPr>
          <a:bodyPr/>
          <a:lstStyle/>
          <a:p>
            <a:pPr rtl="0">
              <a:defRPr lang="en-US"/>
            </a:pPr>
            <a:endParaRPr lang="pt-BR"/>
          </a:p>
        </c:txPr>
      </c:dTable>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Sheet2!$AU$38</c:f>
              <c:strCache>
                <c:ptCount val="1"/>
                <c:pt idx="0">
                  <c:v>Excess burden</c:v>
                </c:pt>
              </c:strCache>
            </c:strRef>
          </c:tx>
          <c:invertIfNegative val="0"/>
          <c:cat>
            <c:strRef>
              <c:f>Sheet2!$AT$39:$AT$42</c:f>
              <c:strCache>
                <c:ptCount val="4"/>
                <c:pt idx="0">
                  <c:v>LOW INCOME</c:v>
                </c:pt>
                <c:pt idx="1">
                  <c:v>LOWER MIDDLE INCOME</c:v>
                </c:pt>
                <c:pt idx="2">
                  <c:v>UPPER MIDDLE INCOME</c:v>
                </c:pt>
                <c:pt idx="3">
                  <c:v>TOTAL EXCESS BURDEN OF DISEASE</c:v>
                </c:pt>
              </c:strCache>
            </c:strRef>
          </c:cat>
          <c:val>
            <c:numRef>
              <c:f>Sheet2!$AU$39:$AU$42</c:f>
              <c:numCache>
                <c:formatCode>0</c:formatCode>
                <c:ptCount val="4"/>
                <c:pt idx="0">
                  <c:v>1321228.8350141698</c:v>
                </c:pt>
                <c:pt idx="1">
                  <c:v>1534740.6194715011</c:v>
                </c:pt>
                <c:pt idx="2">
                  <c:v>611445.54596725642</c:v>
                </c:pt>
                <c:pt idx="3">
                  <c:v>3467415.0004529287</c:v>
                </c:pt>
              </c:numCache>
            </c:numRef>
          </c:val>
        </c:ser>
        <c:ser>
          <c:idx val="1"/>
          <c:order val="1"/>
          <c:tx>
            <c:strRef>
              <c:f>Sheet2!$AV$38</c:f>
              <c:strCache>
                <c:ptCount val="1"/>
                <c:pt idx="0">
                  <c:v>rest of burden</c:v>
                </c:pt>
              </c:strCache>
            </c:strRef>
          </c:tx>
          <c:invertIfNegative val="0"/>
          <c:cat>
            <c:strRef>
              <c:f>Sheet2!$AT$39:$AT$42</c:f>
              <c:strCache>
                <c:ptCount val="4"/>
                <c:pt idx="0">
                  <c:v>LOW INCOME</c:v>
                </c:pt>
                <c:pt idx="1">
                  <c:v>LOWER MIDDLE INCOME</c:v>
                </c:pt>
                <c:pt idx="2">
                  <c:v>UPPER MIDDLE INCOME</c:v>
                </c:pt>
                <c:pt idx="3">
                  <c:v>TOTAL EXCESS BURDEN OF DISEASE</c:v>
                </c:pt>
              </c:strCache>
            </c:strRef>
          </c:cat>
          <c:val>
            <c:numRef>
              <c:f>Sheet2!$AV$39:$AV$42</c:f>
              <c:numCache>
                <c:formatCode>0</c:formatCode>
                <c:ptCount val="4"/>
                <c:pt idx="0">
                  <c:v>1184034.1231715211</c:v>
                </c:pt>
                <c:pt idx="1">
                  <c:v>4577871.8615842592</c:v>
                </c:pt>
                <c:pt idx="2">
                  <c:v>1158218.5611015204</c:v>
                </c:pt>
                <c:pt idx="3">
                  <c:v>6920124.5458572991</c:v>
                </c:pt>
              </c:numCache>
            </c:numRef>
          </c:val>
        </c:ser>
        <c:dLbls>
          <c:showLegendKey val="0"/>
          <c:showVal val="0"/>
          <c:showCatName val="0"/>
          <c:showSerName val="0"/>
          <c:showPercent val="0"/>
          <c:showBubbleSize val="0"/>
        </c:dLbls>
        <c:gapWidth val="150"/>
        <c:overlap val="100"/>
        <c:axId val="101400576"/>
        <c:axId val="101402112"/>
      </c:barChart>
      <c:catAx>
        <c:axId val="101400576"/>
        <c:scaling>
          <c:orientation val="minMax"/>
        </c:scaling>
        <c:delete val="0"/>
        <c:axPos val="b"/>
        <c:majorTickMark val="out"/>
        <c:minorTickMark val="none"/>
        <c:tickLblPos val="nextTo"/>
        <c:txPr>
          <a:bodyPr/>
          <a:lstStyle/>
          <a:p>
            <a:pPr>
              <a:defRPr lang="en-US"/>
            </a:pPr>
            <a:endParaRPr lang="pt-BR"/>
          </a:p>
        </c:txPr>
        <c:crossAx val="101402112"/>
        <c:crosses val="autoZero"/>
        <c:auto val="1"/>
        <c:lblAlgn val="ctr"/>
        <c:lblOffset val="100"/>
        <c:noMultiLvlLbl val="0"/>
      </c:catAx>
      <c:valAx>
        <c:axId val="101402112"/>
        <c:scaling>
          <c:orientation val="minMax"/>
        </c:scaling>
        <c:delete val="0"/>
        <c:axPos val="l"/>
        <c:majorGridlines/>
        <c:numFmt formatCode="0%" sourceLinked="1"/>
        <c:majorTickMark val="out"/>
        <c:minorTickMark val="none"/>
        <c:tickLblPos val="nextTo"/>
        <c:txPr>
          <a:bodyPr/>
          <a:lstStyle/>
          <a:p>
            <a:pPr>
              <a:defRPr lang="en-US"/>
            </a:pPr>
            <a:endParaRPr lang="pt-BR"/>
          </a:p>
        </c:txPr>
        <c:crossAx val="101400576"/>
        <c:crosses val="autoZero"/>
        <c:crossBetween val="between"/>
      </c:valAx>
      <c:dTable>
        <c:showHorzBorder val="1"/>
        <c:showVertBorder val="1"/>
        <c:showOutline val="1"/>
        <c:showKeys val="1"/>
        <c:txPr>
          <a:bodyPr/>
          <a:lstStyle/>
          <a:p>
            <a:pPr rtl="0">
              <a:defRPr lang="en-US" sz="700"/>
            </a:pPr>
            <a:endParaRPr lang="pt-BR"/>
          </a:p>
        </c:txPr>
      </c:dTable>
    </c:plotArea>
    <c:legend>
      <c:legendPos val="r"/>
      <c:layout/>
      <c:overlay val="0"/>
      <c:txPr>
        <a:bodyPr/>
        <a:lstStyle/>
        <a:p>
          <a:pPr>
            <a:defRPr lang="en-US"/>
          </a:pPr>
          <a:endParaRPr lang="pt-BR"/>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'[Chart in Microsoft Office PowerPoint]1'!$AO$230:$AQ$230</c:f>
              <c:strCache>
                <c:ptCount val="1"/>
                <c:pt idx="0">
                  <c:v>Avoidable &lt;5</c:v>
                </c:pt>
              </c:strCache>
            </c:strRef>
          </c:tx>
          <c:spPr>
            <a:solidFill>
              <a:srgbClr val="9999FF"/>
            </a:solidFill>
            <a:ln w="12700">
              <a:solidFill>
                <a:srgbClr val="000000"/>
              </a:solidFill>
              <a:prstDash val="solid"/>
            </a:ln>
          </c:spPr>
          <c:invertIfNegative val="0"/>
          <c:cat>
            <c:numRef>
              <c:f>'[Chart in Microsoft Office PowerPoint]1'!$AO$231:$AQ$231</c:f>
              <c:numCache>
                <c:formatCode>General</c:formatCode>
                <c:ptCount val="3"/>
                <c:pt idx="0">
                  <c:v>1990</c:v>
                </c:pt>
                <c:pt idx="1">
                  <c:v>2000</c:v>
                </c:pt>
                <c:pt idx="2">
                  <c:v>2008</c:v>
                </c:pt>
              </c:numCache>
            </c:numRef>
          </c:cat>
          <c:val>
            <c:numRef>
              <c:f>'[Chart in Microsoft Office PowerPoint]1'!$AO$236:$AQ$236</c:f>
              <c:numCache>
                <c:formatCode>0</c:formatCode>
                <c:ptCount val="3"/>
                <c:pt idx="0">
                  <c:v>10859817.986013697</c:v>
                </c:pt>
                <c:pt idx="1">
                  <c:v>11251207.441208201</c:v>
                </c:pt>
                <c:pt idx="2">
                  <c:v>10408335.123999991</c:v>
                </c:pt>
              </c:numCache>
            </c:numRef>
          </c:val>
        </c:ser>
        <c:ser>
          <c:idx val="1"/>
          <c:order val="1"/>
          <c:tx>
            <c:strRef>
              <c:f>'[Chart in Microsoft Office PowerPoint]1'!$AR$230:$AT$230</c:f>
              <c:strCache>
                <c:ptCount val="1"/>
                <c:pt idx="0">
                  <c:v>Avoidable 15-60</c:v>
                </c:pt>
              </c:strCache>
            </c:strRef>
          </c:tx>
          <c:spPr>
            <a:solidFill>
              <a:srgbClr val="993366"/>
            </a:solidFill>
            <a:ln w="12700">
              <a:solidFill>
                <a:srgbClr val="000000"/>
              </a:solidFill>
              <a:prstDash val="solid"/>
            </a:ln>
          </c:spPr>
          <c:invertIfNegative val="0"/>
          <c:cat>
            <c:numRef>
              <c:f>'[Chart in Microsoft Office PowerPoint]1'!$AO$231:$AQ$231</c:f>
              <c:numCache>
                <c:formatCode>General</c:formatCode>
                <c:ptCount val="3"/>
                <c:pt idx="0">
                  <c:v>1990</c:v>
                </c:pt>
                <c:pt idx="1">
                  <c:v>2000</c:v>
                </c:pt>
                <c:pt idx="2">
                  <c:v>2008</c:v>
                </c:pt>
              </c:numCache>
            </c:numRef>
          </c:cat>
          <c:val>
            <c:numRef>
              <c:f>'[Chart in Microsoft Office PowerPoint]1'!$AO$237:$AQ$237</c:f>
              <c:numCache>
                <c:formatCode>0</c:formatCode>
                <c:ptCount val="3"/>
                <c:pt idx="0">
                  <c:v>7209076.6780659575</c:v>
                </c:pt>
                <c:pt idx="1">
                  <c:v>9007940.9487146791</c:v>
                </c:pt>
                <c:pt idx="2">
                  <c:v>8921936.5824444313</c:v>
                </c:pt>
              </c:numCache>
            </c:numRef>
          </c:val>
        </c:ser>
        <c:dLbls>
          <c:showLegendKey val="0"/>
          <c:showVal val="0"/>
          <c:showCatName val="0"/>
          <c:showSerName val="0"/>
          <c:showPercent val="0"/>
          <c:showBubbleSize val="0"/>
        </c:dLbls>
        <c:gapWidth val="95"/>
        <c:overlap val="100"/>
        <c:axId val="101446784"/>
        <c:axId val="101448320"/>
      </c:barChart>
      <c:catAx>
        <c:axId val="101446784"/>
        <c:scaling>
          <c:orientation val="minMax"/>
        </c:scaling>
        <c:delete val="0"/>
        <c:axPos val="b"/>
        <c:numFmt formatCode="General" sourceLinked="1"/>
        <c:majorTickMark val="none"/>
        <c:minorTickMark val="none"/>
        <c:tickLblPos val="nextTo"/>
        <c:spPr>
          <a:ln w="3175">
            <a:solidFill>
              <a:srgbClr val="000000"/>
            </a:solidFill>
            <a:prstDash val="solid"/>
          </a:ln>
        </c:spPr>
        <c:txPr>
          <a:bodyPr rot="0" vert="horz"/>
          <a:lstStyle/>
          <a:p>
            <a:pPr>
              <a:defRPr lang="en-US" sz="1000" b="0" i="0" u="none" strike="noStrike" baseline="0">
                <a:solidFill>
                  <a:srgbClr val="000000"/>
                </a:solidFill>
                <a:latin typeface="Arial"/>
                <a:ea typeface="Arial"/>
                <a:cs typeface="Arial"/>
              </a:defRPr>
            </a:pPr>
            <a:endParaRPr lang="pt-BR"/>
          </a:p>
        </c:txPr>
        <c:crossAx val="101448320"/>
        <c:crosses val="autoZero"/>
        <c:auto val="1"/>
        <c:lblAlgn val="ctr"/>
        <c:lblOffset val="100"/>
        <c:tickLblSkip val="1"/>
        <c:tickMarkSkip val="1"/>
        <c:noMultiLvlLbl val="0"/>
      </c:catAx>
      <c:valAx>
        <c:axId val="101448320"/>
        <c:scaling>
          <c:orientation val="minMax"/>
        </c:scaling>
        <c:delete val="0"/>
        <c:axPos val="l"/>
        <c:majorGridlines>
          <c:spPr>
            <a:ln w="3175">
              <a:solidFill>
                <a:srgbClr val="000000"/>
              </a:solidFill>
              <a:prstDash val="solid"/>
            </a:ln>
          </c:spPr>
        </c:majorGridlines>
        <c:numFmt formatCode="0" sourceLinked="1"/>
        <c:majorTickMark val="none"/>
        <c:minorTickMark val="none"/>
        <c:tickLblPos val="nextTo"/>
        <c:spPr>
          <a:ln w="3175">
            <a:solidFill>
              <a:srgbClr val="000000"/>
            </a:solidFill>
            <a:prstDash val="solid"/>
          </a:ln>
        </c:spPr>
        <c:txPr>
          <a:bodyPr rot="0" vert="horz"/>
          <a:lstStyle/>
          <a:p>
            <a:pPr>
              <a:defRPr lang="en-US" sz="800" b="0" i="0" u="none" strike="noStrike" baseline="0">
                <a:solidFill>
                  <a:srgbClr val="000000"/>
                </a:solidFill>
                <a:latin typeface="Arial"/>
                <a:ea typeface="Arial"/>
                <a:cs typeface="Arial"/>
              </a:defRPr>
            </a:pPr>
            <a:endParaRPr lang="pt-BR"/>
          </a:p>
        </c:txPr>
        <c:crossAx val="101446784"/>
        <c:crosses val="autoZero"/>
        <c:crossBetween val="between"/>
      </c:valAx>
      <c:dTable>
        <c:showHorzBorder val="1"/>
        <c:showVertBorder val="1"/>
        <c:showOutline val="1"/>
        <c:showKeys val="1"/>
        <c:txPr>
          <a:bodyPr/>
          <a:lstStyle/>
          <a:p>
            <a:pPr rtl="0">
              <a:defRPr lang="en-US" sz="1200" baseline="0"/>
            </a:pPr>
            <a:endParaRPr lang="pt-BR"/>
          </a:p>
        </c:txPr>
      </c:dTable>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pt-B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'[Chart 2 in Microsoft Office PowerPoint]1'!$A$232</c:f>
              <c:strCache>
                <c:ptCount val="1"/>
                <c:pt idx="0">
                  <c:v>Low income</c:v>
                </c:pt>
              </c:strCache>
            </c:strRef>
          </c:tx>
          <c:spPr>
            <a:solidFill>
              <a:srgbClr val="9999FF"/>
            </a:solidFill>
            <a:ln w="12700">
              <a:solidFill>
                <a:srgbClr val="000000"/>
              </a:solidFill>
              <a:prstDash val="solid"/>
            </a:ln>
          </c:spPr>
          <c:invertIfNegative val="0"/>
          <c:cat>
            <c:numRef>
              <c:f>'[Chart 2 in Microsoft Office PowerPoint]1'!$AU$231:$AW$231</c:f>
              <c:numCache>
                <c:formatCode>General</c:formatCode>
                <c:ptCount val="3"/>
                <c:pt idx="0">
                  <c:v>1990</c:v>
                </c:pt>
                <c:pt idx="1">
                  <c:v>2000</c:v>
                </c:pt>
                <c:pt idx="2">
                  <c:v>2008</c:v>
                </c:pt>
              </c:numCache>
            </c:numRef>
          </c:cat>
          <c:val>
            <c:numRef>
              <c:f>'[Chart 2 in Microsoft Office PowerPoint]1'!$AU$232:$AW$232</c:f>
              <c:numCache>
                <c:formatCode>0</c:formatCode>
                <c:ptCount val="3"/>
                <c:pt idx="0">
                  <c:v>5339512.4749209154</c:v>
                </c:pt>
                <c:pt idx="1">
                  <c:v>6587416.5862115594</c:v>
                </c:pt>
                <c:pt idx="2">
                  <c:v>6820535.1151110996</c:v>
                </c:pt>
              </c:numCache>
            </c:numRef>
          </c:val>
        </c:ser>
        <c:ser>
          <c:idx val="1"/>
          <c:order val="1"/>
          <c:tx>
            <c:strRef>
              <c:f>'[Chart 2 in Microsoft Office PowerPoint]1'!$A$233</c:f>
              <c:strCache>
                <c:ptCount val="1"/>
                <c:pt idx="0">
                  <c:v>Lower middle income</c:v>
                </c:pt>
              </c:strCache>
            </c:strRef>
          </c:tx>
          <c:spPr>
            <a:solidFill>
              <a:srgbClr val="993366"/>
            </a:solidFill>
            <a:ln w="12700">
              <a:solidFill>
                <a:srgbClr val="000000"/>
              </a:solidFill>
              <a:prstDash val="solid"/>
            </a:ln>
          </c:spPr>
          <c:invertIfNegative val="0"/>
          <c:cat>
            <c:numRef>
              <c:f>'[Chart 2 in Microsoft Office PowerPoint]1'!$AU$231:$AW$231</c:f>
              <c:numCache>
                <c:formatCode>General</c:formatCode>
                <c:ptCount val="3"/>
                <c:pt idx="0">
                  <c:v>1990</c:v>
                </c:pt>
                <c:pt idx="1">
                  <c:v>2000</c:v>
                </c:pt>
                <c:pt idx="2">
                  <c:v>2008</c:v>
                </c:pt>
              </c:numCache>
            </c:numRef>
          </c:cat>
          <c:val>
            <c:numRef>
              <c:f>'[Chart 2 in Microsoft Office PowerPoint]1'!$AU$233:$AW$233</c:f>
              <c:numCache>
                <c:formatCode>0</c:formatCode>
                <c:ptCount val="3"/>
                <c:pt idx="0">
                  <c:v>11180365.071373999</c:v>
                </c:pt>
                <c:pt idx="1">
                  <c:v>11759716.72106098</c:v>
                </c:pt>
                <c:pt idx="2">
                  <c:v>10716957.481999997</c:v>
                </c:pt>
              </c:numCache>
            </c:numRef>
          </c:val>
        </c:ser>
        <c:ser>
          <c:idx val="2"/>
          <c:order val="2"/>
          <c:tx>
            <c:strRef>
              <c:f>'[Chart 2 in Microsoft Office PowerPoint]1'!$A$234</c:f>
              <c:strCache>
                <c:ptCount val="1"/>
                <c:pt idx="0">
                  <c:v>Upper middle income</c:v>
                </c:pt>
              </c:strCache>
            </c:strRef>
          </c:tx>
          <c:spPr>
            <a:solidFill>
              <a:srgbClr val="FFFFCC"/>
            </a:solidFill>
            <a:ln w="12700">
              <a:solidFill>
                <a:srgbClr val="000000"/>
              </a:solidFill>
              <a:prstDash val="solid"/>
            </a:ln>
          </c:spPr>
          <c:invertIfNegative val="0"/>
          <c:cat>
            <c:numRef>
              <c:f>'[Chart 2 in Microsoft Office PowerPoint]1'!$AU$231:$AW$231</c:f>
              <c:numCache>
                <c:formatCode>General</c:formatCode>
                <c:ptCount val="3"/>
                <c:pt idx="0">
                  <c:v>1990</c:v>
                </c:pt>
                <c:pt idx="1">
                  <c:v>2000</c:v>
                </c:pt>
                <c:pt idx="2">
                  <c:v>2008</c:v>
                </c:pt>
              </c:numCache>
            </c:numRef>
          </c:cat>
          <c:val>
            <c:numRef>
              <c:f>'[Chart 2 in Microsoft Office PowerPoint]1'!$AU$234:$AW$234</c:f>
              <c:numCache>
                <c:formatCode>0</c:formatCode>
                <c:ptCount val="3"/>
                <c:pt idx="0">
                  <c:v>1549017.1177847499</c:v>
                </c:pt>
                <c:pt idx="1">
                  <c:v>1912015.0826502303</c:v>
                </c:pt>
                <c:pt idx="2">
                  <c:v>1792779.1093333301</c:v>
                </c:pt>
              </c:numCache>
            </c:numRef>
          </c:val>
        </c:ser>
        <c:dLbls>
          <c:showLegendKey val="0"/>
          <c:showVal val="0"/>
          <c:showCatName val="0"/>
          <c:showSerName val="0"/>
          <c:showPercent val="0"/>
          <c:showBubbleSize val="0"/>
        </c:dLbls>
        <c:gapWidth val="95"/>
        <c:overlap val="100"/>
        <c:axId val="101287040"/>
        <c:axId val="101288576"/>
      </c:barChart>
      <c:catAx>
        <c:axId val="101287040"/>
        <c:scaling>
          <c:orientation val="minMax"/>
        </c:scaling>
        <c:delete val="0"/>
        <c:axPos val="b"/>
        <c:numFmt formatCode="General" sourceLinked="1"/>
        <c:majorTickMark val="none"/>
        <c:minorTickMark val="none"/>
        <c:tickLblPos val="nextTo"/>
        <c:spPr>
          <a:ln w="3175">
            <a:solidFill>
              <a:srgbClr val="000000"/>
            </a:solidFill>
            <a:prstDash val="solid"/>
          </a:ln>
        </c:spPr>
        <c:txPr>
          <a:bodyPr rot="0" vert="horz"/>
          <a:lstStyle/>
          <a:p>
            <a:pPr>
              <a:defRPr lang="en-US" sz="1000" b="0" i="0" u="none" strike="noStrike" baseline="0">
                <a:solidFill>
                  <a:srgbClr val="000000"/>
                </a:solidFill>
                <a:latin typeface="Arial"/>
                <a:ea typeface="Arial"/>
                <a:cs typeface="Arial"/>
              </a:defRPr>
            </a:pPr>
            <a:endParaRPr lang="pt-BR"/>
          </a:p>
        </c:txPr>
        <c:crossAx val="101288576"/>
        <c:crosses val="autoZero"/>
        <c:auto val="1"/>
        <c:lblAlgn val="ctr"/>
        <c:lblOffset val="100"/>
        <c:tickLblSkip val="1"/>
        <c:tickMarkSkip val="1"/>
        <c:noMultiLvlLbl val="0"/>
      </c:catAx>
      <c:valAx>
        <c:axId val="101288576"/>
        <c:scaling>
          <c:orientation val="minMax"/>
        </c:scaling>
        <c:delete val="0"/>
        <c:axPos val="l"/>
        <c:majorGridlines>
          <c:spPr>
            <a:ln w="3175">
              <a:solidFill>
                <a:srgbClr val="000000"/>
              </a:solidFill>
              <a:prstDash val="solid"/>
            </a:ln>
          </c:spPr>
        </c:majorGridlines>
        <c:numFmt formatCode="0" sourceLinked="1"/>
        <c:majorTickMark val="none"/>
        <c:minorTickMark val="none"/>
        <c:tickLblPos val="nextTo"/>
        <c:spPr>
          <a:ln w="3175">
            <a:solidFill>
              <a:srgbClr val="000000"/>
            </a:solidFill>
            <a:prstDash val="solid"/>
          </a:ln>
        </c:spPr>
        <c:txPr>
          <a:bodyPr rot="0" vert="horz"/>
          <a:lstStyle/>
          <a:p>
            <a:pPr>
              <a:defRPr lang="en-US" sz="800" b="0" i="0" u="none" strike="noStrike" baseline="0">
                <a:solidFill>
                  <a:srgbClr val="000000"/>
                </a:solidFill>
                <a:latin typeface="Arial"/>
                <a:ea typeface="Arial"/>
                <a:cs typeface="Arial"/>
              </a:defRPr>
            </a:pPr>
            <a:endParaRPr lang="pt-BR"/>
          </a:p>
        </c:txPr>
        <c:crossAx val="101287040"/>
        <c:crosses val="autoZero"/>
        <c:crossBetween val="between"/>
      </c:valAx>
      <c:dTable>
        <c:showHorzBorder val="1"/>
        <c:showVertBorder val="1"/>
        <c:showOutline val="1"/>
        <c:showKeys val="1"/>
        <c:txPr>
          <a:bodyPr/>
          <a:lstStyle/>
          <a:p>
            <a:pPr rtl="0">
              <a:defRPr lang="en-US" sz="1200" baseline="0"/>
            </a:pPr>
            <a:endParaRPr lang="pt-BR"/>
          </a:p>
        </c:txPr>
      </c:dTable>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pt-B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Sheet1!$D$16</c:f>
              <c:strCache>
                <c:ptCount val="1"/>
                <c:pt idx="0">
                  <c:v>inequity detahs</c:v>
                </c:pt>
              </c:strCache>
            </c:strRef>
          </c:tx>
          <c:invertIfNegative val="0"/>
          <c:cat>
            <c:strRef>
              <c:f>Sheet1!$E$15:$G$15</c:f>
              <c:strCache>
                <c:ptCount val="3"/>
                <c:pt idx="0">
                  <c:v>year 1990</c:v>
                </c:pt>
                <c:pt idx="1">
                  <c:v>year 2000</c:v>
                </c:pt>
                <c:pt idx="2">
                  <c:v>year 2008</c:v>
                </c:pt>
              </c:strCache>
            </c:strRef>
          </c:cat>
          <c:val>
            <c:numRef>
              <c:f>Sheet1!$E$16:$G$16</c:f>
              <c:numCache>
                <c:formatCode>General</c:formatCode>
                <c:ptCount val="3"/>
                <c:pt idx="0">
                  <c:v>18110</c:v>
                </c:pt>
                <c:pt idx="1">
                  <c:v>19320</c:v>
                </c:pt>
                <c:pt idx="2">
                  <c:v>18960</c:v>
                </c:pt>
              </c:numCache>
            </c:numRef>
          </c:val>
        </c:ser>
        <c:ser>
          <c:idx val="1"/>
          <c:order val="1"/>
          <c:tx>
            <c:strRef>
              <c:f>Sheet1!$D$17</c:f>
              <c:strCache>
                <c:ptCount val="1"/>
                <c:pt idx="0">
                  <c:v>rest of deaths</c:v>
                </c:pt>
              </c:strCache>
            </c:strRef>
          </c:tx>
          <c:invertIfNegative val="0"/>
          <c:cat>
            <c:strRef>
              <c:f>Sheet1!$E$15:$G$15</c:f>
              <c:strCache>
                <c:ptCount val="3"/>
                <c:pt idx="0">
                  <c:v>year 1990</c:v>
                </c:pt>
                <c:pt idx="1">
                  <c:v>year 2000</c:v>
                </c:pt>
                <c:pt idx="2">
                  <c:v>year 2008</c:v>
                </c:pt>
              </c:strCache>
            </c:strRef>
          </c:cat>
          <c:val>
            <c:numRef>
              <c:f>Sheet1!$E$17:$G$17</c:f>
              <c:numCache>
                <c:formatCode>0</c:formatCode>
                <c:ptCount val="3"/>
                <c:pt idx="0">
                  <c:v>32887.4784</c:v>
                </c:pt>
                <c:pt idx="1">
                  <c:v>33846.371000000006</c:v>
                </c:pt>
                <c:pt idx="2">
                  <c:v>36586.460800000001</c:v>
                </c:pt>
              </c:numCache>
            </c:numRef>
          </c:val>
        </c:ser>
        <c:ser>
          <c:idx val="2"/>
          <c:order val="2"/>
          <c:tx>
            <c:strRef>
              <c:f>Sheet1!$D$18</c:f>
              <c:strCache>
                <c:ptCount val="1"/>
                <c:pt idx="0">
                  <c:v>% inequity deaths</c:v>
                </c:pt>
              </c:strCache>
            </c:strRef>
          </c:tx>
          <c:invertIfNegative val="0"/>
          <c:cat>
            <c:strRef>
              <c:f>Sheet1!$E$15:$G$15</c:f>
              <c:strCache>
                <c:ptCount val="3"/>
                <c:pt idx="0">
                  <c:v>year 1990</c:v>
                </c:pt>
                <c:pt idx="1">
                  <c:v>year 2000</c:v>
                </c:pt>
                <c:pt idx="2">
                  <c:v>year 2008</c:v>
                </c:pt>
              </c:strCache>
            </c:strRef>
          </c:cat>
          <c:val>
            <c:numRef>
              <c:f>Sheet1!$E$18:$G$18</c:f>
              <c:numCache>
                <c:formatCode>0.00%</c:formatCode>
                <c:ptCount val="3"/>
                <c:pt idx="0">
                  <c:v>0.35511559724490493</c:v>
                </c:pt>
                <c:pt idx="1">
                  <c:v>0.3633876007824603</c:v>
                </c:pt>
                <c:pt idx="2">
                  <c:v>0.34133587859480874</c:v>
                </c:pt>
              </c:numCache>
            </c:numRef>
          </c:val>
        </c:ser>
        <c:dLbls>
          <c:showLegendKey val="0"/>
          <c:showVal val="0"/>
          <c:showCatName val="0"/>
          <c:showSerName val="0"/>
          <c:showPercent val="0"/>
          <c:showBubbleSize val="0"/>
        </c:dLbls>
        <c:gapWidth val="95"/>
        <c:overlap val="100"/>
        <c:axId val="101735040"/>
        <c:axId val="101736832"/>
      </c:barChart>
      <c:catAx>
        <c:axId val="101735040"/>
        <c:scaling>
          <c:orientation val="minMax"/>
        </c:scaling>
        <c:delete val="0"/>
        <c:axPos val="b"/>
        <c:majorTickMark val="none"/>
        <c:minorTickMark val="none"/>
        <c:tickLblPos val="nextTo"/>
        <c:txPr>
          <a:bodyPr/>
          <a:lstStyle/>
          <a:p>
            <a:pPr>
              <a:defRPr lang="en-US"/>
            </a:pPr>
            <a:endParaRPr lang="pt-BR"/>
          </a:p>
        </c:txPr>
        <c:crossAx val="101736832"/>
        <c:crosses val="autoZero"/>
        <c:auto val="1"/>
        <c:lblAlgn val="ctr"/>
        <c:lblOffset val="100"/>
        <c:noMultiLvlLbl val="0"/>
      </c:catAx>
      <c:valAx>
        <c:axId val="101736832"/>
        <c:scaling>
          <c:orientation val="minMax"/>
        </c:scaling>
        <c:delete val="0"/>
        <c:axPos val="l"/>
        <c:majorGridlines/>
        <c:numFmt formatCode="General" sourceLinked="1"/>
        <c:majorTickMark val="none"/>
        <c:minorTickMark val="none"/>
        <c:tickLblPos val="nextTo"/>
        <c:txPr>
          <a:bodyPr/>
          <a:lstStyle/>
          <a:p>
            <a:pPr>
              <a:defRPr lang="en-US"/>
            </a:pPr>
            <a:endParaRPr lang="pt-BR"/>
          </a:p>
        </c:txPr>
        <c:crossAx val="101735040"/>
        <c:crosses val="autoZero"/>
        <c:crossBetween val="between"/>
      </c:valAx>
      <c:dTable>
        <c:showHorzBorder val="1"/>
        <c:showVertBorder val="1"/>
        <c:showOutline val="1"/>
        <c:showKeys val="1"/>
        <c:txPr>
          <a:bodyPr/>
          <a:lstStyle/>
          <a:p>
            <a:pPr rtl="0">
              <a:defRPr lang="en-US"/>
            </a:pPr>
            <a:endParaRPr lang="pt-BR"/>
          </a:p>
        </c:txPr>
      </c:dTable>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 3 in Microsoft Office PowerPoint]1'!$BA$231</c:f>
              <c:strCache>
                <c:ptCount val="1"/>
                <c:pt idx="0">
                  <c:v>1990</c:v>
                </c:pt>
              </c:strCache>
            </c:strRef>
          </c:tx>
          <c:spPr>
            <a:solidFill>
              <a:srgbClr val="9999FF"/>
            </a:solidFill>
            <a:ln w="12700">
              <a:solidFill>
                <a:srgbClr val="000000"/>
              </a:solidFill>
              <a:prstDash val="solid"/>
            </a:ln>
          </c:spPr>
          <c:invertIfNegative val="0"/>
          <c:cat>
            <c:strRef>
              <c:f>'[Chart 3 in Microsoft Office PowerPoint]1'!$A$232:$A$234</c:f>
              <c:strCache>
                <c:ptCount val="3"/>
                <c:pt idx="0">
                  <c:v>Low income</c:v>
                </c:pt>
                <c:pt idx="1">
                  <c:v>Lower middle income</c:v>
                </c:pt>
                <c:pt idx="2">
                  <c:v>Upper middle income</c:v>
                </c:pt>
              </c:strCache>
            </c:strRef>
          </c:cat>
          <c:val>
            <c:numRef>
              <c:f>'[Chart 3 in Microsoft Office PowerPoint]1'!$BA$232:$BA$234</c:f>
              <c:numCache>
                <c:formatCode>0.0%</c:formatCode>
                <c:ptCount val="3"/>
                <c:pt idx="0">
                  <c:v>0.81112525793563761</c:v>
                </c:pt>
                <c:pt idx="1">
                  <c:v>0.655256723716381</c:v>
                </c:pt>
                <c:pt idx="2">
                  <c:v>0.49619495510902262</c:v>
                </c:pt>
              </c:numCache>
            </c:numRef>
          </c:val>
        </c:ser>
        <c:ser>
          <c:idx val="1"/>
          <c:order val="1"/>
          <c:tx>
            <c:strRef>
              <c:f>'[Chart 3 in Microsoft Office PowerPoint]1'!$BB$231</c:f>
              <c:strCache>
                <c:ptCount val="1"/>
                <c:pt idx="0">
                  <c:v>2000</c:v>
                </c:pt>
              </c:strCache>
            </c:strRef>
          </c:tx>
          <c:spPr>
            <a:solidFill>
              <a:srgbClr val="993366"/>
            </a:solidFill>
            <a:ln w="12700">
              <a:solidFill>
                <a:srgbClr val="000000"/>
              </a:solidFill>
              <a:prstDash val="solid"/>
            </a:ln>
          </c:spPr>
          <c:invertIfNegative val="0"/>
          <c:cat>
            <c:strRef>
              <c:f>'[Chart 3 in Microsoft Office PowerPoint]1'!$A$232:$A$234</c:f>
              <c:strCache>
                <c:ptCount val="3"/>
                <c:pt idx="0">
                  <c:v>Low income</c:v>
                </c:pt>
                <c:pt idx="1">
                  <c:v>Lower middle income</c:v>
                </c:pt>
                <c:pt idx="2">
                  <c:v>Upper middle income</c:v>
                </c:pt>
              </c:strCache>
            </c:strRef>
          </c:cat>
          <c:val>
            <c:numRef>
              <c:f>'[Chart 3 in Microsoft Office PowerPoint]1'!$BB$232:$BB$234</c:f>
              <c:numCache>
                <c:formatCode>0.0%</c:formatCode>
                <c:ptCount val="3"/>
                <c:pt idx="0">
                  <c:v>0.83961447586965199</c:v>
                </c:pt>
                <c:pt idx="1">
                  <c:v>0.68421052631579005</c:v>
                </c:pt>
                <c:pt idx="2">
                  <c:v>0.57268827454719273</c:v>
                </c:pt>
              </c:numCache>
            </c:numRef>
          </c:val>
        </c:ser>
        <c:ser>
          <c:idx val="2"/>
          <c:order val="2"/>
          <c:tx>
            <c:strRef>
              <c:f>'[Chart 3 in Microsoft Office PowerPoint]1'!$BC$231</c:f>
              <c:strCache>
                <c:ptCount val="1"/>
                <c:pt idx="0">
                  <c:v>2008</c:v>
                </c:pt>
              </c:strCache>
            </c:strRef>
          </c:tx>
          <c:spPr>
            <a:solidFill>
              <a:srgbClr val="FFFFCC"/>
            </a:solidFill>
            <a:ln w="12700">
              <a:solidFill>
                <a:srgbClr val="000000"/>
              </a:solidFill>
              <a:prstDash val="solid"/>
            </a:ln>
          </c:spPr>
          <c:invertIfNegative val="0"/>
          <c:cat>
            <c:strRef>
              <c:f>'[Chart 3 in Microsoft Office PowerPoint]1'!$A$232:$A$234</c:f>
              <c:strCache>
                <c:ptCount val="3"/>
                <c:pt idx="0">
                  <c:v>Low income</c:v>
                </c:pt>
                <c:pt idx="1">
                  <c:v>Lower middle income</c:v>
                </c:pt>
                <c:pt idx="2">
                  <c:v>Upper middle income</c:v>
                </c:pt>
              </c:strCache>
            </c:strRef>
          </c:cat>
          <c:val>
            <c:numRef>
              <c:f>'[Chart 3 in Microsoft Office PowerPoint]1'!$BC$232:$BC$234</c:f>
              <c:numCache>
                <c:formatCode>0.0%</c:formatCode>
                <c:ptCount val="3"/>
                <c:pt idx="0">
                  <c:v>0.83832383185039205</c:v>
                </c:pt>
                <c:pt idx="1">
                  <c:v>0.66776315789473761</c:v>
                </c:pt>
                <c:pt idx="2">
                  <c:v>0.57090774060696059</c:v>
                </c:pt>
              </c:numCache>
            </c:numRef>
          </c:val>
        </c:ser>
        <c:dLbls>
          <c:showLegendKey val="0"/>
          <c:showVal val="0"/>
          <c:showCatName val="0"/>
          <c:showSerName val="0"/>
          <c:showPercent val="0"/>
          <c:showBubbleSize val="0"/>
        </c:dLbls>
        <c:gapWidth val="150"/>
        <c:axId val="101751424"/>
        <c:axId val="101761408"/>
      </c:barChart>
      <c:catAx>
        <c:axId val="101751424"/>
        <c:scaling>
          <c:orientation val="minMax"/>
        </c:scaling>
        <c:delete val="0"/>
        <c:axPos val="b"/>
        <c:numFmt formatCode="General" sourceLinked="1"/>
        <c:majorTickMark val="none"/>
        <c:minorTickMark val="none"/>
        <c:tickLblPos val="nextTo"/>
        <c:spPr>
          <a:ln w="3175">
            <a:solidFill>
              <a:srgbClr val="000000"/>
            </a:solidFill>
            <a:prstDash val="solid"/>
          </a:ln>
        </c:spPr>
        <c:txPr>
          <a:bodyPr rot="0" vert="horz"/>
          <a:lstStyle/>
          <a:p>
            <a:pPr>
              <a:defRPr lang="en-US" sz="1200" b="0" i="0" u="none" strike="noStrike" baseline="0">
                <a:solidFill>
                  <a:srgbClr val="000000"/>
                </a:solidFill>
                <a:latin typeface="Arial"/>
                <a:ea typeface="Arial"/>
                <a:cs typeface="Arial"/>
              </a:defRPr>
            </a:pPr>
            <a:endParaRPr lang="pt-BR"/>
          </a:p>
        </c:txPr>
        <c:crossAx val="101761408"/>
        <c:crosses val="autoZero"/>
        <c:auto val="1"/>
        <c:lblAlgn val="ctr"/>
        <c:lblOffset val="100"/>
        <c:tickLblSkip val="1"/>
        <c:tickMarkSkip val="1"/>
        <c:noMultiLvlLbl val="0"/>
      </c:catAx>
      <c:valAx>
        <c:axId val="101761408"/>
        <c:scaling>
          <c:orientation val="minMax"/>
        </c:scaling>
        <c:delete val="0"/>
        <c:axPos val="l"/>
        <c:majorGridlines>
          <c:spPr>
            <a:ln w="3175">
              <a:solidFill>
                <a:srgbClr val="000000"/>
              </a:solidFill>
              <a:prstDash val="solid"/>
            </a:ln>
          </c:spPr>
        </c:majorGridlines>
        <c:numFmt formatCode="0.0%" sourceLinked="1"/>
        <c:majorTickMark val="none"/>
        <c:minorTickMark val="none"/>
        <c:tickLblPos val="nextTo"/>
        <c:spPr>
          <a:ln w="3175">
            <a:solidFill>
              <a:srgbClr val="000000"/>
            </a:solidFill>
            <a:prstDash val="solid"/>
          </a:ln>
        </c:spPr>
        <c:txPr>
          <a:bodyPr rot="0" vert="horz"/>
          <a:lstStyle/>
          <a:p>
            <a:pPr>
              <a:defRPr lang="en-US" sz="900" b="0" i="0" u="none" strike="noStrike" baseline="0">
                <a:solidFill>
                  <a:srgbClr val="000000"/>
                </a:solidFill>
                <a:latin typeface="Arial"/>
                <a:ea typeface="Arial"/>
                <a:cs typeface="Arial"/>
              </a:defRPr>
            </a:pPr>
            <a:endParaRPr lang="pt-BR"/>
          </a:p>
        </c:txPr>
        <c:crossAx val="101751424"/>
        <c:crosses val="autoZero"/>
        <c:crossBetween val="between"/>
      </c:valAx>
      <c:dTable>
        <c:showHorzBorder val="1"/>
        <c:showVertBorder val="1"/>
        <c:showOutline val="1"/>
        <c:showKeys val="1"/>
        <c:txPr>
          <a:bodyPr/>
          <a:lstStyle/>
          <a:p>
            <a:pPr rtl="0">
              <a:defRPr lang="en-US"/>
            </a:pPr>
            <a:endParaRPr lang="pt-BR"/>
          </a:p>
        </c:txPr>
      </c:dTable>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25" b="0" i="0" u="none" strike="noStrike" baseline="0">
          <a:solidFill>
            <a:srgbClr val="000000"/>
          </a:solidFill>
          <a:latin typeface="Arial"/>
          <a:ea typeface="Arial"/>
          <a:cs typeface="Arial"/>
        </a:defRPr>
      </a:pPr>
      <a:endParaRPr lang="pt-B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[bod_dalybyincome.xls]Sheet1!$G$5</c:f>
              <c:strCache>
                <c:ptCount val="1"/>
                <c:pt idx="0">
                  <c:v>2002</c:v>
                </c:pt>
              </c:strCache>
            </c:strRef>
          </c:tx>
          <c:invertIfNegative val="0"/>
          <c:cat>
            <c:strRef>
              <c:f>[bod_dalybyincome.xls]Sheet1!$F$6:$F$9</c:f>
              <c:strCache>
                <c:ptCount val="4"/>
                <c:pt idx="0">
                  <c:v>LIC</c:v>
                </c:pt>
                <c:pt idx="1">
                  <c:v>LMIC</c:v>
                </c:pt>
                <c:pt idx="2">
                  <c:v>UMIC</c:v>
                </c:pt>
                <c:pt idx="3">
                  <c:v>world</c:v>
                </c:pt>
              </c:strCache>
            </c:strRef>
          </c:cat>
          <c:val>
            <c:numRef>
              <c:f>[bod_dalybyincome.xls]Sheet1!$G$6:$G$9</c:f>
              <c:numCache>
                <c:formatCode>0.000</c:formatCode>
                <c:ptCount val="4"/>
                <c:pt idx="0">
                  <c:v>0.19478167334866195</c:v>
                </c:pt>
                <c:pt idx="1">
                  <c:v>4.9585615919735128E-2</c:v>
                </c:pt>
                <c:pt idx="2">
                  <c:v>4.7455377124909222E-2</c:v>
                </c:pt>
                <c:pt idx="3">
                  <c:v>0.10295397097799905</c:v>
                </c:pt>
              </c:numCache>
            </c:numRef>
          </c:val>
        </c:ser>
        <c:ser>
          <c:idx val="1"/>
          <c:order val="1"/>
          <c:tx>
            <c:strRef>
              <c:f>[bod_dalybyincome.xls]Sheet1!$H$5</c:f>
              <c:strCache>
                <c:ptCount val="1"/>
                <c:pt idx="0">
                  <c:v>2008</c:v>
                </c:pt>
              </c:strCache>
            </c:strRef>
          </c:tx>
          <c:invertIfNegative val="0"/>
          <c:cat>
            <c:strRef>
              <c:f>[bod_dalybyincome.xls]Sheet1!$F$6:$F$9</c:f>
              <c:strCache>
                <c:ptCount val="4"/>
                <c:pt idx="0">
                  <c:v>LIC</c:v>
                </c:pt>
                <c:pt idx="1">
                  <c:v>LMIC</c:v>
                </c:pt>
                <c:pt idx="2">
                  <c:v>UMIC</c:v>
                </c:pt>
                <c:pt idx="3">
                  <c:v>world</c:v>
                </c:pt>
              </c:strCache>
            </c:strRef>
          </c:cat>
          <c:val>
            <c:numRef>
              <c:f>[bod_dalybyincome.xls]Sheet1!$H$6:$H$9</c:f>
              <c:numCache>
                <c:formatCode>0.000</c:formatCode>
                <c:ptCount val="4"/>
                <c:pt idx="0">
                  <c:v>0.18007208844756709</c:v>
                </c:pt>
                <c:pt idx="1">
                  <c:v>4.8760656563085106E-2</c:v>
                </c:pt>
                <c:pt idx="2">
                  <c:v>7.6201520048571239E-2</c:v>
                </c:pt>
                <c:pt idx="3">
                  <c:v>9.4803162314741632E-2</c:v>
                </c:pt>
              </c:numCache>
            </c:numRef>
          </c:val>
        </c:ser>
        <c:dLbls>
          <c:showLegendKey val="0"/>
          <c:showVal val="0"/>
          <c:showCatName val="0"/>
          <c:showSerName val="0"/>
          <c:showPercent val="0"/>
          <c:showBubbleSize val="0"/>
        </c:dLbls>
        <c:gapWidth val="150"/>
        <c:axId val="101801344"/>
        <c:axId val="101807232"/>
      </c:barChart>
      <c:catAx>
        <c:axId val="101801344"/>
        <c:scaling>
          <c:orientation val="minMax"/>
        </c:scaling>
        <c:delete val="0"/>
        <c:axPos val="b"/>
        <c:majorTickMark val="none"/>
        <c:minorTickMark val="none"/>
        <c:tickLblPos val="nextTo"/>
        <c:txPr>
          <a:bodyPr/>
          <a:lstStyle/>
          <a:p>
            <a:pPr>
              <a:defRPr lang="en-US"/>
            </a:pPr>
            <a:endParaRPr lang="pt-BR"/>
          </a:p>
        </c:txPr>
        <c:crossAx val="101807232"/>
        <c:crosses val="autoZero"/>
        <c:auto val="1"/>
        <c:lblAlgn val="ctr"/>
        <c:lblOffset val="100"/>
        <c:noMultiLvlLbl val="0"/>
      </c:catAx>
      <c:valAx>
        <c:axId val="101807232"/>
        <c:scaling>
          <c:orientation val="minMax"/>
        </c:scaling>
        <c:delete val="0"/>
        <c:axPos val="l"/>
        <c:majorGridlines/>
        <c:numFmt formatCode="0.000" sourceLinked="1"/>
        <c:majorTickMark val="none"/>
        <c:minorTickMark val="none"/>
        <c:tickLblPos val="nextTo"/>
        <c:txPr>
          <a:bodyPr/>
          <a:lstStyle/>
          <a:p>
            <a:pPr>
              <a:defRPr lang="en-US"/>
            </a:pPr>
            <a:endParaRPr lang="pt-BR"/>
          </a:p>
        </c:txPr>
        <c:crossAx val="101801344"/>
        <c:crosses val="autoZero"/>
        <c:crossBetween val="between"/>
      </c:valAx>
      <c:dTable>
        <c:showHorzBorder val="1"/>
        <c:showVertBorder val="1"/>
        <c:showOutline val="1"/>
        <c:showKeys val="1"/>
        <c:txPr>
          <a:bodyPr/>
          <a:lstStyle/>
          <a:p>
            <a:pPr rtl="0">
              <a:defRPr lang="en-US"/>
            </a:pPr>
            <a:endParaRPr lang="pt-BR"/>
          </a:p>
        </c:txPr>
      </c:dTable>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[bod_dalybyincome.xls]Sheet1!$I$5</c:f>
              <c:strCache>
                <c:ptCount val="1"/>
                <c:pt idx="0">
                  <c:v>2002</c:v>
                </c:pt>
              </c:strCache>
            </c:strRef>
          </c:tx>
          <c:invertIfNegative val="0"/>
          <c:cat>
            <c:strRef>
              <c:f>[bod_dalybyincome.xls]Sheet1!$F$6:$F$9</c:f>
              <c:strCache>
                <c:ptCount val="4"/>
                <c:pt idx="0">
                  <c:v>LIC</c:v>
                </c:pt>
                <c:pt idx="1">
                  <c:v>LMIC</c:v>
                </c:pt>
                <c:pt idx="2">
                  <c:v>UMIC</c:v>
                </c:pt>
                <c:pt idx="3">
                  <c:v>world</c:v>
                </c:pt>
              </c:strCache>
            </c:strRef>
          </c:cat>
          <c:val>
            <c:numRef>
              <c:f>[bod_dalybyincome.xls]Sheet1!$I$6:$I$9</c:f>
              <c:numCache>
                <c:formatCode>0.0%</c:formatCode>
                <c:ptCount val="4"/>
                <c:pt idx="0">
                  <c:v>0.60843745326412835</c:v>
                </c:pt>
                <c:pt idx="1">
                  <c:v>0.28344647096966741</c:v>
                </c:pt>
                <c:pt idx="2">
                  <c:v>0.27461337034089017</c:v>
                </c:pt>
                <c:pt idx="3">
                  <c:v>0.45094618579419815</c:v>
                </c:pt>
              </c:numCache>
            </c:numRef>
          </c:val>
        </c:ser>
        <c:ser>
          <c:idx val="1"/>
          <c:order val="1"/>
          <c:tx>
            <c:strRef>
              <c:f>[bod_dalybyincome.xls]Sheet1!$J$5</c:f>
              <c:strCache>
                <c:ptCount val="1"/>
                <c:pt idx="0">
                  <c:v>2008</c:v>
                </c:pt>
              </c:strCache>
            </c:strRef>
          </c:tx>
          <c:invertIfNegative val="0"/>
          <c:cat>
            <c:strRef>
              <c:f>[bod_dalybyincome.xls]Sheet1!$F$6:$F$9</c:f>
              <c:strCache>
                <c:ptCount val="4"/>
                <c:pt idx="0">
                  <c:v>LIC</c:v>
                </c:pt>
                <c:pt idx="1">
                  <c:v>LMIC</c:v>
                </c:pt>
                <c:pt idx="2">
                  <c:v>UMIC</c:v>
                </c:pt>
                <c:pt idx="3">
                  <c:v>world</c:v>
                </c:pt>
              </c:strCache>
            </c:strRef>
          </c:cat>
          <c:val>
            <c:numRef>
              <c:f>[bod_dalybyincome.xls]Sheet1!$J$6:$J$9</c:f>
              <c:numCache>
                <c:formatCode>0.0%</c:formatCode>
                <c:ptCount val="4"/>
                <c:pt idx="0">
                  <c:v>0.59394469153657836</c:v>
                </c:pt>
                <c:pt idx="1">
                  <c:v>0.28370915784185902</c:v>
                </c:pt>
                <c:pt idx="2">
                  <c:v>0.38232792134048343</c:v>
                </c:pt>
                <c:pt idx="3">
                  <c:v>0.43505457008589032</c:v>
                </c:pt>
              </c:numCache>
            </c:numRef>
          </c:val>
        </c:ser>
        <c:dLbls>
          <c:showLegendKey val="0"/>
          <c:showVal val="0"/>
          <c:showCatName val="0"/>
          <c:showSerName val="0"/>
          <c:showPercent val="0"/>
          <c:showBubbleSize val="0"/>
        </c:dLbls>
        <c:gapWidth val="150"/>
        <c:axId val="101833344"/>
        <c:axId val="101515648"/>
      </c:barChart>
      <c:catAx>
        <c:axId val="101833344"/>
        <c:scaling>
          <c:orientation val="minMax"/>
        </c:scaling>
        <c:delete val="0"/>
        <c:axPos val="b"/>
        <c:majorTickMark val="none"/>
        <c:minorTickMark val="none"/>
        <c:tickLblPos val="nextTo"/>
        <c:txPr>
          <a:bodyPr/>
          <a:lstStyle/>
          <a:p>
            <a:pPr>
              <a:defRPr lang="en-US"/>
            </a:pPr>
            <a:endParaRPr lang="pt-BR"/>
          </a:p>
        </c:txPr>
        <c:crossAx val="101515648"/>
        <c:crosses val="autoZero"/>
        <c:auto val="1"/>
        <c:lblAlgn val="ctr"/>
        <c:lblOffset val="100"/>
        <c:noMultiLvlLbl val="0"/>
      </c:catAx>
      <c:valAx>
        <c:axId val="101515648"/>
        <c:scaling>
          <c:orientation val="minMax"/>
        </c:scaling>
        <c:delete val="0"/>
        <c:axPos val="l"/>
        <c:majorGridlines/>
        <c:numFmt formatCode="0.0%" sourceLinked="1"/>
        <c:majorTickMark val="none"/>
        <c:minorTickMark val="none"/>
        <c:tickLblPos val="nextTo"/>
        <c:txPr>
          <a:bodyPr/>
          <a:lstStyle/>
          <a:p>
            <a:pPr>
              <a:defRPr lang="en-US"/>
            </a:pPr>
            <a:endParaRPr lang="pt-BR"/>
          </a:p>
        </c:txPr>
        <c:crossAx val="101833344"/>
        <c:crosses val="autoZero"/>
        <c:crossBetween val="between"/>
      </c:valAx>
      <c:dTable>
        <c:showHorzBorder val="1"/>
        <c:showVertBorder val="1"/>
        <c:showOutline val="1"/>
        <c:showKeys val="1"/>
        <c:txPr>
          <a:bodyPr/>
          <a:lstStyle/>
          <a:p>
            <a:pPr rtl="0">
              <a:defRPr lang="en-US"/>
            </a:pPr>
            <a:endParaRPr lang="pt-BR"/>
          </a:p>
        </c:txPr>
      </c:dTable>
    </c:plotArea>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[bod_dalybyincome.xls]Sheet1!$B$1</c:f>
              <c:strCache>
                <c:ptCount val="1"/>
                <c:pt idx="0">
                  <c:v>2002</c:v>
                </c:pt>
              </c:strCache>
            </c:strRef>
          </c:tx>
          <c:invertIfNegative val="0"/>
          <c:cat>
            <c:strRef>
              <c:f>[bod_dalybyincome.xls]Sheet1!$A$2:$A$6</c:f>
              <c:strCache>
                <c:ptCount val="5"/>
                <c:pt idx="0">
                  <c:v>world</c:v>
                </c:pt>
                <c:pt idx="1">
                  <c:v>HIC</c:v>
                </c:pt>
                <c:pt idx="2">
                  <c:v>UMIC</c:v>
                </c:pt>
                <c:pt idx="3">
                  <c:v>LMIC</c:v>
                </c:pt>
                <c:pt idx="4">
                  <c:v>LIC</c:v>
                </c:pt>
              </c:strCache>
            </c:strRef>
          </c:cat>
          <c:val>
            <c:numRef>
              <c:f>[bod_dalybyincome.xls]Sheet1!$B$2:$B$6</c:f>
              <c:numCache>
                <c:formatCode>0.0%</c:formatCode>
                <c:ptCount val="5"/>
                <c:pt idx="0">
                  <c:v>0.228306556793862</c:v>
                </c:pt>
                <c:pt idx="1">
                  <c:v>0.125352585815864</c:v>
                </c:pt>
                <c:pt idx="2">
                  <c:v>0.172807962940773</c:v>
                </c:pt>
                <c:pt idx="3">
                  <c:v>0.17493820173559912</c:v>
                </c:pt>
                <c:pt idx="4">
                  <c:v>0.32013425916452615</c:v>
                </c:pt>
              </c:numCache>
            </c:numRef>
          </c:val>
        </c:ser>
        <c:ser>
          <c:idx val="1"/>
          <c:order val="1"/>
          <c:tx>
            <c:strRef>
              <c:f>[bod_dalybyincome.xls]Sheet1!$C$1</c:f>
              <c:strCache>
                <c:ptCount val="1"/>
                <c:pt idx="0">
                  <c:v>2008</c:v>
                </c:pt>
              </c:strCache>
            </c:strRef>
          </c:tx>
          <c:invertIfNegative val="0"/>
          <c:cat>
            <c:strRef>
              <c:f>[bod_dalybyincome.xls]Sheet1!$A$2:$A$6</c:f>
              <c:strCache>
                <c:ptCount val="5"/>
                <c:pt idx="0">
                  <c:v>world</c:v>
                </c:pt>
                <c:pt idx="1">
                  <c:v>HIC</c:v>
                </c:pt>
                <c:pt idx="2">
                  <c:v>UMIC</c:v>
                </c:pt>
                <c:pt idx="3">
                  <c:v>LMIC</c:v>
                </c:pt>
                <c:pt idx="4">
                  <c:v>LIC</c:v>
                </c:pt>
              </c:strCache>
            </c:strRef>
          </c:cat>
          <c:val>
            <c:numRef>
              <c:f>[bod_dalybyincome.xls]Sheet1!$C$2:$C$6</c:f>
              <c:numCache>
                <c:formatCode>0.0%</c:formatCode>
                <c:ptCount val="5"/>
                <c:pt idx="0">
                  <c:v>0.21791096757362016</c:v>
                </c:pt>
                <c:pt idx="1">
                  <c:v>0.12310780525887904</c:v>
                </c:pt>
                <c:pt idx="2">
                  <c:v>0.19930932530745007</c:v>
                </c:pt>
                <c:pt idx="3">
                  <c:v>0.17186846182196416</c:v>
                </c:pt>
                <c:pt idx="4">
                  <c:v>0.30317989370644632</c:v>
                </c:pt>
              </c:numCache>
            </c:numRef>
          </c:val>
        </c:ser>
        <c:dLbls>
          <c:showLegendKey val="0"/>
          <c:showVal val="0"/>
          <c:showCatName val="0"/>
          <c:showSerName val="0"/>
          <c:showPercent val="0"/>
          <c:showBubbleSize val="0"/>
        </c:dLbls>
        <c:gapWidth val="150"/>
        <c:axId val="101533568"/>
        <c:axId val="101535104"/>
      </c:barChart>
      <c:catAx>
        <c:axId val="101533568"/>
        <c:scaling>
          <c:orientation val="minMax"/>
        </c:scaling>
        <c:delete val="0"/>
        <c:axPos val="b"/>
        <c:majorTickMark val="none"/>
        <c:minorTickMark val="none"/>
        <c:tickLblPos val="nextTo"/>
        <c:txPr>
          <a:bodyPr/>
          <a:lstStyle/>
          <a:p>
            <a:pPr>
              <a:defRPr lang="en-US"/>
            </a:pPr>
            <a:endParaRPr lang="pt-BR"/>
          </a:p>
        </c:txPr>
        <c:crossAx val="101535104"/>
        <c:crosses val="autoZero"/>
        <c:auto val="1"/>
        <c:lblAlgn val="ctr"/>
        <c:lblOffset val="100"/>
        <c:noMultiLvlLbl val="0"/>
      </c:catAx>
      <c:valAx>
        <c:axId val="101535104"/>
        <c:scaling>
          <c:orientation val="minMax"/>
        </c:scaling>
        <c:delete val="0"/>
        <c:axPos val="l"/>
        <c:majorGridlines/>
        <c:numFmt formatCode="0.0%" sourceLinked="1"/>
        <c:majorTickMark val="none"/>
        <c:minorTickMark val="none"/>
        <c:tickLblPos val="nextTo"/>
        <c:txPr>
          <a:bodyPr/>
          <a:lstStyle/>
          <a:p>
            <a:pPr>
              <a:defRPr lang="en-US"/>
            </a:pPr>
            <a:endParaRPr lang="pt-BR"/>
          </a:p>
        </c:txPr>
        <c:crossAx val="101533568"/>
        <c:crosses val="autoZero"/>
        <c:crossBetween val="between"/>
      </c:valAx>
      <c:dTable>
        <c:showHorzBorder val="1"/>
        <c:showVertBorder val="1"/>
        <c:showOutline val="1"/>
        <c:showKeys val="1"/>
        <c:txPr>
          <a:bodyPr/>
          <a:lstStyle/>
          <a:p>
            <a:pPr rtl="0">
              <a:defRPr lang="en-US"/>
            </a:pPr>
            <a:endParaRPr lang="pt-BR"/>
          </a:p>
        </c:txPr>
      </c:dTable>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Sheet1!$J$33</c:f>
              <c:strCache>
                <c:ptCount val="1"/>
                <c:pt idx="0">
                  <c:v>NHiE</c:v>
                </c:pt>
              </c:strCache>
            </c:strRef>
          </c:tx>
          <c:invertIfNegative val="0"/>
          <c:cat>
            <c:strRef>
              <c:f>Sheet1!$E$34:$E$36</c:f>
              <c:strCache>
                <c:ptCount val="3"/>
                <c:pt idx="0">
                  <c:v>LIC (n=29)</c:v>
                </c:pt>
                <c:pt idx="1">
                  <c:v>LMIC (n=23)</c:v>
                </c:pt>
                <c:pt idx="2">
                  <c:v>UMIC (n=6)</c:v>
                </c:pt>
              </c:strCache>
            </c:strRef>
          </c:cat>
          <c:val>
            <c:numRef>
              <c:f>Sheet1!$J$34:$J$36</c:f>
              <c:numCache>
                <c:formatCode>0.0%</c:formatCode>
                <c:ptCount val="3"/>
                <c:pt idx="0">
                  <c:v>0.26610169491525415</c:v>
                </c:pt>
                <c:pt idx="1">
                  <c:v>0.22222222222222204</c:v>
                </c:pt>
                <c:pt idx="2">
                  <c:v>0.31739130434782631</c:v>
                </c:pt>
              </c:numCache>
            </c:numRef>
          </c:val>
        </c:ser>
        <c:ser>
          <c:idx val="1"/>
          <c:order val="1"/>
          <c:tx>
            <c:strRef>
              <c:f>Sheet1!$K$33</c:f>
              <c:strCache>
                <c:ptCount val="1"/>
                <c:pt idx="0">
                  <c:v>GHiE</c:v>
                </c:pt>
              </c:strCache>
            </c:strRef>
          </c:tx>
          <c:invertIfNegative val="0"/>
          <c:cat>
            <c:strRef>
              <c:f>Sheet1!$E$34:$E$36</c:f>
              <c:strCache>
                <c:ptCount val="3"/>
                <c:pt idx="0">
                  <c:v>LIC (n=29)</c:v>
                </c:pt>
                <c:pt idx="1">
                  <c:v>LMIC (n=23)</c:v>
                </c:pt>
                <c:pt idx="2">
                  <c:v>UMIC (n=6)</c:v>
                </c:pt>
              </c:strCache>
            </c:strRef>
          </c:cat>
          <c:val>
            <c:numRef>
              <c:f>Sheet1!$K$34:$K$36</c:f>
              <c:numCache>
                <c:formatCode>0.0%</c:formatCode>
                <c:ptCount val="3"/>
                <c:pt idx="0">
                  <c:v>0.67457627118644103</c:v>
                </c:pt>
                <c:pt idx="1">
                  <c:v>0.6666666666666673</c:v>
                </c:pt>
                <c:pt idx="2">
                  <c:v>0.37826086956521732</c:v>
                </c:pt>
              </c:numCache>
            </c:numRef>
          </c:val>
        </c:ser>
        <c:ser>
          <c:idx val="2"/>
          <c:order val="2"/>
          <c:tx>
            <c:strRef>
              <c:f>Sheet1!$L$33</c:f>
              <c:strCache>
                <c:ptCount val="1"/>
                <c:pt idx="0">
                  <c:v>Rest</c:v>
                </c:pt>
              </c:strCache>
            </c:strRef>
          </c:tx>
          <c:invertIfNegative val="0"/>
          <c:cat>
            <c:strRef>
              <c:f>Sheet1!$E$34:$E$36</c:f>
              <c:strCache>
                <c:ptCount val="3"/>
                <c:pt idx="0">
                  <c:v>LIC (n=29)</c:v>
                </c:pt>
                <c:pt idx="1">
                  <c:v>LMIC (n=23)</c:v>
                </c:pt>
                <c:pt idx="2">
                  <c:v>UMIC (n=6)</c:v>
                </c:pt>
              </c:strCache>
            </c:strRef>
          </c:cat>
          <c:val>
            <c:numRef>
              <c:f>Sheet1!$L$34:$L$36</c:f>
              <c:numCache>
                <c:formatCode>0.0%</c:formatCode>
                <c:ptCount val="3"/>
                <c:pt idx="0">
                  <c:v>5.9322033898305149E-2</c:v>
                </c:pt>
                <c:pt idx="1">
                  <c:v>0.11111111111111102</c:v>
                </c:pt>
                <c:pt idx="2">
                  <c:v>0.30434782608695715</c:v>
                </c:pt>
              </c:numCache>
            </c:numRef>
          </c:val>
        </c:ser>
        <c:dLbls>
          <c:showLegendKey val="0"/>
          <c:showVal val="0"/>
          <c:showCatName val="0"/>
          <c:showSerName val="0"/>
          <c:showPercent val="0"/>
          <c:showBubbleSize val="0"/>
        </c:dLbls>
        <c:gapWidth val="95"/>
        <c:overlap val="100"/>
        <c:axId val="101571968"/>
        <c:axId val="101577856"/>
      </c:barChart>
      <c:catAx>
        <c:axId val="101571968"/>
        <c:scaling>
          <c:orientation val="minMax"/>
        </c:scaling>
        <c:delete val="0"/>
        <c:axPos val="b"/>
        <c:majorTickMark val="none"/>
        <c:minorTickMark val="none"/>
        <c:tickLblPos val="nextTo"/>
        <c:txPr>
          <a:bodyPr/>
          <a:lstStyle/>
          <a:p>
            <a:pPr>
              <a:defRPr lang="en-US"/>
            </a:pPr>
            <a:endParaRPr lang="pt-BR"/>
          </a:p>
        </c:txPr>
        <c:crossAx val="101577856"/>
        <c:crosses val="autoZero"/>
        <c:auto val="1"/>
        <c:lblAlgn val="ctr"/>
        <c:lblOffset val="100"/>
        <c:noMultiLvlLbl val="0"/>
      </c:catAx>
      <c:valAx>
        <c:axId val="101577856"/>
        <c:scaling>
          <c:orientation val="minMax"/>
        </c:scaling>
        <c:delete val="0"/>
        <c:axPos val="l"/>
        <c:majorGridlines/>
        <c:numFmt formatCode="0%" sourceLinked="1"/>
        <c:majorTickMark val="none"/>
        <c:minorTickMark val="none"/>
        <c:tickLblPos val="nextTo"/>
        <c:txPr>
          <a:bodyPr/>
          <a:lstStyle/>
          <a:p>
            <a:pPr>
              <a:defRPr lang="en-US"/>
            </a:pPr>
            <a:endParaRPr lang="pt-BR"/>
          </a:p>
        </c:txPr>
        <c:crossAx val="101571968"/>
        <c:crosses val="autoZero"/>
        <c:crossBetween val="between"/>
      </c:valAx>
      <c:dTable>
        <c:showHorzBorder val="1"/>
        <c:showVertBorder val="1"/>
        <c:showOutline val="1"/>
        <c:showKeys val="1"/>
        <c:txPr>
          <a:bodyPr/>
          <a:lstStyle/>
          <a:p>
            <a:pPr rtl="0">
              <a:defRPr lang="en-US"/>
            </a:pPr>
            <a:endParaRPr lang="pt-BR"/>
          </a:p>
        </c:txPr>
      </c:dTable>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all!$A$6</c:f>
              <c:strCache>
                <c:ptCount val="1"/>
                <c:pt idx="0">
                  <c:v>Afghanistan</c:v>
                </c:pt>
              </c:strCache>
            </c:strRef>
          </c:tx>
          <c:invertIfNegative val="0"/>
          <c:cat>
            <c:multiLvlStrRef>
              <c:f>(all!#REF!,all!#REF!,all!#REF!,all!#REF!,all!#REF!,all!#REF!)</c:f>
            </c:multiLvlStrRef>
          </c:cat>
          <c:val>
            <c:numRef>
              <c:f>(all!$HJ$6,all!$HL$6,all!$HN$6,all!$HP$6,all!$HW$6,all!$HY$6)</c:f>
            </c:numRef>
          </c:val>
        </c:ser>
        <c:ser>
          <c:idx val="1"/>
          <c:order val="1"/>
          <c:tx>
            <c:strRef>
              <c:f>all!$A$7</c:f>
              <c:strCache>
                <c:ptCount val="1"/>
                <c:pt idx="0">
                  <c:v>Albania</c:v>
                </c:pt>
              </c:strCache>
            </c:strRef>
          </c:tx>
          <c:invertIfNegative val="0"/>
          <c:cat>
            <c:multiLvlStrRef>
              <c:f>(all!#REF!,all!#REF!,all!#REF!,all!#REF!,all!#REF!,all!#REF!)</c:f>
            </c:multiLvlStrRef>
          </c:cat>
          <c:val>
            <c:numRef>
              <c:f>(all!$HJ$7,all!$HL$7,all!$HN$7,all!$HP$7,all!$HW$7,all!$HY$7)</c:f>
            </c:numRef>
          </c:val>
        </c:ser>
        <c:ser>
          <c:idx val="2"/>
          <c:order val="2"/>
          <c:tx>
            <c:strRef>
              <c:f>all!$A$8</c:f>
              <c:strCache>
                <c:ptCount val="1"/>
                <c:pt idx="0">
                  <c:v>Algeria</c:v>
                </c:pt>
              </c:strCache>
            </c:strRef>
          </c:tx>
          <c:invertIfNegative val="0"/>
          <c:cat>
            <c:multiLvlStrRef>
              <c:f>(all!#REF!,all!#REF!,all!#REF!,all!#REF!,all!#REF!,all!#REF!)</c:f>
            </c:multiLvlStrRef>
          </c:cat>
          <c:val>
            <c:numRef>
              <c:f>(all!$HJ$8,all!$HL$8,all!$HN$8,all!$HP$8,all!$HW$8,all!$HY$8)</c:f>
            </c:numRef>
          </c:val>
        </c:ser>
        <c:ser>
          <c:idx val="3"/>
          <c:order val="3"/>
          <c:tx>
            <c:strRef>
              <c:f>all!$A$9</c:f>
              <c:strCache>
                <c:ptCount val="1"/>
                <c:pt idx="0">
                  <c:v>Andorra</c:v>
                </c:pt>
              </c:strCache>
            </c:strRef>
          </c:tx>
          <c:invertIfNegative val="0"/>
          <c:cat>
            <c:multiLvlStrRef>
              <c:f>(all!#REF!,all!#REF!,all!#REF!,all!#REF!,all!#REF!,all!#REF!)</c:f>
            </c:multiLvlStrRef>
          </c:cat>
          <c:val>
            <c:numRef>
              <c:f>(all!$HJ$9,all!$HL$9,all!$HN$9,all!$HP$9,all!$HW$9,all!$HY$9)</c:f>
            </c:numRef>
          </c:val>
        </c:ser>
        <c:ser>
          <c:idx val="4"/>
          <c:order val="4"/>
          <c:tx>
            <c:strRef>
              <c:f>all!$A$10</c:f>
              <c:strCache>
                <c:ptCount val="1"/>
                <c:pt idx="0">
                  <c:v>Angola</c:v>
                </c:pt>
              </c:strCache>
            </c:strRef>
          </c:tx>
          <c:invertIfNegative val="0"/>
          <c:cat>
            <c:multiLvlStrRef>
              <c:f>(all!#REF!,all!#REF!,all!#REF!,all!#REF!,all!#REF!,all!#REF!)</c:f>
            </c:multiLvlStrRef>
          </c:cat>
          <c:val>
            <c:numRef>
              <c:f>(all!$HJ$10,all!$HL$10,all!$HN$10,all!$HP$10,all!$HW$10,all!$HY$10)</c:f>
            </c:numRef>
          </c:val>
        </c:ser>
        <c:ser>
          <c:idx val="5"/>
          <c:order val="5"/>
          <c:tx>
            <c:strRef>
              <c:f>all!$A$11</c:f>
              <c:strCache>
                <c:ptCount val="1"/>
                <c:pt idx="0">
                  <c:v>Antigua and Barbuda</c:v>
                </c:pt>
              </c:strCache>
            </c:strRef>
          </c:tx>
          <c:invertIfNegative val="0"/>
          <c:cat>
            <c:multiLvlStrRef>
              <c:f>(all!#REF!,all!#REF!,all!#REF!,all!#REF!,all!#REF!,all!#REF!)</c:f>
            </c:multiLvlStrRef>
          </c:cat>
          <c:val>
            <c:numRef>
              <c:f>(all!$HJ$11,all!$HL$11,all!$HN$11,all!$HP$11,all!$HW$11,all!$HY$11)</c:f>
            </c:numRef>
          </c:val>
        </c:ser>
        <c:ser>
          <c:idx val="6"/>
          <c:order val="6"/>
          <c:tx>
            <c:strRef>
              <c:f>all!$A$12</c:f>
              <c:strCache>
                <c:ptCount val="1"/>
                <c:pt idx="0">
                  <c:v>Argentina</c:v>
                </c:pt>
              </c:strCache>
            </c:strRef>
          </c:tx>
          <c:invertIfNegative val="0"/>
          <c:cat>
            <c:multiLvlStrRef>
              <c:f>(all!#REF!,all!#REF!,all!#REF!,all!#REF!,all!#REF!,all!#REF!)</c:f>
            </c:multiLvlStrRef>
          </c:cat>
          <c:val>
            <c:numRef>
              <c:f>(all!$HJ$12,all!$HL$12,all!$HN$12,all!$HP$12,all!$HW$12,all!$HY$12)</c:f>
            </c:numRef>
          </c:val>
        </c:ser>
        <c:ser>
          <c:idx val="7"/>
          <c:order val="7"/>
          <c:tx>
            <c:strRef>
              <c:f>all!$A$13</c:f>
              <c:strCache>
                <c:ptCount val="1"/>
                <c:pt idx="0">
                  <c:v>Armenia</c:v>
                </c:pt>
              </c:strCache>
            </c:strRef>
          </c:tx>
          <c:invertIfNegative val="0"/>
          <c:cat>
            <c:multiLvlStrRef>
              <c:f>(all!#REF!,all!#REF!,all!#REF!,all!#REF!,all!#REF!,all!#REF!)</c:f>
            </c:multiLvlStrRef>
          </c:cat>
          <c:val>
            <c:numRef>
              <c:f>(all!$HJ$13,all!$HL$13,all!$HN$13,all!$HP$13,all!$HW$13,all!$HY$13)</c:f>
            </c:numRef>
          </c:val>
        </c:ser>
        <c:ser>
          <c:idx val="8"/>
          <c:order val="8"/>
          <c:tx>
            <c:strRef>
              <c:f>all!$A$14</c:f>
              <c:strCache>
                <c:ptCount val="1"/>
                <c:pt idx="0">
                  <c:v>Australia</c:v>
                </c:pt>
              </c:strCache>
            </c:strRef>
          </c:tx>
          <c:invertIfNegative val="0"/>
          <c:cat>
            <c:multiLvlStrRef>
              <c:f>(all!#REF!,all!#REF!,all!#REF!,all!#REF!,all!#REF!,all!#REF!)</c:f>
            </c:multiLvlStrRef>
          </c:cat>
          <c:val>
            <c:numRef>
              <c:f>(all!$HJ$14,all!$HL$14,all!$HN$14,all!$HP$14,all!$HW$14,all!$HY$14)</c:f>
            </c:numRef>
          </c:val>
        </c:ser>
        <c:ser>
          <c:idx val="9"/>
          <c:order val="9"/>
          <c:tx>
            <c:strRef>
              <c:f>all!$A$15</c:f>
              <c:strCache>
                <c:ptCount val="1"/>
                <c:pt idx="0">
                  <c:v>Austria</c:v>
                </c:pt>
              </c:strCache>
            </c:strRef>
          </c:tx>
          <c:invertIfNegative val="0"/>
          <c:cat>
            <c:multiLvlStrRef>
              <c:f>(all!#REF!,all!#REF!,all!#REF!,all!#REF!,all!#REF!,all!#REF!)</c:f>
            </c:multiLvlStrRef>
          </c:cat>
          <c:val>
            <c:numRef>
              <c:f>(all!$HJ$15,all!$HL$15,all!$HN$15,all!$HP$15,all!$HW$15,all!$HY$15)</c:f>
            </c:numRef>
          </c:val>
        </c:ser>
        <c:ser>
          <c:idx val="10"/>
          <c:order val="10"/>
          <c:tx>
            <c:strRef>
              <c:f>all!$A$16</c:f>
              <c:strCache>
                <c:ptCount val="1"/>
                <c:pt idx="0">
                  <c:v>Azerbaijan</c:v>
                </c:pt>
              </c:strCache>
            </c:strRef>
          </c:tx>
          <c:invertIfNegative val="0"/>
          <c:cat>
            <c:multiLvlStrRef>
              <c:f>(all!#REF!,all!#REF!,all!#REF!,all!#REF!,all!#REF!,all!#REF!)</c:f>
            </c:multiLvlStrRef>
          </c:cat>
          <c:val>
            <c:numRef>
              <c:f>(all!$HJ$16,all!$HL$16,all!$HN$16,all!$HP$16,all!$HW$16,all!$HY$16)</c:f>
            </c:numRef>
          </c:val>
        </c:ser>
        <c:ser>
          <c:idx val="11"/>
          <c:order val="11"/>
          <c:tx>
            <c:strRef>
              <c:f>all!$A$17</c:f>
              <c:strCache>
                <c:ptCount val="1"/>
                <c:pt idx="0">
                  <c:v>Bahamas</c:v>
                </c:pt>
              </c:strCache>
            </c:strRef>
          </c:tx>
          <c:invertIfNegative val="0"/>
          <c:cat>
            <c:multiLvlStrRef>
              <c:f>(all!#REF!,all!#REF!,all!#REF!,all!#REF!,all!#REF!,all!#REF!)</c:f>
            </c:multiLvlStrRef>
          </c:cat>
          <c:val>
            <c:numRef>
              <c:f>(all!$HJ$17,all!$HL$17,all!$HN$17,all!$HP$17,all!$HW$17,all!$HY$17)</c:f>
            </c:numRef>
          </c:val>
        </c:ser>
        <c:ser>
          <c:idx val="12"/>
          <c:order val="12"/>
          <c:tx>
            <c:strRef>
              <c:f>all!$A$18</c:f>
              <c:strCache>
                <c:ptCount val="1"/>
                <c:pt idx="0">
                  <c:v>Bahrain</c:v>
                </c:pt>
              </c:strCache>
            </c:strRef>
          </c:tx>
          <c:invertIfNegative val="0"/>
          <c:cat>
            <c:multiLvlStrRef>
              <c:f>(all!#REF!,all!#REF!,all!#REF!,all!#REF!,all!#REF!,all!#REF!)</c:f>
            </c:multiLvlStrRef>
          </c:cat>
          <c:val>
            <c:numRef>
              <c:f>(all!$HJ$18,all!$HL$18,all!$HN$18,all!$HP$18,all!$HW$18,all!$HY$18)</c:f>
            </c:numRef>
          </c:val>
        </c:ser>
        <c:ser>
          <c:idx val="13"/>
          <c:order val="13"/>
          <c:tx>
            <c:strRef>
              <c:f>all!$A$19</c:f>
              <c:strCache>
                <c:ptCount val="1"/>
                <c:pt idx="0">
                  <c:v>Bangladesh</c:v>
                </c:pt>
              </c:strCache>
            </c:strRef>
          </c:tx>
          <c:invertIfNegative val="0"/>
          <c:cat>
            <c:multiLvlStrRef>
              <c:f>(all!#REF!,all!#REF!,all!#REF!,all!#REF!,all!#REF!,all!#REF!)</c:f>
            </c:multiLvlStrRef>
          </c:cat>
          <c:val>
            <c:numRef>
              <c:f>(all!$HJ$19,all!$HL$19,all!$HN$19,all!$HP$19,all!$HW$19,all!$HY$19)</c:f>
            </c:numRef>
          </c:val>
        </c:ser>
        <c:ser>
          <c:idx val="14"/>
          <c:order val="14"/>
          <c:tx>
            <c:strRef>
              <c:f>all!$A$20</c:f>
              <c:strCache>
                <c:ptCount val="1"/>
                <c:pt idx="0">
                  <c:v>Barbados</c:v>
                </c:pt>
              </c:strCache>
            </c:strRef>
          </c:tx>
          <c:invertIfNegative val="0"/>
          <c:cat>
            <c:multiLvlStrRef>
              <c:f>(all!#REF!,all!#REF!,all!#REF!,all!#REF!,all!#REF!,all!#REF!)</c:f>
            </c:multiLvlStrRef>
          </c:cat>
          <c:val>
            <c:numRef>
              <c:f>(all!$HJ$20,all!$HL$20,all!$HN$20,all!$HP$20,all!$HW$20,all!$HY$20)</c:f>
            </c:numRef>
          </c:val>
        </c:ser>
        <c:ser>
          <c:idx val="15"/>
          <c:order val="15"/>
          <c:tx>
            <c:strRef>
              <c:f>all!$A$21</c:f>
              <c:strCache>
                <c:ptCount val="1"/>
                <c:pt idx="0">
                  <c:v>Belarus</c:v>
                </c:pt>
              </c:strCache>
            </c:strRef>
          </c:tx>
          <c:invertIfNegative val="0"/>
          <c:cat>
            <c:multiLvlStrRef>
              <c:f>(all!#REF!,all!#REF!,all!#REF!,all!#REF!,all!#REF!,all!#REF!)</c:f>
            </c:multiLvlStrRef>
          </c:cat>
          <c:val>
            <c:numRef>
              <c:f>(all!$HJ$21,all!$HL$21,all!$HN$21,all!$HP$21,all!$HW$21,all!$HY$21)</c:f>
            </c:numRef>
          </c:val>
        </c:ser>
        <c:ser>
          <c:idx val="16"/>
          <c:order val="16"/>
          <c:tx>
            <c:strRef>
              <c:f>all!$A$22</c:f>
              <c:strCache>
                <c:ptCount val="1"/>
                <c:pt idx="0">
                  <c:v>Belgium</c:v>
                </c:pt>
              </c:strCache>
            </c:strRef>
          </c:tx>
          <c:invertIfNegative val="0"/>
          <c:cat>
            <c:multiLvlStrRef>
              <c:f>(all!#REF!,all!#REF!,all!#REF!,all!#REF!,all!#REF!,all!#REF!)</c:f>
            </c:multiLvlStrRef>
          </c:cat>
          <c:val>
            <c:numRef>
              <c:f>(all!$HJ$22,all!$HL$22,all!$HN$22,all!$HP$22,all!$HW$22,all!$HY$22)</c:f>
            </c:numRef>
          </c:val>
        </c:ser>
        <c:ser>
          <c:idx val="17"/>
          <c:order val="17"/>
          <c:tx>
            <c:strRef>
              <c:f>all!$A$23</c:f>
              <c:strCache>
                <c:ptCount val="1"/>
                <c:pt idx="0">
                  <c:v>Belize</c:v>
                </c:pt>
              </c:strCache>
            </c:strRef>
          </c:tx>
          <c:invertIfNegative val="0"/>
          <c:cat>
            <c:multiLvlStrRef>
              <c:f>(all!#REF!,all!#REF!,all!#REF!,all!#REF!,all!#REF!,all!#REF!)</c:f>
            </c:multiLvlStrRef>
          </c:cat>
          <c:val>
            <c:numRef>
              <c:f>(all!$HJ$23,all!$HL$23,all!$HN$23,all!$HP$23,all!$HW$23,all!$HY$23)</c:f>
            </c:numRef>
          </c:val>
        </c:ser>
        <c:ser>
          <c:idx val="18"/>
          <c:order val="18"/>
          <c:tx>
            <c:strRef>
              <c:f>all!$A$24</c:f>
              <c:strCache>
                <c:ptCount val="1"/>
                <c:pt idx="0">
                  <c:v>Benin</c:v>
                </c:pt>
              </c:strCache>
            </c:strRef>
          </c:tx>
          <c:invertIfNegative val="0"/>
          <c:cat>
            <c:multiLvlStrRef>
              <c:f>(all!#REF!,all!#REF!,all!#REF!,all!#REF!,all!#REF!,all!#REF!)</c:f>
            </c:multiLvlStrRef>
          </c:cat>
          <c:val>
            <c:numRef>
              <c:f>(all!$HJ$24,all!$HL$24,all!$HN$24,all!$HP$24,all!$HW$24,all!$HY$24)</c:f>
            </c:numRef>
          </c:val>
        </c:ser>
        <c:ser>
          <c:idx val="19"/>
          <c:order val="19"/>
          <c:tx>
            <c:strRef>
              <c:f>all!$A$25</c:f>
              <c:strCache>
                <c:ptCount val="1"/>
                <c:pt idx="0">
                  <c:v>Bhutan</c:v>
                </c:pt>
              </c:strCache>
            </c:strRef>
          </c:tx>
          <c:invertIfNegative val="0"/>
          <c:cat>
            <c:multiLvlStrRef>
              <c:f>(all!#REF!,all!#REF!,all!#REF!,all!#REF!,all!#REF!,all!#REF!)</c:f>
            </c:multiLvlStrRef>
          </c:cat>
          <c:val>
            <c:numRef>
              <c:f>(all!$HJ$25,all!$HL$25,all!$HN$25,all!$HP$25,all!$HW$25,all!$HY$25)</c:f>
            </c:numRef>
          </c:val>
        </c:ser>
        <c:ser>
          <c:idx val="20"/>
          <c:order val="20"/>
          <c:tx>
            <c:strRef>
              <c:f>all!$A$26</c:f>
              <c:strCache>
                <c:ptCount val="1"/>
                <c:pt idx="0">
                  <c:v>Bolivia (Plurinational State of)</c:v>
                </c:pt>
              </c:strCache>
            </c:strRef>
          </c:tx>
          <c:invertIfNegative val="0"/>
          <c:cat>
            <c:multiLvlStrRef>
              <c:f>(all!#REF!,all!#REF!,all!#REF!,all!#REF!,all!#REF!,all!#REF!)</c:f>
            </c:multiLvlStrRef>
          </c:cat>
          <c:val>
            <c:numRef>
              <c:f>(all!$HJ$26,all!$HL$26,all!$HN$26,all!$HP$26,all!$HW$26,all!$HY$26)</c:f>
            </c:numRef>
          </c:val>
        </c:ser>
        <c:ser>
          <c:idx val="21"/>
          <c:order val="21"/>
          <c:tx>
            <c:strRef>
              <c:f>all!$A$27</c:f>
              <c:strCache>
                <c:ptCount val="1"/>
                <c:pt idx="0">
                  <c:v>Bosnia and Herzegovina</c:v>
                </c:pt>
              </c:strCache>
            </c:strRef>
          </c:tx>
          <c:invertIfNegative val="0"/>
          <c:cat>
            <c:multiLvlStrRef>
              <c:f>(all!#REF!,all!#REF!,all!#REF!,all!#REF!,all!#REF!,all!#REF!)</c:f>
            </c:multiLvlStrRef>
          </c:cat>
          <c:val>
            <c:numRef>
              <c:f>(all!$HJ$27,all!$HL$27,all!$HN$27,all!$HP$27,all!$HW$27,all!$HY$27)</c:f>
            </c:numRef>
          </c:val>
        </c:ser>
        <c:ser>
          <c:idx val="22"/>
          <c:order val="22"/>
          <c:tx>
            <c:strRef>
              <c:f>all!$A$28</c:f>
              <c:strCache>
                <c:ptCount val="1"/>
                <c:pt idx="0">
                  <c:v>Botswana</c:v>
                </c:pt>
              </c:strCache>
            </c:strRef>
          </c:tx>
          <c:invertIfNegative val="0"/>
          <c:cat>
            <c:multiLvlStrRef>
              <c:f>(all!#REF!,all!#REF!,all!#REF!,all!#REF!,all!#REF!,all!#REF!)</c:f>
            </c:multiLvlStrRef>
          </c:cat>
          <c:val>
            <c:numRef>
              <c:f>(all!$HJ$28,all!$HL$28,all!$HN$28,all!$HP$28,all!$HW$28,all!$HY$28)</c:f>
            </c:numRef>
          </c:val>
        </c:ser>
        <c:ser>
          <c:idx val="23"/>
          <c:order val="23"/>
          <c:tx>
            <c:strRef>
              <c:f>all!$A$29</c:f>
              <c:strCache>
                <c:ptCount val="1"/>
                <c:pt idx="0">
                  <c:v>Brazil</c:v>
                </c:pt>
              </c:strCache>
            </c:strRef>
          </c:tx>
          <c:invertIfNegative val="0"/>
          <c:cat>
            <c:multiLvlStrRef>
              <c:f>(all!#REF!,all!#REF!,all!#REF!,all!#REF!,all!#REF!,all!#REF!)</c:f>
            </c:multiLvlStrRef>
          </c:cat>
          <c:val>
            <c:numRef>
              <c:f>(all!$HJ$29,all!$HL$29,all!$HN$29,all!$HP$29,all!$HW$29,all!$HY$29)</c:f>
            </c:numRef>
          </c:val>
        </c:ser>
        <c:ser>
          <c:idx val="24"/>
          <c:order val="24"/>
          <c:tx>
            <c:strRef>
              <c:f>all!$A$30</c:f>
              <c:strCache>
                <c:ptCount val="1"/>
                <c:pt idx="0">
                  <c:v>Brunei Darussalam</c:v>
                </c:pt>
              </c:strCache>
            </c:strRef>
          </c:tx>
          <c:invertIfNegative val="0"/>
          <c:cat>
            <c:multiLvlStrRef>
              <c:f>(all!#REF!,all!#REF!,all!#REF!,all!#REF!,all!#REF!,all!#REF!)</c:f>
            </c:multiLvlStrRef>
          </c:cat>
          <c:val>
            <c:numRef>
              <c:f>(all!$HJ$30,all!$HL$30,all!$HN$30,all!$HP$30,all!$HW$30,all!$HY$30)</c:f>
            </c:numRef>
          </c:val>
        </c:ser>
        <c:ser>
          <c:idx val="25"/>
          <c:order val="25"/>
          <c:tx>
            <c:strRef>
              <c:f>all!$A$31</c:f>
              <c:strCache>
                <c:ptCount val="1"/>
                <c:pt idx="0">
                  <c:v>Bulgaria</c:v>
                </c:pt>
              </c:strCache>
            </c:strRef>
          </c:tx>
          <c:invertIfNegative val="0"/>
          <c:cat>
            <c:multiLvlStrRef>
              <c:f>(all!#REF!,all!#REF!,all!#REF!,all!#REF!,all!#REF!,all!#REF!)</c:f>
            </c:multiLvlStrRef>
          </c:cat>
          <c:val>
            <c:numRef>
              <c:f>(all!$HJ$31,all!$HL$31,all!$HN$31,all!$HP$31,all!$HW$31,all!$HY$31)</c:f>
            </c:numRef>
          </c:val>
        </c:ser>
        <c:ser>
          <c:idx val="26"/>
          <c:order val="26"/>
          <c:tx>
            <c:strRef>
              <c:f>all!$A$32</c:f>
              <c:strCache>
                <c:ptCount val="1"/>
                <c:pt idx="0">
                  <c:v>Burkina Faso</c:v>
                </c:pt>
              </c:strCache>
            </c:strRef>
          </c:tx>
          <c:invertIfNegative val="0"/>
          <c:cat>
            <c:multiLvlStrRef>
              <c:f>(all!#REF!,all!#REF!,all!#REF!,all!#REF!,all!#REF!,all!#REF!)</c:f>
            </c:multiLvlStrRef>
          </c:cat>
          <c:val>
            <c:numRef>
              <c:f>(all!$HJ$32,all!$HL$32,all!$HN$32,all!$HP$32,all!$HW$32,all!$HY$32)</c:f>
            </c:numRef>
          </c:val>
        </c:ser>
        <c:ser>
          <c:idx val="27"/>
          <c:order val="27"/>
          <c:tx>
            <c:strRef>
              <c:f>all!$A$33</c:f>
              <c:strCache>
                <c:ptCount val="1"/>
                <c:pt idx="0">
                  <c:v>Burundi</c:v>
                </c:pt>
              </c:strCache>
            </c:strRef>
          </c:tx>
          <c:invertIfNegative val="0"/>
          <c:cat>
            <c:multiLvlStrRef>
              <c:f>(all!#REF!,all!#REF!,all!#REF!,all!#REF!,all!#REF!,all!#REF!)</c:f>
            </c:multiLvlStrRef>
          </c:cat>
          <c:val>
            <c:numRef>
              <c:f>(all!$HJ$33,all!$HL$33,all!$HN$33,all!$HP$33,all!$HW$33,all!$HY$33)</c:f>
            </c:numRef>
          </c:val>
        </c:ser>
        <c:ser>
          <c:idx val="28"/>
          <c:order val="28"/>
          <c:tx>
            <c:strRef>
              <c:f>all!$A$34</c:f>
              <c:strCache>
                <c:ptCount val="1"/>
                <c:pt idx="0">
                  <c:v>Cambodia</c:v>
                </c:pt>
              </c:strCache>
            </c:strRef>
          </c:tx>
          <c:invertIfNegative val="0"/>
          <c:cat>
            <c:multiLvlStrRef>
              <c:f>(all!#REF!,all!#REF!,all!#REF!,all!#REF!,all!#REF!,all!#REF!)</c:f>
            </c:multiLvlStrRef>
          </c:cat>
          <c:val>
            <c:numRef>
              <c:f>(all!$HJ$34,all!$HL$34,all!$HN$34,all!$HP$34,all!$HW$34,all!$HY$34)</c:f>
            </c:numRef>
          </c:val>
        </c:ser>
        <c:ser>
          <c:idx val="29"/>
          <c:order val="29"/>
          <c:tx>
            <c:strRef>
              <c:f>all!$A$35</c:f>
              <c:strCache>
                <c:ptCount val="1"/>
                <c:pt idx="0">
                  <c:v>Cameroon</c:v>
                </c:pt>
              </c:strCache>
            </c:strRef>
          </c:tx>
          <c:invertIfNegative val="0"/>
          <c:cat>
            <c:multiLvlStrRef>
              <c:f>(all!#REF!,all!#REF!,all!#REF!,all!#REF!,all!#REF!,all!#REF!)</c:f>
            </c:multiLvlStrRef>
          </c:cat>
          <c:val>
            <c:numRef>
              <c:f>(all!$HJ$35,all!$HL$35,all!$HN$35,all!$HP$35,all!$HW$35,all!$HY$35)</c:f>
            </c:numRef>
          </c:val>
        </c:ser>
        <c:ser>
          <c:idx val="30"/>
          <c:order val="30"/>
          <c:tx>
            <c:strRef>
              <c:f>all!$A$36</c:f>
              <c:strCache>
                <c:ptCount val="1"/>
                <c:pt idx="0">
                  <c:v>Canada</c:v>
                </c:pt>
              </c:strCache>
            </c:strRef>
          </c:tx>
          <c:invertIfNegative val="0"/>
          <c:cat>
            <c:multiLvlStrRef>
              <c:f>(all!#REF!,all!#REF!,all!#REF!,all!#REF!,all!#REF!,all!#REF!)</c:f>
            </c:multiLvlStrRef>
          </c:cat>
          <c:val>
            <c:numRef>
              <c:f>(all!$HJ$36,all!$HL$36,all!$HN$36,all!$HP$36,all!$HW$36,all!$HY$36)</c:f>
            </c:numRef>
          </c:val>
        </c:ser>
        <c:ser>
          <c:idx val="31"/>
          <c:order val="31"/>
          <c:tx>
            <c:strRef>
              <c:f>all!$A$37</c:f>
              <c:strCache>
                <c:ptCount val="1"/>
                <c:pt idx="0">
                  <c:v>Cape Verde</c:v>
                </c:pt>
              </c:strCache>
            </c:strRef>
          </c:tx>
          <c:invertIfNegative val="0"/>
          <c:cat>
            <c:multiLvlStrRef>
              <c:f>(all!#REF!,all!#REF!,all!#REF!,all!#REF!,all!#REF!,all!#REF!)</c:f>
            </c:multiLvlStrRef>
          </c:cat>
          <c:val>
            <c:numRef>
              <c:f>(all!$HJ$37,all!$HL$37,all!$HN$37,all!$HP$37,all!$HW$37,all!$HY$37)</c:f>
            </c:numRef>
          </c:val>
        </c:ser>
        <c:ser>
          <c:idx val="32"/>
          <c:order val="32"/>
          <c:tx>
            <c:strRef>
              <c:f>all!$A$38</c:f>
              <c:strCache>
                <c:ptCount val="1"/>
                <c:pt idx="0">
                  <c:v>Central African Republic</c:v>
                </c:pt>
              </c:strCache>
            </c:strRef>
          </c:tx>
          <c:invertIfNegative val="0"/>
          <c:cat>
            <c:multiLvlStrRef>
              <c:f>(all!#REF!,all!#REF!,all!#REF!,all!#REF!,all!#REF!,all!#REF!)</c:f>
            </c:multiLvlStrRef>
          </c:cat>
          <c:val>
            <c:numRef>
              <c:f>(all!$HJ$38,all!$HL$38,all!$HN$38,all!$HP$38,all!$HW$38,all!$HY$38)</c:f>
            </c:numRef>
          </c:val>
        </c:ser>
        <c:ser>
          <c:idx val="33"/>
          <c:order val="33"/>
          <c:tx>
            <c:strRef>
              <c:f>all!$A$39</c:f>
              <c:strCache>
                <c:ptCount val="1"/>
                <c:pt idx="0">
                  <c:v>Chad</c:v>
                </c:pt>
              </c:strCache>
            </c:strRef>
          </c:tx>
          <c:invertIfNegative val="0"/>
          <c:cat>
            <c:multiLvlStrRef>
              <c:f>(all!#REF!,all!#REF!,all!#REF!,all!#REF!,all!#REF!,all!#REF!)</c:f>
            </c:multiLvlStrRef>
          </c:cat>
          <c:val>
            <c:numRef>
              <c:f>(all!$HJ$39,all!$HL$39,all!$HN$39,all!$HP$39,all!$HW$39,all!$HY$39)</c:f>
            </c:numRef>
          </c:val>
        </c:ser>
        <c:ser>
          <c:idx val="34"/>
          <c:order val="34"/>
          <c:tx>
            <c:strRef>
              <c:f>all!$A$40</c:f>
              <c:strCache>
                <c:ptCount val="1"/>
                <c:pt idx="0">
                  <c:v>Chile</c:v>
                </c:pt>
              </c:strCache>
            </c:strRef>
          </c:tx>
          <c:invertIfNegative val="0"/>
          <c:cat>
            <c:multiLvlStrRef>
              <c:f>(all!#REF!,all!#REF!,all!#REF!,all!#REF!,all!#REF!,all!#REF!)</c:f>
            </c:multiLvlStrRef>
          </c:cat>
          <c:val>
            <c:numRef>
              <c:f>(all!$HJ$40,all!$HL$40,all!$HN$40,all!$HP$40,all!$HW$40,all!$HY$40)</c:f>
            </c:numRef>
          </c:val>
        </c:ser>
        <c:ser>
          <c:idx val="35"/>
          <c:order val="35"/>
          <c:tx>
            <c:strRef>
              <c:f>all!$A$41</c:f>
              <c:strCache>
                <c:ptCount val="1"/>
                <c:pt idx="0">
                  <c:v>China</c:v>
                </c:pt>
              </c:strCache>
            </c:strRef>
          </c:tx>
          <c:invertIfNegative val="0"/>
          <c:cat>
            <c:multiLvlStrRef>
              <c:f>(all!#REF!,all!#REF!,all!#REF!,all!#REF!,all!#REF!,all!#REF!)</c:f>
            </c:multiLvlStrRef>
          </c:cat>
          <c:val>
            <c:numRef>
              <c:f>(all!$HJ$41,all!$HL$41,all!$HN$41,all!$HP$41,all!$HW$41,all!$HY$41)</c:f>
            </c:numRef>
          </c:val>
        </c:ser>
        <c:ser>
          <c:idx val="36"/>
          <c:order val="36"/>
          <c:tx>
            <c:strRef>
              <c:f>all!$A$42</c:f>
              <c:strCache>
                <c:ptCount val="1"/>
                <c:pt idx="0">
                  <c:v>Colombia</c:v>
                </c:pt>
              </c:strCache>
            </c:strRef>
          </c:tx>
          <c:invertIfNegative val="0"/>
          <c:cat>
            <c:multiLvlStrRef>
              <c:f>(all!#REF!,all!#REF!,all!#REF!,all!#REF!,all!#REF!,all!#REF!)</c:f>
            </c:multiLvlStrRef>
          </c:cat>
          <c:val>
            <c:numRef>
              <c:f>(all!$HJ$42,all!$HL$42,all!$HN$42,all!$HP$42,all!$HW$42,all!$HY$42)</c:f>
            </c:numRef>
          </c:val>
        </c:ser>
        <c:ser>
          <c:idx val="37"/>
          <c:order val="37"/>
          <c:tx>
            <c:strRef>
              <c:f>all!$A$43</c:f>
              <c:strCache>
                <c:ptCount val="1"/>
                <c:pt idx="0">
                  <c:v>Comoros</c:v>
                </c:pt>
              </c:strCache>
            </c:strRef>
          </c:tx>
          <c:invertIfNegative val="0"/>
          <c:cat>
            <c:multiLvlStrRef>
              <c:f>(all!#REF!,all!#REF!,all!#REF!,all!#REF!,all!#REF!,all!#REF!)</c:f>
            </c:multiLvlStrRef>
          </c:cat>
          <c:val>
            <c:numRef>
              <c:f>(all!$HJ$43,all!$HL$43,all!$HN$43,all!$HP$43,all!$HW$43,all!$HY$43)</c:f>
            </c:numRef>
          </c:val>
        </c:ser>
        <c:ser>
          <c:idx val="38"/>
          <c:order val="38"/>
          <c:tx>
            <c:strRef>
              <c:f>all!$A$44</c:f>
              <c:strCache>
                <c:ptCount val="1"/>
                <c:pt idx="0">
                  <c:v>Congo</c:v>
                </c:pt>
              </c:strCache>
            </c:strRef>
          </c:tx>
          <c:invertIfNegative val="0"/>
          <c:cat>
            <c:multiLvlStrRef>
              <c:f>(all!#REF!,all!#REF!,all!#REF!,all!#REF!,all!#REF!,all!#REF!)</c:f>
            </c:multiLvlStrRef>
          </c:cat>
          <c:val>
            <c:numRef>
              <c:f>(all!$HJ$44,all!$HL$44,all!$HN$44,all!$HP$44,all!$HW$44,all!$HY$44)</c:f>
            </c:numRef>
          </c:val>
        </c:ser>
        <c:ser>
          <c:idx val="39"/>
          <c:order val="39"/>
          <c:tx>
            <c:strRef>
              <c:f>all!$A$45</c:f>
              <c:strCache>
                <c:ptCount val="1"/>
                <c:pt idx="0">
                  <c:v>Cook Islands</c:v>
                </c:pt>
              </c:strCache>
            </c:strRef>
          </c:tx>
          <c:invertIfNegative val="0"/>
          <c:cat>
            <c:multiLvlStrRef>
              <c:f>(all!#REF!,all!#REF!,all!#REF!,all!#REF!,all!#REF!,all!#REF!)</c:f>
            </c:multiLvlStrRef>
          </c:cat>
          <c:val>
            <c:numRef>
              <c:f>(all!$HJ$45,all!$HL$45,all!$HN$45,all!$HP$45,all!$HW$45,all!$HY$45)</c:f>
            </c:numRef>
          </c:val>
        </c:ser>
        <c:ser>
          <c:idx val="40"/>
          <c:order val="40"/>
          <c:tx>
            <c:strRef>
              <c:f>all!$A$46</c:f>
              <c:strCache>
                <c:ptCount val="1"/>
                <c:pt idx="0">
                  <c:v>Costa Rica</c:v>
                </c:pt>
              </c:strCache>
            </c:strRef>
          </c:tx>
          <c:invertIfNegative val="0"/>
          <c:cat>
            <c:multiLvlStrRef>
              <c:f>(all!#REF!,all!#REF!,all!#REF!,all!#REF!,all!#REF!,all!#REF!)</c:f>
            </c:multiLvlStrRef>
          </c:cat>
          <c:val>
            <c:numRef>
              <c:f>(all!$HJ$46,all!$HL$46,all!$HN$46,all!$HP$46,all!$HW$46,all!$HY$46)</c:f>
            </c:numRef>
          </c:val>
        </c:ser>
        <c:ser>
          <c:idx val="41"/>
          <c:order val="41"/>
          <c:tx>
            <c:strRef>
              <c:f>all!$A$47</c:f>
              <c:strCache>
                <c:ptCount val="1"/>
                <c:pt idx="0">
                  <c:v>Côte d'Ivoire</c:v>
                </c:pt>
              </c:strCache>
            </c:strRef>
          </c:tx>
          <c:invertIfNegative val="0"/>
          <c:cat>
            <c:multiLvlStrRef>
              <c:f>(all!#REF!,all!#REF!,all!#REF!,all!#REF!,all!#REF!,all!#REF!)</c:f>
            </c:multiLvlStrRef>
          </c:cat>
          <c:val>
            <c:numRef>
              <c:f>(all!$HJ$47,all!$HL$47,all!$HN$47,all!$HP$47,all!$HW$47,all!$HY$47)</c:f>
            </c:numRef>
          </c:val>
        </c:ser>
        <c:ser>
          <c:idx val="42"/>
          <c:order val="42"/>
          <c:tx>
            <c:strRef>
              <c:f>all!$A$48</c:f>
              <c:strCache>
                <c:ptCount val="1"/>
                <c:pt idx="0">
                  <c:v>Croatia</c:v>
                </c:pt>
              </c:strCache>
            </c:strRef>
          </c:tx>
          <c:invertIfNegative val="0"/>
          <c:cat>
            <c:multiLvlStrRef>
              <c:f>(all!#REF!,all!#REF!,all!#REF!,all!#REF!,all!#REF!,all!#REF!)</c:f>
            </c:multiLvlStrRef>
          </c:cat>
          <c:val>
            <c:numRef>
              <c:f>(all!$HJ$48,all!$HL$48,all!$HN$48,all!$HP$48,all!$HW$48,all!$HY$48)</c:f>
            </c:numRef>
          </c:val>
        </c:ser>
        <c:ser>
          <c:idx val="43"/>
          <c:order val="43"/>
          <c:tx>
            <c:strRef>
              <c:f>all!$A$49</c:f>
              <c:strCache>
                <c:ptCount val="1"/>
                <c:pt idx="0">
                  <c:v>Cuba</c:v>
                </c:pt>
              </c:strCache>
            </c:strRef>
          </c:tx>
          <c:invertIfNegative val="0"/>
          <c:cat>
            <c:multiLvlStrRef>
              <c:f>(all!#REF!,all!#REF!,all!#REF!,all!#REF!,all!#REF!,all!#REF!)</c:f>
            </c:multiLvlStrRef>
          </c:cat>
          <c:val>
            <c:numRef>
              <c:f>(all!$HJ$49,all!$HL$49,all!$HN$49,all!$HP$49,all!$HW$49,all!$HY$49)</c:f>
            </c:numRef>
          </c:val>
        </c:ser>
        <c:ser>
          <c:idx val="44"/>
          <c:order val="44"/>
          <c:tx>
            <c:strRef>
              <c:f>all!$A$50</c:f>
              <c:strCache>
                <c:ptCount val="1"/>
                <c:pt idx="0">
                  <c:v>Cyprus</c:v>
                </c:pt>
              </c:strCache>
            </c:strRef>
          </c:tx>
          <c:invertIfNegative val="0"/>
          <c:cat>
            <c:multiLvlStrRef>
              <c:f>(all!#REF!,all!#REF!,all!#REF!,all!#REF!,all!#REF!,all!#REF!)</c:f>
            </c:multiLvlStrRef>
          </c:cat>
          <c:val>
            <c:numRef>
              <c:f>(all!$HJ$50,all!$HL$50,all!$HN$50,all!$HP$50,all!$HW$50,all!$HY$50)</c:f>
            </c:numRef>
          </c:val>
        </c:ser>
        <c:ser>
          <c:idx val="45"/>
          <c:order val="45"/>
          <c:tx>
            <c:strRef>
              <c:f>all!$A$51</c:f>
              <c:strCache>
                <c:ptCount val="1"/>
                <c:pt idx="0">
                  <c:v>Czech Republic</c:v>
                </c:pt>
              </c:strCache>
            </c:strRef>
          </c:tx>
          <c:invertIfNegative val="0"/>
          <c:cat>
            <c:multiLvlStrRef>
              <c:f>(all!#REF!,all!#REF!,all!#REF!,all!#REF!,all!#REF!,all!#REF!)</c:f>
            </c:multiLvlStrRef>
          </c:cat>
          <c:val>
            <c:numRef>
              <c:f>(all!$HJ$51,all!$HL$51,all!$HN$51,all!$HP$51,all!$HW$51,all!$HY$51)</c:f>
            </c:numRef>
          </c:val>
        </c:ser>
        <c:ser>
          <c:idx val="46"/>
          <c:order val="46"/>
          <c:tx>
            <c:strRef>
              <c:f>all!$A$52</c:f>
              <c:strCache>
                <c:ptCount val="1"/>
                <c:pt idx="0">
                  <c:v>Democratic People's Republic of Korea</c:v>
                </c:pt>
              </c:strCache>
            </c:strRef>
          </c:tx>
          <c:invertIfNegative val="0"/>
          <c:cat>
            <c:multiLvlStrRef>
              <c:f>(all!#REF!,all!#REF!,all!#REF!,all!#REF!,all!#REF!,all!#REF!)</c:f>
            </c:multiLvlStrRef>
          </c:cat>
          <c:val>
            <c:numRef>
              <c:f>(all!$HJ$52,all!$HL$52,all!$HN$52,all!$HP$52,all!$HW$52,all!$HY$52)</c:f>
            </c:numRef>
          </c:val>
        </c:ser>
        <c:ser>
          <c:idx val="47"/>
          <c:order val="47"/>
          <c:tx>
            <c:strRef>
              <c:f>all!$A$53</c:f>
              <c:strCache>
                <c:ptCount val="1"/>
                <c:pt idx="0">
                  <c:v>Democratic Republic of the Congo</c:v>
                </c:pt>
              </c:strCache>
            </c:strRef>
          </c:tx>
          <c:invertIfNegative val="0"/>
          <c:cat>
            <c:multiLvlStrRef>
              <c:f>(all!#REF!,all!#REF!,all!#REF!,all!#REF!,all!#REF!,all!#REF!)</c:f>
            </c:multiLvlStrRef>
          </c:cat>
          <c:val>
            <c:numRef>
              <c:f>(all!$HJ$53,all!$HL$53,all!$HN$53,all!$HP$53,all!$HW$53,all!$HY$53)</c:f>
            </c:numRef>
          </c:val>
        </c:ser>
        <c:ser>
          <c:idx val="48"/>
          <c:order val="48"/>
          <c:tx>
            <c:strRef>
              <c:f>all!$A$54</c:f>
              <c:strCache>
                <c:ptCount val="1"/>
                <c:pt idx="0">
                  <c:v>Denmark</c:v>
                </c:pt>
              </c:strCache>
            </c:strRef>
          </c:tx>
          <c:invertIfNegative val="0"/>
          <c:cat>
            <c:multiLvlStrRef>
              <c:f>(all!#REF!,all!#REF!,all!#REF!,all!#REF!,all!#REF!,all!#REF!)</c:f>
            </c:multiLvlStrRef>
          </c:cat>
          <c:val>
            <c:numRef>
              <c:f>(all!$HJ$54,all!$HL$54,all!$HN$54,all!$HP$54,all!$HW$54,all!$HY$54)</c:f>
            </c:numRef>
          </c:val>
        </c:ser>
        <c:ser>
          <c:idx val="49"/>
          <c:order val="49"/>
          <c:tx>
            <c:strRef>
              <c:f>all!$A$55</c:f>
              <c:strCache>
                <c:ptCount val="1"/>
                <c:pt idx="0">
                  <c:v>Djibouti</c:v>
                </c:pt>
              </c:strCache>
            </c:strRef>
          </c:tx>
          <c:invertIfNegative val="0"/>
          <c:cat>
            <c:multiLvlStrRef>
              <c:f>(all!#REF!,all!#REF!,all!#REF!,all!#REF!,all!#REF!,all!#REF!)</c:f>
            </c:multiLvlStrRef>
          </c:cat>
          <c:val>
            <c:numRef>
              <c:f>(all!$HJ$55,all!$HL$55,all!$HN$55,all!$HP$55,all!$HW$55,all!$HY$55)</c:f>
            </c:numRef>
          </c:val>
        </c:ser>
        <c:ser>
          <c:idx val="50"/>
          <c:order val="50"/>
          <c:tx>
            <c:strRef>
              <c:f>all!$A$56</c:f>
              <c:strCache>
                <c:ptCount val="1"/>
                <c:pt idx="0">
                  <c:v>Dominica</c:v>
                </c:pt>
              </c:strCache>
            </c:strRef>
          </c:tx>
          <c:invertIfNegative val="0"/>
          <c:cat>
            <c:multiLvlStrRef>
              <c:f>(all!#REF!,all!#REF!,all!#REF!,all!#REF!,all!#REF!,all!#REF!)</c:f>
            </c:multiLvlStrRef>
          </c:cat>
          <c:val>
            <c:numRef>
              <c:f>(all!$HJ$56,all!$HL$56,all!$HN$56,all!$HP$56,all!$HW$56,all!$HY$56)</c:f>
            </c:numRef>
          </c:val>
        </c:ser>
        <c:ser>
          <c:idx val="51"/>
          <c:order val="51"/>
          <c:tx>
            <c:strRef>
              <c:f>all!$A$57</c:f>
              <c:strCache>
                <c:ptCount val="1"/>
                <c:pt idx="0">
                  <c:v>Dominican Republic</c:v>
                </c:pt>
              </c:strCache>
            </c:strRef>
          </c:tx>
          <c:invertIfNegative val="0"/>
          <c:cat>
            <c:multiLvlStrRef>
              <c:f>(all!#REF!,all!#REF!,all!#REF!,all!#REF!,all!#REF!,all!#REF!)</c:f>
            </c:multiLvlStrRef>
          </c:cat>
          <c:val>
            <c:numRef>
              <c:f>(all!$HJ$57,all!$HL$57,all!$HN$57,all!$HP$57,all!$HW$57,all!$HY$57)</c:f>
            </c:numRef>
          </c:val>
        </c:ser>
        <c:ser>
          <c:idx val="52"/>
          <c:order val="52"/>
          <c:tx>
            <c:strRef>
              <c:f>all!$A$58</c:f>
              <c:strCache>
                <c:ptCount val="1"/>
                <c:pt idx="0">
                  <c:v>Ecuador</c:v>
                </c:pt>
              </c:strCache>
            </c:strRef>
          </c:tx>
          <c:invertIfNegative val="0"/>
          <c:cat>
            <c:multiLvlStrRef>
              <c:f>(all!#REF!,all!#REF!,all!#REF!,all!#REF!,all!#REF!,all!#REF!)</c:f>
            </c:multiLvlStrRef>
          </c:cat>
          <c:val>
            <c:numRef>
              <c:f>(all!$HJ$58,all!$HL$58,all!$HN$58,all!$HP$58,all!$HW$58,all!$HY$58)</c:f>
            </c:numRef>
          </c:val>
        </c:ser>
        <c:ser>
          <c:idx val="53"/>
          <c:order val="53"/>
          <c:tx>
            <c:strRef>
              <c:f>all!$A$59</c:f>
              <c:strCache>
                <c:ptCount val="1"/>
                <c:pt idx="0">
                  <c:v>Egypt</c:v>
                </c:pt>
              </c:strCache>
            </c:strRef>
          </c:tx>
          <c:invertIfNegative val="0"/>
          <c:cat>
            <c:multiLvlStrRef>
              <c:f>(all!#REF!,all!#REF!,all!#REF!,all!#REF!,all!#REF!,all!#REF!)</c:f>
            </c:multiLvlStrRef>
          </c:cat>
          <c:val>
            <c:numRef>
              <c:f>(all!$HJ$59,all!$HL$59,all!$HN$59,all!$HP$59,all!$HW$59,all!$HY$59)</c:f>
            </c:numRef>
          </c:val>
        </c:ser>
        <c:ser>
          <c:idx val="54"/>
          <c:order val="54"/>
          <c:tx>
            <c:strRef>
              <c:f>all!$A$60</c:f>
              <c:strCache>
                <c:ptCount val="1"/>
                <c:pt idx="0">
                  <c:v>El Salvador</c:v>
                </c:pt>
              </c:strCache>
            </c:strRef>
          </c:tx>
          <c:invertIfNegative val="0"/>
          <c:cat>
            <c:multiLvlStrRef>
              <c:f>(all!#REF!,all!#REF!,all!#REF!,all!#REF!,all!#REF!,all!#REF!)</c:f>
            </c:multiLvlStrRef>
          </c:cat>
          <c:val>
            <c:numRef>
              <c:f>(all!$HJ$60,all!$HL$60,all!$HN$60,all!$HP$60,all!$HW$60,all!$HY$60)</c:f>
            </c:numRef>
          </c:val>
        </c:ser>
        <c:ser>
          <c:idx val="55"/>
          <c:order val="55"/>
          <c:tx>
            <c:strRef>
              <c:f>all!$A$61</c:f>
              <c:strCache>
                <c:ptCount val="1"/>
                <c:pt idx="0">
                  <c:v>Equatorial Guinea</c:v>
                </c:pt>
              </c:strCache>
            </c:strRef>
          </c:tx>
          <c:invertIfNegative val="0"/>
          <c:cat>
            <c:multiLvlStrRef>
              <c:f>(all!#REF!,all!#REF!,all!#REF!,all!#REF!,all!#REF!,all!#REF!)</c:f>
            </c:multiLvlStrRef>
          </c:cat>
          <c:val>
            <c:numRef>
              <c:f>(all!$HJ$61,all!$HL$61,all!$HN$61,all!$HP$61,all!$HW$61,all!$HY$61)</c:f>
            </c:numRef>
          </c:val>
        </c:ser>
        <c:ser>
          <c:idx val="56"/>
          <c:order val="56"/>
          <c:tx>
            <c:strRef>
              <c:f>all!$A$62</c:f>
              <c:strCache>
                <c:ptCount val="1"/>
                <c:pt idx="0">
                  <c:v>Eritrea</c:v>
                </c:pt>
              </c:strCache>
            </c:strRef>
          </c:tx>
          <c:invertIfNegative val="0"/>
          <c:cat>
            <c:multiLvlStrRef>
              <c:f>(all!#REF!,all!#REF!,all!#REF!,all!#REF!,all!#REF!,all!#REF!)</c:f>
            </c:multiLvlStrRef>
          </c:cat>
          <c:val>
            <c:numRef>
              <c:f>(all!$HJ$62,all!$HL$62,all!$HN$62,all!$HP$62,all!$HW$62,all!$HY$62)</c:f>
            </c:numRef>
          </c:val>
        </c:ser>
        <c:ser>
          <c:idx val="57"/>
          <c:order val="57"/>
          <c:tx>
            <c:strRef>
              <c:f>all!$A$63</c:f>
              <c:strCache>
                <c:ptCount val="1"/>
                <c:pt idx="0">
                  <c:v>Estonia</c:v>
                </c:pt>
              </c:strCache>
            </c:strRef>
          </c:tx>
          <c:invertIfNegative val="0"/>
          <c:cat>
            <c:multiLvlStrRef>
              <c:f>(all!#REF!,all!#REF!,all!#REF!,all!#REF!,all!#REF!,all!#REF!)</c:f>
            </c:multiLvlStrRef>
          </c:cat>
          <c:val>
            <c:numRef>
              <c:f>(all!$HJ$63,all!$HL$63,all!$HN$63,all!$HP$63,all!$HW$63,all!$HY$63)</c:f>
            </c:numRef>
          </c:val>
        </c:ser>
        <c:ser>
          <c:idx val="58"/>
          <c:order val="58"/>
          <c:tx>
            <c:strRef>
              <c:f>all!$A$64</c:f>
              <c:strCache>
                <c:ptCount val="1"/>
                <c:pt idx="0">
                  <c:v>Ethiopia</c:v>
                </c:pt>
              </c:strCache>
            </c:strRef>
          </c:tx>
          <c:invertIfNegative val="0"/>
          <c:cat>
            <c:multiLvlStrRef>
              <c:f>(all!#REF!,all!#REF!,all!#REF!,all!#REF!,all!#REF!,all!#REF!)</c:f>
            </c:multiLvlStrRef>
          </c:cat>
          <c:val>
            <c:numRef>
              <c:f>(all!$HJ$64,all!$HL$64,all!$HN$64,all!$HP$64,all!$HW$64,all!$HY$64)</c:f>
            </c:numRef>
          </c:val>
        </c:ser>
        <c:ser>
          <c:idx val="59"/>
          <c:order val="59"/>
          <c:tx>
            <c:strRef>
              <c:f>all!$A$65</c:f>
              <c:strCache>
                <c:ptCount val="1"/>
                <c:pt idx="0">
                  <c:v>Fiji</c:v>
                </c:pt>
              </c:strCache>
            </c:strRef>
          </c:tx>
          <c:invertIfNegative val="0"/>
          <c:cat>
            <c:multiLvlStrRef>
              <c:f>(all!#REF!,all!#REF!,all!#REF!,all!#REF!,all!#REF!,all!#REF!)</c:f>
            </c:multiLvlStrRef>
          </c:cat>
          <c:val>
            <c:numRef>
              <c:f>(all!$HJ$65,all!$HL$65,all!$HN$65,all!$HP$65,all!$HW$65,all!$HY$65)</c:f>
            </c:numRef>
          </c:val>
        </c:ser>
        <c:ser>
          <c:idx val="60"/>
          <c:order val="60"/>
          <c:tx>
            <c:strRef>
              <c:f>all!$A$66</c:f>
              <c:strCache>
                <c:ptCount val="1"/>
                <c:pt idx="0">
                  <c:v>Finland</c:v>
                </c:pt>
              </c:strCache>
            </c:strRef>
          </c:tx>
          <c:invertIfNegative val="0"/>
          <c:cat>
            <c:multiLvlStrRef>
              <c:f>(all!#REF!,all!#REF!,all!#REF!,all!#REF!,all!#REF!,all!#REF!)</c:f>
            </c:multiLvlStrRef>
          </c:cat>
          <c:val>
            <c:numRef>
              <c:f>(all!$HJ$66,all!$HL$66,all!$HN$66,all!$HP$66,all!$HW$66,all!$HY$66)</c:f>
            </c:numRef>
          </c:val>
        </c:ser>
        <c:ser>
          <c:idx val="61"/>
          <c:order val="61"/>
          <c:tx>
            <c:strRef>
              <c:f>all!$A$67</c:f>
              <c:strCache>
                <c:ptCount val="1"/>
                <c:pt idx="0">
                  <c:v>France</c:v>
                </c:pt>
              </c:strCache>
            </c:strRef>
          </c:tx>
          <c:invertIfNegative val="0"/>
          <c:cat>
            <c:multiLvlStrRef>
              <c:f>(all!#REF!,all!#REF!,all!#REF!,all!#REF!,all!#REF!,all!#REF!)</c:f>
            </c:multiLvlStrRef>
          </c:cat>
          <c:val>
            <c:numRef>
              <c:f>(all!$HJ$67,all!$HL$67,all!$HN$67,all!$HP$67,all!$HW$67,all!$HY$67)</c:f>
            </c:numRef>
          </c:val>
        </c:ser>
        <c:ser>
          <c:idx val="62"/>
          <c:order val="62"/>
          <c:tx>
            <c:strRef>
              <c:f>all!$A$68</c:f>
              <c:strCache>
                <c:ptCount val="1"/>
                <c:pt idx="0">
                  <c:v>Gabon</c:v>
                </c:pt>
              </c:strCache>
            </c:strRef>
          </c:tx>
          <c:invertIfNegative val="0"/>
          <c:cat>
            <c:multiLvlStrRef>
              <c:f>(all!#REF!,all!#REF!,all!#REF!,all!#REF!,all!#REF!,all!#REF!)</c:f>
            </c:multiLvlStrRef>
          </c:cat>
          <c:val>
            <c:numRef>
              <c:f>(all!$HJ$68,all!$HL$68,all!$HN$68,all!$HP$68,all!$HW$68,all!$HY$68)</c:f>
            </c:numRef>
          </c:val>
        </c:ser>
        <c:ser>
          <c:idx val="63"/>
          <c:order val="63"/>
          <c:tx>
            <c:strRef>
              <c:f>all!$A$69</c:f>
              <c:strCache>
                <c:ptCount val="1"/>
                <c:pt idx="0">
                  <c:v>Gambia</c:v>
                </c:pt>
              </c:strCache>
            </c:strRef>
          </c:tx>
          <c:invertIfNegative val="0"/>
          <c:cat>
            <c:multiLvlStrRef>
              <c:f>(all!#REF!,all!#REF!,all!#REF!,all!#REF!,all!#REF!,all!#REF!)</c:f>
            </c:multiLvlStrRef>
          </c:cat>
          <c:val>
            <c:numRef>
              <c:f>(all!$HJ$69,all!$HL$69,all!$HN$69,all!$HP$69,all!$HW$69,all!$HY$69)</c:f>
            </c:numRef>
          </c:val>
        </c:ser>
        <c:ser>
          <c:idx val="64"/>
          <c:order val="64"/>
          <c:tx>
            <c:strRef>
              <c:f>all!$A$70</c:f>
              <c:strCache>
                <c:ptCount val="1"/>
                <c:pt idx="0">
                  <c:v>Georgia</c:v>
                </c:pt>
              </c:strCache>
            </c:strRef>
          </c:tx>
          <c:invertIfNegative val="0"/>
          <c:cat>
            <c:multiLvlStrRef>
              <c:f>(all!#REF!,all!#REF!,all!#REF!,all!#REF!,all!#REF!,all!#REF!)</c:f>
            </c:multiLvlStrRef>
          </c:cat>
          <c:val>
            <c:numRef>
              <c:f>(all!$HJ$70,all!$HL$70,all!$HN$70,all!$HP$70,all!$HW$70,all!$HY$70)</c:f>
            </c:numRef>
          </c:val>
        </c:ser>
        <c:ser>
          <c:idx val="65"/>
          <c:order val="65"/>
          <c:tx>
            <c:strRef>
              <c:f>all!$A$71</c:f>
              <c:strCache>
                <c:ptCount val="1"/>
                <c:pt idx="0">
                  <c:v>Germany</c:v>
                </c:pt>
              </c:strCache>
            </c:strRef>
          </c:tx>
          <c:invertIfNegative val="0"/>
          <c:cat>
            <c:multiLvlStrRef>
              <c:f>(all!#REF!,all!#REF!,all!#REF!,all!#REF!,all!#REF!,all!#REF!)</c:f>
            </c:multiLvlStrRef>
          </c:cat>
          <c:val>
            <c:numRef>
              <c:f>(all!$HJ$71,all!$HL$71,all!$HN$71,all!$HP$71,all!$HW$71,all!$HY$71)</c:f>
            </c:numRef>
          </c:val>
        </c:ser>
        <c:ser>
          <c:idx val="66"/>
          <c:order val="66"/>
          <c:tx>
            <c:strRef>
              <c:f>all!$A$72</c:f>
              <c:strCache>
                <c:ptCount val="1"/>
                <c:pt idx="0">
                  <c:v>Ghana</c:v>
                </c:pt>
              </c:strCache>
            </c:strRef>
          </c:tx>
          <c:invertIfNegative val="0"/>
          <c:cat>
            <c:multiLvlStrRef>
              <c:f>(all!#REF!,all!#REF!,all!#REF!,all!#REF!,all!#REF!,all!#REF!)</c:f>
            </c:multiLvlStrRef>
          </c:cat>
          <c:val>
            <c:numRef>
              <c:f>(all!$HJ$72,all!$HL$72,all!$HN$72,all!$HP$72,all!$HW$72,all!$HY$72)</c:f>
            </c:numRef>
          </c:val>
        </c:ser>
        <c:ser>
          <c:idx val="67"/>
          <c:order val="67"/>
          <c:tx>
            <c:strRef>
              <c:f>all!$A$73</c:f>
              <c:strCache>
                <c:ptCount val="1"/>
                <c:pt idx="0">
                  <c:v>Greece</c:v>
                </c:pt>
              </c:strCache>
            </c:strRef>
          </c:tx>
          <c:invertIfNegative val="0"/>
          <c:cat>
            <c:multiLvlStrRef>
              <c:f>(all!#REF!,all!#REF!,all!#REF!,all!#REF!,all!#REF!,all!#REF!)</c:f>
            </c:multiLvlStrRef>
          </c:cat>
          <c:val>
            <c:numRef>
              <c:f>(all!$HJ$73,all!$HL$73,all!$HN$73,all!$HP$73,all!$HW$73,all!$HY$73)</c:f>
            </c:numRef>
          </c:val>
        </c:ser>
        <c:ser>
          <c:idx val="68"/>
          <c:order val="68"/>
          <c:tx>
            <c:strRef>
              <c:f>all!$A$74</c:f>
              <c:strCache>
                <c:ptCount val="1"/>
                <c:pt idx="0">
                  <c:v>Grenada</c:v>
                </c:pt>
              </c:strCache>
            </c:strRef>
          </c:tx>
          <c:invertIfNegative val="0"/>
          <c:cat>
            <c:multiLvlStrRef>
              <c:f>(all!#REF!,all!#REF!,all!#REF!,all!#REF!,all!#REF!,all!#REF!)</c:f>
            </c:multiLvlStrRef>
          </c:cat>
          <c:val>
            <c:numRef>
              <c:f>(all!$HJ$74,all!$HL$74,all!$HN$74,all!$HP$74,all!$HW$74,all!$HY$74)</c:f>
            </c:numRef>
          </c:val>
        </c:ser>
        <c:ser>
          <c:idx val="69"/>
          <c:order val="69"/>
          <c:tx>
            <c:strRef>
              <c:f>all!$A$75</c:f>
              <c:strCache>
                <c:ptCount val="1"/>
                <c:pt idx="0">
                  <c:v>Guatemala</c:v>
                </c:pt>
              </c:strCache>
            </c:strRef>
          </c:tx>
          <c:invertIfNegative val="0"/>
          <c:cat>
            <c:multiLvlStrRef>
              <c:f>(all!#REF!,all!#REF!,all!#REF!,all!#REF!,all!#REF!,all!#REF!)</c:f>
            </c:multiLvlStrRef>
          </c:cat>
          <c:val>
            <c:numRef>
              <c:f>(all!$HJ$75,all!$HL$75,all!$HN$75,all!$HP$75,all!$HW$75,all!$HY$75)</c:f>
            </c:numRef>
          </c:val>
        </c:ser>
        <c:ser>
          <c:idx val="70"/>
          <c:order val="70"/>
          <c:tx>
            <c:strRef>
              <c:f>all!$A$76</c:f>
              <c:strCache>
                <c:ptCount val="1"/>
                <c:pt idx="0">
                  <c:v>Guinea</c:v>
                </c:pt>
              </c:strCache>
            </c:strRef>
          </c:tx>
          <c:invertIfNegative val="0"/>
          <c:cat>
            <c:multiLvlStrRef>
              <c:f>(all!#REF!,all!#REF!,all!#REF!,all!#REF!,all!#REF!,all!#REF!)</c:f>
            </c:multiLvlStrRef>
          </c:cat>
          <c:val>
            <c:numRef>
              <c:f>(all!$HJ$76,all!$HL$76,all!$HN$76,all!$HP$76,all!$HW$76,all!$HY$76)</c:f>
            </c:numRef>
          </c:val>
        </c:ser>
        <c:ser>
          <c:idx val="71"/>
          <c:order val="71"/>
          <c:tx>
            <c:strRef>
              <c:f>all!$A$77</c:f>
              <c:strCache>
                <c:ptCount val="1"/>
                <c:pt idx="0">
                  <c:v>Guinea-Bissau</c:v>
                </c:pt>
              </c:strCache>
            </c:strRef>
          </c:tx>
          <c:invertIfNegative val="0"/>
          <c:cat>
            <c:multiLvlStrRef>
              <c:f>(all!#REF!,all!#REF!,all!#REF!,all!#REF!,all!#REF!,all!#REF!)</c:f>
            </c:multiLvlStrRef>
          </c:cat>
          <c:val>
            <c:numRef>
              <c:f>(all!$HJ$77,all!$HL$77,all!$HN$77,all!$HP$77,all!$HW$77,all!$HY$77)</c:f>
            </c:numRef>
          </c:val>
        </c:ser>
        <c:ser>
          <c:idx val="72"/>
          <c:order val="72"/>
          <c:tx>
            <c:strRef>
              <c:f>all!$A$78</c:f>
              <c:strCache>
                <c:ptCount val="1"/>
                <c:pt idx="0">
                  <c:v>Guyana</c:v>
                </c:pt>
              </c:strCache>
            </c:strRef>
          </c:tx>
          <c:invertIfNegative val="0"/>
          <c:cat>
            <c:multiLvlStrRef>
              <c:f>(all!#REF!,all!#REF!,all!#REF!,all!#REF!,all!#REF!,all!#REF!)</c:f>
            </c:multiLvlStrRef>
          </c:cat>
          <c:val>
            <c:numRef>
              <c:f>(all!$HJ$78,all!$HL$78,all!$HN$78,all!$HP$78,all!$HW$78,all!$HY$78)</c:f>
            </c:numRef>
          </c:val>
        </c:ser>
        <c:ser>
          <c:idx val="73"/>
          <c:order val="73"/>
          <c:tx>
            <c:strRef>
              <c:f>all!$A$79</c:f>
              <c:strCache>
                <c:ptCount val="1"/>
                <c:pt idx="0">
                  <c:v>Haiti</c:v>
                </c:pt>
              </c:strCache>
            </c:strRef>
          </c:tx>
          <c:invertIfNegative val="0"/>
          <c:cat>
            <c:multiLvlStrRef>
              <c:f>(all!#REF!,all!#REF!,all!#REF!,all!#REF!,all!#REF!,all!#REF!)</c:f>
            </c:multiLvlStrRef>
          </c:cat>
          <c:val>
            <c:numRef>
              <c:f>(all!$HJ$79,all!$HL$79,all!$HN$79,all!$HP$79,all!$HW$79,all!$HY$79)</c:f>
            </c:numRef>
          </c:val>
        </c:ser>
        <c:ser>
          <c:idx val="74"/>
          <c:order val="74"/>
          <c:tx>
            <c:strRef>
              <c:f>all!$A$80</c:f>
              <c:strCache>
                <c:ptCount val="1"/>
                <c:pt idx="0">
                  <c:v>Honduras</c:v>
                </c:pt>
              </c:strCache>
            </c:strRef>
          </c:tx>
          <c:invertIfNegative val="0"/>
          <c:cat>
            <c:multiLvlStrRef>
              <c:f>(all!#REF!,all!#REF!,all!#REF!,all!#REF!,all!#REF!,all!#REF!)</c:f>
            </c:multiLvlStrRef>
          </c:cat>
          <c:val>
            <c:numRef>
              <c:f>(all!$HJ$80,all!$HL$80,all!$HN$80,all!$HP$80,all!$HW$80,all!$HY$80)</c:f>
            </c:numRef>
          </c:val>
        </c:ser>
        <c:ser>
          <c:idx val="75"/>
          <c:order val="75"/>
          <c:tx>
            <c:strRef>
              <c:f>all!$A$81</c:f>
              <c:strCache>
                <c:ptCount val="1"/>
                <c:pt idx="0">
                  <c:v>Hungary</c:v>
                </c:pt>
              </c:strCache>
            </c:strRef>
          </c:tx>
          <c:invertIfNegative val="0"/>
          <c:cat>
            <c:multiLvlStrRef>
              <c:f>(all!#REF!,all!#REF!,all!#REF!,all!#REF!,all!#REF!,all!#REF!)</c:f>
            </c:multiLvlStrRef>
          </c:cat>
          <c:val>
            <c:numRef>
              <c:f>(all!$HJ$81,all!$HL$81,all!$HN$81,all!$HP$81,all!$HW$81,all!$HY$81)</c:f>
            </c:numRef>
          </c:val>
        </c:ser>
        <c:ser>
          <c:idx val="76"/>
          <c:order val="76"/>
          <c:tx>
            <c:strRef>
              <c:f>all!$A$82</c:f>
              <c:strCache>
                <c:ptCount val="1"/>
                <c:pt idx="0">
                  <c:v>Iceland</c:v>
                </c:pt>
              </c:strCache>
            </c:strRef>
          </c:tx>
          <c:invertIfNegative val="0"/>
          <c:cat>
            <c:multiLvlStrRef>
              <c:f>(all!#REF!,all!#REF!,all!#REF!,all!#REF!,all!#REF!,all!#REF!)</c:f>
            </c:multiLvlStrRef>
          </c:cat>
          <c:val>
            <c:numRef>
              <c:f>(all!$HJ$82,all!$HL$82,all!$HN$82,all!$HP$82,all!$HW$82,all!$HY$82)</c:f>
            </c:numRef>
          </c:val>
        </c:ser>
        <c:ser>
          <c:idx val="77"/>
          <c:order val="77"/>
          <c:tx>
            <c:strRef>
              <c:f>all!$A$83</c:f>
              <c:strCache>
                <c:ptCount val="1"/>
                <c:pt idx="0">
                  <c:v>India</c:v>
                </c:pt>
              </c:strCache>
            </c:strRef>
          </c:tx>
          <c:invertIfNegative val="0"/>
          <c:cat>
            <c:multiLvlStrRef>
              <c:f>(all!#REF!,all!#REF!,all!#REF!,all!#REF!,all!#REF!,all!#REF!)</c:f>
            </c:multiLvlStrRef>
          </c:cat>
          <c:val>
            <c:numRef>
              <c:f>(all!$HJ$83,all!$HL$83,all!$HN$83,all!$HP$83,all!$HW$83,all!$HY$83)</c:f>
            </c:numRef>
          </c:val>
        </c:ser>
        <c:ser>
          <c:idx val="78"/>
          <c:order val="78"/>
          <c:tx>
            <c:strRef>
              <c:f>all!$A$84</c:f>
              <c:strCache>
                <c:ptCount val="1"/>
                <c:pt idx="0">
                  <c:v>Indonesia</c:v>
                </c:pt>
              </c:strCache>
            </c:strRef>
          </c:tx>
          <c:invertIfNegative val="0"/>
          <c:cat>
            <c:multiLvlStrRef>
              <c:f>(all!#REF!,all!#REF!,all!#REF!,all!#REF!,all!#REF!,all!#REF!)</c:f>
            </c:multiLvlStrRef>
          </c:cat>
          <c:val>
            <c:numRef>
              <c:f>(all!$HJ$84,all!$HL$84,all!$HN$84,all!$HP$84,all!$HW$84,all!$HY$84)</c:f>
            </c:numRef>
          </c:val>
        </c:ser>
        <c:ser>
          <c:idx val="79"/>
          <c:order val="79"/>
          <c:tx>
            <c:strRef>
              <c:f>all!$A$85</c:f>
              <c:strCache>
                <c:ptCount val="1"/>
                <c:pt idx="0">
                  <c:v>Iran (Islamic Republic of)</c:v>
                </c:pt>
              </c:strCache>
            </c:strRef>
          </c:tx>
          <c:invertIfNegative val="0"/>
          <c:cat>
            <c:multiLvlStrRef>
              <c:f>(all!#REF!,all!#REF!,all!#REF!,all!#REF!,all!#REF!,all!#REF!)</c:f>
            </c:multiLvlStrRef>
          </c:cat>
          <c:val>
            <c:numRef>
              <c:f>(all!$HJ$85,all!$HL$85,all!$HN$85,all!$HP$85,all!$HW$85,all!$HY$85)</c:f>
            </c:numRef>
          </c:val>
        </c:ser>
        <c:ser>
          <c:idx val="80"/>
          <c:order val="80"/>
          <c:tx>
            <c:strRef>
              <c:f>all!$A$86</c:f>
              <c:strCache>
                <c:ptCount val="1"/>
                <c:pt idx="0">
                  <c:v>Iraq</c:v>
                </c:pt>
              </c:strCache>
            </c:strRef>
          </c:tx>
          <c:invertIfNegative val="0"/>
          <c:cat>
            <c:multiLvlStrRef>
              <c:f>(all!#REF!,all!#REF!,all!#REF!,all!#REF!,all!#REF!,all!#REF!)</c:f>
            </c:multiLvlStrRef>
          </c:cat>
          <c:val>
            <c:numRef>
              <c:f>(all!$HJ$86,all!$HL$86,all!$HN$86,all!$HP$86,all!$HW$86,all!$HY$86)</c:f>
            </c:numRef>
          </c:val>
        </c:ser>
        <c:ser>
          <c:idx val="81"/>
          <c:order val="81"/>
          <c:tx>
            <c:strRef>
              <c:f>all!$A$87</c:f>
              <c:strCache>
                <c:ptCount val="1"/>
                <c:pt idx="0">
                  <c:v>Ireland</c:v>
                </c:pt>
              </c:strCache>
            </c:strRef>
          </c:tx>
          <c:invertIfNegative val="0"/>
          <c:cat>
            <c:multiLvlStrRef>
              <c:f>(all!#REF!,all!#REF!,all!#REF!,all!#REF!,all!#REF!,all!#REF!)</c:f>
            </c:multiLvlStrRef>
          </c:cat>
          <c:val>
            <c:numRef>
              <c:f>(all!$HJ$87,all!$HL$87,all!$HN$87,all!$HP$87,all!$HW$87,all!$HY$87)</c:f>
            </c:numRef>
          </c:val>
        </c:ser>
        <c:ser>
          <c:idx val="82"/>
          <c:order val="82"/>
          <c:tx>
            <c:strRef>
              <c:f>all!$A$88</c:f>
              <c:strCache>
                <c:ptCount val="1"/>
                <c:pt idx="0">
                  <c:v>Israel</c:v>
                </c:pt>
              </c:strCache>
            </c:strRef>
          </c:tx>
          <c:invertIfNegative val="0"/>
          <c:cat>
            <c:multiLvlStrRef>
              <c:f>(all!#REF!,all!#REF!,all!#REF!,all!#REF!,all!#REF!,all!#REF!)</c:f>
            </c:multiLvlStrRef>
          </c:cat>
          <c:val>
            <c:numRef>
              <c:f>(all!$HJ$88,all!$HL$88,all!$HN$88,all!$HP$88,all!$HW$88,all!$HY$88)</c:f>
            </c:numRef>
          </c:val>
        </c:ser>
        <c:ser>
          <c:idx val="83"/>
          <c:order val="83"/>
          <c:tx>
            <c:strRef>
              <c:f>all!$A$89</c:f>
              <c:strCache>
                <c:ptCount val="1"/>
                <c:pt idx="0">
                  <c:v>Italy</c:v>
                </c:pt>
              </c:strCache>
            </c:strRef>
          </c:tx>
          <c:invertIfNegative val="0"/>
          <c:cat>
            <c:multiLvlStrRef>
              <c:f>(all!#REF!,all!#REF!,all!#REF!,all!#REF!,all!#REF!,all!#REF!)</c:f>
            </c:multiLvlStrRef>
          </c:cat>
          <c:val>
            <c:numRef>
              <c:f>(all!$HJ$89,all!$HL$89,all!$HN$89,all!$HP$89,all!$HW$89,all!$HY$89)</c:f>
            </c:numRef>
          </c:val>
        </c:ser>
        <c:ser>
          <c:idx val="84"/>
          <c:order val="84"/>
          <c:tx>
            <c:strRef>
              <c:f>all!$A$90</c:f>
              <c:strCache>
                <c:ptCount val="1"/>
                <c:pt idx="0">
                  <c:v>Jamaica</c:v>
                </c:pt>
              </c:strCache>
            </c:strRef>
          </c:tx>
          <c:invertIfNegative val="0"/>
          <c:cat>
            <c:multiLvlStrRef>
              <c:f>(all!#REF!,all!#REF!,all!#REF!,all!#REF!,all!#REF!,all!#REF!)</c:f>
            </c:multiLvlStrRef>
          </c:cat>
          <c:val>
            <c:numRef>
              <c:f>(all!$HJ$90,all!$HL$90,all!$HN$90,all!$HP$90,all!$HW$90,all!$HY$90)</c:f>
            </c:numRef>
          </c:val>
        </c:ser>
        <c:ser>
          <c:idx val="85"/>
          <c:order val="85"/>
          <c:tx>
            <c:strRef>
              <c:f>all!$A$91</c:f>
              <c:strCache>
                <c:ptCount val="1"/>
                <c:pt idx="0">
                  <c:v>Japan</c:v>
                </c:pt>
              </c:strCache>
            </c:strRef>
          </c:tx>
          <c:invertIfNegative val="0"/>
          <c:cat>
            <c:multiLvlStrRef>
              <c:f>(all!#REF!,all!#REF!,all!#REF!,all!#REF!,all!#REF!,all!#REF!)</c:f>
            </c:multiLvlStrRef>
          </c:cat>
          <c:val>
            <c:numRef>
              <c:f>(all!$HJ$91,all!$HL$91,all!$HN$91,all!$HP$91,all!$HW$91,all!$HY$91)</c:f>
            </c:numRef>
          </c:val>
        </c:ser>
        <c:ser>
          <c:idx val="86"/>
          <c:order val="86"/>
          <c:tx>
            <c:strRef>
              <c:f>all!$A$92</c:f>
              <c:strCache>
                <c:ptCount val="1"/>
                <c:pt idx="0">
                  <c:v>Jordan</c:v>
                </c:pt>
              </c:strCache>
            </c:strRef>
          </c:tx>
          <c:invertIfNegative val="0"/>
          <c:cat>
            <c:multiLvlStrRef>
              <c:f>(all!#REF!,all!#REF!,all!#REF!,all!#REF!,all!#REF!,all!#REF!)</c:f>
            </c:multiLvlStrRef>
          </c:cat>
          <c:val>
            <c:numRef>
              <c:f>(all!$HJ$92,all!$HL$92,all!$HN$92,all!$HP$92,all!$HW$92,all!$HY$92)</c:f>
            </c:numRef>
          </c:val>
        </c:ser>
        <c:ser>
          <c:idx val="87"/>
          <c:order val="87"/>
          <c:tx>
            <c:strRef>
              <c:f>all!$A$93</c:f>
              <c:strCache>
                <c:ptCount val="1"/>
                <c:pt idx="0">
                  <c:v>Kazakhstan</c:v>
                </c:pt>
              </c:strCache>
            </c:strRef>
          </c:tx>
          <c:invertIfNegative val="0"/>
          <c:cat>
            <c:multiLvlStrRef>
              <c:f>(all!#REF!,all!#REF!,all!#REF!,all!#REF!,all!#REF!,all!#REF!)</c:f>
            </c:multiLvlStrRef>
          </c:cat>
          <c:val>
            <c:numRef>
              <c:f>(all!$HJ$93,all!$HL$93,all!$HN$93,all!$HP$93,all!$HW$93,all!$HY$93)</c:f>
            </c:numRef>
          </c:val>
        </c:ser>
        <c:ser>
          <c:idx val="88"/>
          <c:order val="88"/>
          <c:tx>
            <c:strRef>
              <c:f>all!$A$94</c:f>
              <c:strCache>
                <c:ptCount val="1"/>
                <c:pt idx="0">
                  <c:v>Kenya</c:v>
                </c:pt>
              </c:strCache>
            </c:strRef>
          </c:tx>
          <c:invertIfNegative val="0"/>
          <c:cat>
            <c:multiLvlStrRef>
              <c:f>(all!#REF!,all!#REF!,all!#REF!,all!#REF!,all!#REF!,all!#REF!)</c:f>
            </c:multiLvlStrRef>
          </c:cat>
          <c:val>
            <c:numRef>
              <c:f>(all!$HJ$94,all!$HL$94,all!$HN$94,all!$HP$94,all!$HW$94,all!$HY$94)</c:f>
            </c:numRef>
          </c:val>
        </c:ser>
        <c:ser>
          <c:idx val="89"/>
          <c:order val="89"/>
          <c:tx>
            <c:strRef>
              <c:f>all!$A$95</c:f>
              <c:strCache>
                <c:ptCount val="1"/>
                <c:pt idx="0">
                  <c:v>Kiribati</c:v>
                </c:pt>
              </c:strCache>
            </c:strRef>
          </c:tx>
          <c:invertIfNegative val="0"/>
          <c:cat>
            <c:multiLvlStrRef>
              <c:f>(all!#REF!,all!#REF!,all!#REF!,all!#REF!,all!#REF!,all!#REF!)</c:f>
            </c:multiLvlStrRef>
          </c:cat>
          <c:val>
            <c:numRef>
              <c:f>(all!$HJ$95,all!$HL$95,all!$HN$95,all!$HP$95,all!$HW$95,all!$HY$95)</c:f>
            </c:numRef>
          </c:val>
        </c:ser>
        <c:ser>
          <c:idx val="90"/>
          <c:order val="90"/>
          <c:tx>
            <c:strRef>
              <c:f>all!$A$96</c:f>
              <c:strCache>
                <c:ptCount val="1"/>
                <c:pt idx="0">
                  <c:v>Kuwait</c:v>
                </c:pt>
              </c:strCache>
            </c:strRef>
          </c:tx>
          <c:invertIfNegative val="0"/>
          <c:cat>
            <c:multiLvlStrRef>
              <c:f>(all!#REF!,all!#REF!,all!#REF!,all!#REF!,all!#REF!,all!#REF!)</c:f>
            </c:multiLvlStrRef>
          </c:cat>
          <c:val>
            <c:numRef>
              <c:f>(all!$HJ$96,all!$HL$96,all!$HN$96,all!$HP$96,all!$HW$96,all!$HY$96)</c:f>
            </c:numRef>
          </c:val>
        </c:ser>
        <c:ser>
          <c:idx val="91"/>
          <c:order val="91"/>
          <c:tx>
            <c:strRef>
              <c:f>all!$A$97</c:f>
              <c:strCache>
                <c:ptCount val="1"/>
                <c:pt idx="0">
                  <c:v>Kyrgyzstan</c:v>
                </c:pt>
              </c:strCache>
            </c:strRef>
          </c:tx>
          <c:invertIfNegative val="0"/>
          <c:cat>
            <c:multiLvlStrRef>
              <c:f>(all!#REF!,all!#REF!,all!#REF!,all!#REF!,all!#REF!,all!#REF!)</c:f>
            </c:multiLvlStrRef>
          </c:cat>
          <c:val>
            <c:numRef>
              <c:f>(all!$HJ$97,all!$HL$97,all!$HN$97,all!$HP$97,all!$HW$97,all!$HY$97)</c:f>
            </c:numRef>
          </c:val>
        </c:ser>
        <c:ser>
          <c:idx val="92"/>
          <c:order val="92"/>
          <c:tx>
            <c:strRef>
              <c:f>all!$A$98</c:f>
              <c:strCache>
                <c:ptCount val="1"/>
                <c:pt idx="0">
                  <c:v>Lao People's Democratic Republic</c:v>
                </c:pt>
              </c:strCache>
            </c:strRef>
          </c:tx>
          <c:invertIfNegative val="0"/>
          <c:cat>
            <c:multiLvlStrRef>
              <c:f>(all!#REF!,all!#REF!,all!#REF!,all!#REF!,all!#REF!,all!#REF!)</c:f>
            </c:multiLvlStrRef>
          </c:cat>
          <c:val>
            <c:numRef>
              <c:f>(all!$HJ$98,all!$HL$98,all!$HN$98,all!$HP$98,all!$HW$98,all!$HY$98)</c:f>
            </c:numRef>
          </c:val>
        </c:ser>
        <c:ser>
          <c:idx val="93"/>
          <c:order val="93"/>
          <c:tx>
            <c:strRef>
              <c:f>all!$A$99</c:f>
              <c:strCache>
                <c:ptCount val="1"/>
                <c:pt idx="0">
                  <c:v>Latvia</c:v>
                </c:pt>
              </c:strCache>
            </c:strRef>
          </c:tx>
          <c:invertIfNegative val="0"/>
          <c:cat>
            <c:multiLvlStrRef>
              <c:f>(all!#REF!,all!#REF!,all!#REF!,all!#REF!,all!#REF!,all!#REF!)</c:f>
            </c:multiLvlStrRef>
          </c:cat>
          <c:val>
            <c:numRef>
              <c:f>(all!$HJ$99,all!$HL$99,all!$HN$99,all!$HP$99,all!$HW$99,all!$HY$99)</c:f>
            </c:numRef>
          </c:val>
        </c:ser>
        <c:ser>
          <c:idx val="94"/>
          <c:order val="94"/>
          <c:tx>
            <c:strRef>
              <c:f>all!$A$100</c:f>
              <c:strCache>
                <c:ptCount val="1"/>
                <c:pt idx="0">
                  <c:v>Lebanon</c:v>
                </c:pt>
              </c:strCache>
            </c:strRef>
          </c:tx>
          <c:invertIfNegative val="0"/>
          <c:cat>
            <c:multiLvlStrRef>
              <c:f>(all!#REF!,all!#REF!,all!#REF!,all!#REF!,all!#REF!,all!#REF!)</c:f>
            </c:multiLvlStrRef>
          </c:cat>
          <c:val>
            <c:numRef>
              <c:f>(all!$HJ$100,all!$HL$100,all!$HN$100,all!$HP$100,all!$HW$100,all!$HY$100)</c:f>
            </c:numRef>
          </c:val>
        </c:ser>
        <c:ser>
          <c:idx val="95"/>
          <c:order val="95"/>
          <c:tx>
            <c:strRef>
              <c:f>all!$A$101</c:f>
              <c:strCache>
                <c:ptCount val="1"/>
                <c:pt idx="0">
                  <c:v>Lesotho</c:v>
                </c:pt>
              </c:strCache>
            </c:strRef>
          </c:tx>
          <c:invertIfNegative val="0"/>
          <c:cat>
            <c:multiLvlStrRef>
              <c:f>(all!#REF!,all!#REF!,all!#REF!,all!#REF!,all!#REF!,all!#REF!)</c:f>
            </c:multiLvlStrRef>
          </c:cat>
          <c:val>
            <c:numRef>
              <c:f>(all!$HJ$101,all!$HL$101,all!$HN$101,all!$HP$101,all!$HW$101,all!$HY$101)</c:f>
            </c:numRef>
          </c:val>
        </c:ser>
        <c:ser>
          <c:idx val="96"/>
          <c:order val="96"/>
          <c:tx>
            <c:strRef>
              <c:f>all!$A$102</c:f>
              <c:strCache>
                <c:ptCount val="1"/>
                <c:pt idx="0">
                  <c:v>Liberia</c:v>
                </c:pt>
              </c:strCache>
            </c:strRef>
          </c:tx>
          <c:invertIfNegative val="0"/>
          <c:cat>
            <c:multiLvlStrRef>
              <c:f>(all!#REF!,all!#REF!,all!#REF!,all!#REF!,all!#REF!,all!#REF!)</c:f>
            </c:multiLvlStrRef>
          </c:cat>
          <c:val>
            <c:numRef>
              <c:f>(all!$HJ$102,all!$HL$102,all!$HN$102,all!$HP$102,all!$HW$102,all!$HY$102)</c:f>
            </c:numRef>
          </c:val>
        </c:ser>
        <c:ser>
          <c:idx val="97"/>
          <c:order val="97"/>
          <c:tx>
            <c:strRef>
              <c:f>all!$A$103</c:f>
              <c:strCache>
                <c:ptCount val="1"/>
                <c:pt idx="0">
                  <c:v>Libyan Arab Jamahiriya</c:v>
                </c:pt>
              </c:strCache>
            </c:strRef>
          </c:tx>
          <c:invertIfNegative val="0"/>
          <c:cat>
            <c:multiLvlStrRef>
              <c:f>(all!#REF!,all!#REF!,all!#REF!,all!#REF!,all!#REF!,all!#REF!)</c:f>
            </c:multiLvlStrRef>
          </c:cat>
          <c:val>
            <c:numRef>
              <c:f>(all!$HJ$103,all!$HL$103,all!$HN$103,all!$HP$103,all!$HW$103,all!$HY$103)</c:f>
            </c:numRef>
          </c:val>
        </c:ser>
        <c:ser>
          <c:idx val="98"/>
          <c:order val="98"/>
          <c:tx>
            <c:strRef>
              <c:f>all!$A$104</c:f>
              <c:strCache>
                <c:ptCount val="1"/>
                <c:pt idx="0">
                  <c:v>Lithuania</c:v>
                </c:pt>
              </c:strCache>
            </c:strRef>
          </c:tx>
          <c:invertIfNegative val="0"/>
          <c:cat>
            <c:multiLvlStrRef>
              <c:f>(all!#REF!,all!#REF!,all!#REF!,all!#REF!,all!#REF!,all!#REF!)</c:f>
            </c:multiLvlStrRef>
          </c:cat>
          <c:val>
            <c:numRef>
              <c:f>(all!$HJ$104,all!$HL$104,all!$HN$104,all!$HP$104,all!$HW$104,all!$HY$104)</c:f>
            </c:numRef>
          </c:val>
        </c:ser>
        <c:ser>
          <c:idx val="99"/>
          <c:order val="99"/>
          <c:tx>
            <c:strRef>
              <c:f>all!$A$105</c:f>
              <c:strCache>
                <c:ptCount val="1"/>
                <c:pt idx="0">
                  <c:v>Luxembourg</c:v>
                </c:pt>
              </c:strCache>
            </c:strRef>
          </c:tx>
          <c:invertIfNegative val="0"/>
          <c:cat>
            <c:multiLvlStrRef>
              <c:f>(all!#REF!,all!#REF!,all!#REF!,all!#REF!,all!#REF!,all!#REF!)</c:f>
            </c:multiLvlStrRef>
          </c:cat>
          <c:val>
            <c:numRef>
              <c:f>(all!$HJ$105,all!$HL$105,all!$HN$105,all!$HP$105,all!$HW$105,all!$HY$105)</c:f>
            </c:numRef>
          </c:val>
        </c:ser>
        <c:ser>
          <c:idx val="100"/>
          <c:order val="100"/>
          <c:tx>
            <c:strRef>
              <c:f>all!$A$106</c:f>
              <c:strCache>
                <c:ptCount val="1"/>
                <c:pt idx="0">
                  <c:v>Madagascar</c:v>
                </c:pt>
              </c:strCache>
            </c:strRef>
          </c:tx>
          <c:invertIfNegative val="0"/>
          <c:cat>
            <c:multiLvlStrRef>
              <c:f>(all!#REF!,all!#REF!,all!#REF!,all!#REF!,all!#REF!,all!#REF!)</c:f>
            </c:multiLvlStrRef>
          </c:cat>
          <c:val>
            <c:numRef>
              <c:f>(all!$HJ$106,all!$HL$106,all!$HN$106,all!$HP$106,all!$HW$106,all!$HY$106)</c:f>
            </c:numRef>
          </c:val>
        </c:ser>
        <c:ser>
          <c:idx val="101"/>
          <c:order val="101"/>
          <c:tx>
            <c:strRef>
              <c:f>all!$A$107</c:f>
              <c:strCache>
                <c:ptCount val="1"/>
                <c:pt idx="0">
                  <c:v>Malawi</c:v>
                </c:pt>
              </c:strCache>
            </c:strRef>
          </c:tx>
          <c:invertIfNegative val="0"/>
          <c:cat>
            <c:multiLvlStrRef>
              <c:f>(all!#REF!,all!#REF!,all!#REF!,all!#REF!,all!#REF!,all!#REF!)</c:f>
            </c:multiLvlStrRef>
          </c:cat>
          <c:val>
            <c:numRef>
              <c:f>(all!$HJ$107,all!$HL$107,all!$HN$107,all!$HP$107,all!$HW$107,all!$HY$107)</c:f>
            </c:numRef>
          </c:val>
        </c:ser>
        <c:ser>
          <c:idx val="102"/>
          <c:order val="102"/>
          <c:tx>
            <c:strRef>
              <c:f>all!$A$108</c:f>
              <c:strCache>
                <c:ptCount val="1"/>
                <c:pt idx="0">
                  <c:v>Malaysia</c:v>
                </c:pt>
              </c:strCache>
            </c:strRef>
          </c:tx>
          <c:invertIfNegative val="0"/>
          <c:cat>
            <c:multiLvlStrRef>
              <c:f>(all!#REF!,all!#REF!,all!#REF!,all!#REF!,all!#REF!,all!#REF!)</c:f>
            </c:multiLvlStrRef>
          </c:cat>
          <c:val>
            <c:numRef>
              <c:f>(all!$HJ$108,all!$HL$108,all!$HN$108,all!$HP$108,all!$HW$108,all!$HY$108)</c:f>
            </c:numRef>
          </c:val>
        </c:ser>
        <c:ser>
          <c:idx val="103"/>
          <c:order val="103"/>
          <c:tx>
            <c:strRef>
              <c:f>all!$A$109</c:f>
              <c:strCache>
                <c:ptCount val="1"/>
                <c:pt idx="0">
                  <c:v>Maldives</c:v>
                </c:pt>
              </c:strCache>
            </c:strRef>
          </c:tx>
          <c:invertIfNegative val="0"/>
          <c:cat>
            <c:multiLvlStrRef>
              <c:f>(all!#REF!,all!#REF!,all!#REF!,all!#REF!,all!#REF!,all!#REF!)</c:f>
            </c:multiLvlStrRef>
          </c:cat>
          <c:val>
            <c:numRef>
              <c:f>(all!$HJ$109,all!$HL$109,all!$HN$109,all!$HP$109,all!$HW$109,all!$HY$109)</c:f>
            </c:numRef>
          </c:val>
        </c:ser>
        <c:ser>
          <c:idx val="104"/>
          <c:order val="104"/>
          <c:tx>
            <c:strRef>
              <c:f>all!$A$110</c:f>
              <c:strCache>
                <c:ptCount val="1"/>
                <c:pt idx="0">
                  <c:v>Mali</c:v>
                </c:pt>
              </c:strCache>
            </c:strRef>
          </c:tx>
          <c:invertIfNegative val="0"/>
          <c:cat>
            <c:multiLvlStrRef>
              <c:f>(all!#REF!,all!#REF!,all!#REF!,all!#REF!,all!#REF!,all!#REF!)</c:f>
            </c:multiLvlStrRef>
          </c:cat>
          <c:val>
            <c:numRef>
              <c:f>(all!$HJ$110,all!$HL$110,all!$HN$110,all!$HP$110,all!$HW$110,all!$HY$110)</c:f>
            </c:numRef>
          </c:val>
        </c:ser>
        <c:ser>
          <c:idx val="105"/>
          <c:order val="105"/>
          <c:tx>
            <c:strRef>
              <c:f>all!$A$111</c:f>
              <c:strCache>
                <c:ptCount val="1"/>
                <c:pt idx="0">
                  <c:v>Malta</c:v>
                </c:pt>
              </c:strCache>
            </c:strRef>
          </c:tx>
          <c:invertIfNegative val="0"/>
          <c:cat>
            <c:multiLvlStrRef>
              <c:f>(all!#REF!,all!#REF!,all!#REF!,all!#REF!,all!#REF!,all!#REF!)</c:f>
            </c:multiLvlStrRef>
          </c:cat>
          <c:val>
            <c:numRef>
              <c:f>(all!$HJ$111,all!$HL$111,all!$HN$111,all!$HP$111,all!$HW$111,all!$HY$111)</c:f>
            </c:numRef>
          </c:val>
        </c:ser>
        <c:ser>
          <c:idx val="106"/>
          <c:order val="106"/>
          <c:tx>
            <c:strRef>
              <c:f>all!$A$112</c:f>
              <c:strCache>
                <c:ptCount val="1"/>
                <c:pt idx="0">
                  <c:v>Marshall Islands</c:v>
                </c:pt>
              </c:strCache>
            </c:strRef>
          </c:tx>
          <c:invertIfNegative val="0"/>
          <c:cat>
            <c:multiLvlStrRef>
              <c:f>(all!#REF!,all!#REF!,all!#REF!,all!#REF!,all!#REF!,all!#REF!)</c:f>
            </c:multiLvlStrRef>
          </c:cat>
          <c:val>
            <c:numRef>
              <c:f>(all!$HJ$112,all!$HL$112,all!$HN$112,all!$HP$112,all!$HW$112,all!$HY$112)</c:f>
            </c:numRef>
          </c:val>
        </c:ser>
        <c:ser>
          <c:idx val="107"/>
          <c:order val="107"/>
          <c:tx>
            <c:strRef>
              <c:f>all!$A$113</c:f>
              <c:strCache>
                <c:ptCount val="1"/>
                <c:pt idx="0">
                  <c:v>Mauritania</c:v>
                </c:pt>
              </c:strCache>
            </c:strRef>
          </c:tx>
          <c:invertIfNegative val="0"/>
          <c:cat>
            <c:multiLvlStrRef>
              <c:f>(all!#REF!,all!#REF!,all!#REF!,all!#REF!,all!#REF!,all!#REF!)</c:f>
            </c:multiLvlStrRef>
          </c:cat>
          <c:val>
            <c:numRef>
              <c:f>(all!$HJ$113,all!$HL$113,all!$HN$113,all!$HP$113,all!$HW$113,all!$HY$113)</c:f>
            </c:numRef>
          </c:val>
        </c:ser>
        <c:ser>
          <c:idx val="108"/>
          <c:order val="108"/>
          <c:tx>
            <c:strRef>
              <c:f>all!$A$114</c:f>
              <c:strCache>
                <c:ptCount val="1"/>
                <c:pt idx="0">
                  <c:v>Mauritius</c:v>
                </c:pt>
              </c:strCache>
            </c:strRef>
          </c:tx>
          <c:invertIfNegative val="0"/>
          <c:cat>
            <c:multiLvlStrRef>
              <c:f>(all!#REF!,all!#REF!,all!#REF!,all!#REF!,all!#REF!,all!#REF!)</c:f>
            </c:multiLvlStrRef>
          </c:cat>
          <c:val>
            <c:numRef>
              <c:f>(all!$HJ$114,all!$HL$114,all!$HN$114,all!$HP$114,all!$HW$114,all!$HY$114)</c:f>
            </c:numRef>
          </c:val>
        </c:ser>
        <c:ser>
          <c:idx val="109"/>
          <c:order val="109"/>
          <c:tx>
            <c:strRef>
              <c:f>all!$A$115</c:f>
              <c:strCache>
                <c:ptCount val="1"/>
                <c:pt idx="0">
                  <c:v>Mexico</c:v>
                </c:pt>
              </c:strCache>
            </c:strRef>
          </c:tx>
          <c:invertIfNegative val="0"/>
          <c:cat>
            <c:multiLvlStrRef>
              <c:f>(all!#REF!,all!#REF!,all!#REF!,all!#REF!,all!#REF!,all!#REF!)</c:f>
            </c:multiLvlStrRef>
          </c:cat>
          <c:val>
            <c:numRef>
              <c:f>(all!$HJ$115,all!$HL$115,all!$HN$115,all!$HP$115,all!$HW$115,all!$HY$115)</c:f>
            </c:numRef>
          </c:val>
        </c:ser>
        <c:ser>
          <c:idx val="110"/>
          <c:order val="110"/>
          <c:tx>
            <c:strRef>
              <c:f>all!$A$116</c:f>
              <c:strCache>
                <c:ptCount val="1"/>
                <c:pt idx="0">
                  <c:v>Micronesia (Federated States of)</c:v>
                </c:pt>
              </c:strCache>
            </c:strRef>
          </c:tx>
          <c:invertIfNegative val="0"/>
          <c:cat>
            <c:multiLvlStrRef>
              <c:f>(all!#REF!,all!#REF!,all!#REF!,all!#REF!,all!#REF!,all!#REF!)</c:f>
            </c:multiLvlStrRef>
          </c:cat>
          <c:val>
            <c:numRef>
              <c:f>(all!$HJ$116,all!$HL$116,all!$HN$116,all!$HP$116,all!$HW$116,all!$HY$116)</c:f>
            </c:numRef>
          </c:val>
        </c:ser>
        <c:ser>
          <c:idx val="111"/>
          <c:order val="111"/>
          <c:tx>
            <c:strRef>
              <c:f>all!$A$117</c:f>
              <c:strCache>
                <c:ptCount val="1"/>
                <c:pt idx="0">
                  <c:v>Monaco</c:v>
                </c:pt>
              </c:strCache>
            </c:strRef>
          </c:tx>
          <c:invertIfNegative val="0"/>
          <c:cat>
            <c:multiLvlStrRef>
              <c:f>(all!#REF!,all!#REF!,all!#REF!,all!#REF!,all!#REF!,all!#REF!)</c:f>
            </c:multiLvlStrRef>
          </c:cat>
          <c:val>
            <c:numRef>
              <c:f>(all!$HJ$117,all!$HL$117,all!$HN$117,all!$HP$117,all!$HW$117,all!$HY$117)</c:f>
            </c:numRef>
          </c:val>
        </c:ser>
        <c:ser>
          <c:idx val="112"/>
          <c:order val="112"/>
          <c:tx>
            <c:strRef>
              <c:f>all!$A$118</c:f>
              <c:strCache>
                <c:ptCount val="1"/>
                <c:pt idx="0">
                  <c:v>Mongolia</c:v>
                </c:pt>
              </c:strCache>
            </c:strRef>
          </c:tx>
          <c:invertIfNegative val="0"/>
          <c:cat>
            <c:multiLvlStrRef>
              <c:f>(all!#REF!,all!#REF!,all!#REF!,all!#REF!,all!#REF!,all!#REF!)</c:f>
            </c:multiLvlStrRef>
          </c:cat>
          <c:val>
            <c:numRef>
              <c:f>(all!$HJ$118,all!$HL$118,all!$HN$118,all!$HP$118,all!$HW$118,all!$HY$118)</c:f>
            </c:numRef>
          </c:val>
        </c:ser>
        <c:ser>
          <c:idx val="113"/>
          <c:order val="113"/>
          <c:tx>
            <c:strRef>
              <c:f>all!$A$119</c:f>
              <c:strCache>
                <c:ptCount val="1"/>
                <c:pt idx="0">
                  <c:v>Montenegro</c:v>
                </c:pt>
              </c:strCache>
            </c:strRef>
          </c:tx>
          <c:invertIfNegative val="0"/>
          <c:cat>
            <c:multiLvlStrRef>
              <c:f>(all!#REF!,all!#REF!,all!#REF!,all!#REF!,all!#REF!,all!#REF!)</c:f>
            </c:multiLvlStrRef>
          </c:cat>
          <c:val>
            <c:numRef>
              <c:f>(all!$HJ$119,all!$HL$119,all!$HN$119,all!$HP$119,all!$HW$119,all!$HY$119)</c:f>
            </c:numRef>
          </c:val>
        </c:ser>
        <c:ser>
          <c:idx val="114"/>
          <c:order val="114"/>
          <c:tx>
            <c:strRef>
              <c:f>all!$A$120</c:f>
              <c:strCache>
                <c:ptCount val="1"/>
                <c:pt idx="0">
                  <c:v>Morocco</c:v>
                </c:pt>
              </c:strCache>
            </c:strRef>
          </c:tx>
          <c:invertIfNegative val="0"/>
          <c:cat>
            <c:multiLvlStrRef>
              <c:f>(all!#REF!,all!#REF!,all!#REF!,all!#REF!,all!#REF!,all!#REF!)</c:f>
            </c:multiLvlStrRef>
          </c:cat>
          <c:val>
            <c:numRef>
              <c:f>(all!$HJ$120,all!$HL$120,all!$HN$120,all!$HP$120,all!$HW$120,all!$HY$120)</c:f>
            </c:numRef>
          </c:val>
        </c:ser>
        <c:ser>
          <c:idx val="115"/>
          <c:order val="115"/>
          <c:tx>
            <c:strRef>
              <c:f>all!$A$121</c:f>
              <c:strCache>
                <c:ptCount val="1"/>
                <c:pt idx="0">
                  <c:v>Mozambique</c:v>
                </c:pt>
              </c:strCache>
            </c:strRef>
          </c:tx>
          <c:invertIfNegative val="0"/>
          <c:cat>
            <c:multiLvlStrRef>
              <c:f>(all!#REF!,all!#REF!,all!#REF!,all!#REF!,all!#REF!,all!#REF!)</c:f>
            </c:multiLvlStrRef>
          </c:cat>
          <c:val>
            <c:numRef>
              <c:f>(all!$HJ$121,all!$HL$121,all!$HN$121,all!$HP$121,all!$HW$121,all!$HY$121)</c:f>
            </c:numRef>
          </c:val>
        </c:ser>
        <c:ser>
          <c:idx val="116"/>
          <c:order val="116"/>
          <c:tx>
            <c:strRef>
              <c:f>all!$A$122</c:f>
              <c:strCache>
                <c:ptCount val="1"/>
                <c:pt idx="0">
                  <c:v>Myanmar</c:v>
                </c:pt>
              </c:strCache>
            </c:strRef>
          </c:tx>
          <c:invertIfNegative val="0"/>
          <c:cat>
            <c:multiLvlStrRef>
              <c:f>(all!#REF!,all!#REF!,all!#REF!,all!#REF!,all!#REF!,all!#REF!)</c:f>
            </c:multiLvlStrRef>
          </c:cat>
          <c:val>
            <c:numRef>
              <c:f>(all!$HJ$122,all!$HL$122,all!$HN$122,all!$HP$122,all!$HW$122,all!$HY$122)</c:f>
            </c:numRef>
          </c:val>
        </c:ser>
        <c:ser>
          <c:idx val="117"/>
          <c:order val="117"/>
          <c:tx>
            <c:strRef>
              <c:f>all!$A$123</c:f>
              <c:strCache>
                <c:ptCount val="1"/>
                <c:pt idx="0">
                  <c:v>Namibia</c:v>
                </c:pt>
              </c:strCache>
            </c:strRef>
          </c:tx>
          <c:invertIfNegative val="0"/>
          <c:cat>
            <c:multiLvlStrRef>
              <c:f>(all!#REF!,all!#REF!,all!#REF!,all!#REF!,all!#REF!,all!#REF!)</c:f>
            </c:multiLvlStrRef>
          </c:cat>
          <c:val>
            <c:numRef>
              <c:f>(all!$HJ$123,all!$HL$123,all!$HN$123,all!$HP$123,all!$HW$123,all!$HY$123)</c:f>
            </c:numRef>
          </c:val>
        </c:ser>
        <c:ser>
          <c:idx val="118"/>
          <c:order val="118"/>
          <c:tx>
            <c:strRef>
              <c:f>all!$A$124</c:f>
              <c:strCache>
                <c:ptCount val="1"/>
                <c:pt idx="0">
                  <c:v>Nauru</c:v>
                </c:pt>
              </c:strCache>
            </c:strRef>
          </c:tx>
          <c:invertIfNegative val="0"/>
          <c:cat>
            <c:multiLvlStrRef>
              <c:f>(all!#REF!,all!#REF!,all!#REF!,all!#REF!,all!#REF!,all!#REF!)</c:f>
            </c:multiLvlStrRef>
          </c:cat>
          <c:val>
            <c:numRef>
              <c:f>(all!$HJ$124,all!$HL$124,all!$HN$124,all!$HP$124,all!$HW$124,all!$HY$124)</c:f>
            </c:numRef>
          </c:val>
        </c:ser>
        <c:ser>
          <c:idx val="119"/>
          <c:order val="119"/>
          <c:tx>
            <c:strRef>
              <c:f>all!$A$125</c:f>
              <c:strCache>
                <c:ptCount val="1"/>
                <c:pt idx="0">
                  <c:v>Nepal</c:v>
                </c:pt>
              </c:strCache>
            </c:strRef>
          </c:tx>
          <c:invertIfNegative val="0"/>
          <c:cat>
            <c:multiLvlStrRef>
              <c:f>(all!#REF!,all!#REF!,all!#REF!,all!#REF!,all!#REF!,all!#REF!)</c:f>
            </c:multiLvlStrRef>
          </c:cat>
          <c:val>
            <c:numRef>
              <c:f>(all!$HJ$125,all!$HL$125,all!$HN$125,all!$HP$125,all!$HW$125,all!$HY$125)</c:f>
            </c:numRef>
          </c:val>
        </c:ser>
        <c:ser>
          <c:idx val="120"/>
          <c:order val="120"/>
          <c:tx>
            <c:strRef>
              <c:f>all!$A$126</c:f>
              <c:strCache>
                <c:ptCount val="1"/>
                <c:pt idx="0">
                  <c:v>Netherlands</c:v>
                </c:pt>
              </c:strCache>
            </c:strRef>
          </c:tx>
          <c:invertIfNegative val="0"/>
          <c:cat>
            <c:multiLvlStrRef>
              <c:f>(all!#REF!,all!#REF!,all!#REF!,all!#REF!,all!#REF!,all!#REF!)</c:f>
            </c:multiLvlStrRef>
          </c:cat>
          <c:val>
            <c:numRef>
              <c:f>(all!$HJ$126,all!$HL$126,all!$HN$126,all!$HP$126,all!$HW$126,all!$HY$126)</c:f>
            </c:numRef>
          </c:val>
        </c:ser>
        <c:ser>
          <c:idx val="121"/>
          <c:order val="121"/>
          <c:tx>
            <c:strRef>
              <c:f>all!$A$127</c:f>
              <c:strCache>
                <c:ptCount val="1"/>
                <c:pt idx="0">
                  <c:v>New Zealand</c:v>
                </c:pt>
              </c:strCache>
            </c:strRef>
          </c:tx>
          <c:invertIfNegative val="0"/>
          <c:cat>
            <c:multiLvlStrRef>
              <c:f>(all!#REF!,all!#REF!,all!#REF!,all!#REF!,all!#REF!,all!#REF!)</c:f>
            </c:multiLvlStrRef>
          </c:cat>
          <c:val>
            <c:numRef>
              <c:f>(all!$HJ$127,all!$HL$127,all!$HN$127,all!$HP$127,all!$HW$127,all!$HY$127)</c:f>
            </c:numRef>
          </c:val>
        </c:ser>
        <c:ser>
          <c:idx val="122"/>
          <c:order val="122"/>
          <c:tx>
            <c:strRef>
              <c:f>all!$A$128</c:f>
              <c:strCache>
                <c:ptCount val="1"/>
                <c:pt idx="0">
                  <c:v>Nicaragua</c:v>
                </c:pt>
              </c:strCache>
            </c:strRef>
          </c:tx>
          <c:invertIfNegative val="0"/>
          <c:cat>
            <c:multiLvlStrRef>
              <c:f>(all!#REF!,all!#REF!,all!#REF!,all!#REF!,all!#REF!,all!#REF!)</c:f>
            </c:multiLvlStrRef>
          </c:cat>
          <c:val>
            <c:numRef>
              <c:f>(all!$HJ$128,all!$HL$128,all!$HN$128,all!$HP$128,all!$HW$128,all!$HY$128)</c:f>
            </c:numRef>
          </c:val>
        </c:ser>
        <c:ser>
          <c:idx val="123"/>
          <c:order val="123"/>
          <c:tx>
            <c:strRef>
              <c:f>all!$A$129</c:f>
              <c:strCache>
                <c:ptCount val="1"/>
                <c:pt idx="0">
                  <c:v>Niger</c:v>
                </c:pt>
              </c:strCache>
            </c:strRef>
          </c:tx>
          <c:invertIfNegative val="0"/>
          <c:cat>
            <c:multiLvlStrRef>
              <c:f>(all!#REF!,all!#REF!,all!#REF!,all!#REF!,all!#REF!,all!#REF!)</c:f>
            </c:multiLvlStrRef>
          </c:cat>
          <c:val>
            <c:numRef>
              <c:f>(all!$HJ$129,all!$HL$129,all!$HN$129,all!$HP$129,all!$HW$129,all!$HY$129)</c:f>
            </c:numRef>
          </c:val>
        </c:ser>
        <c:ser>
          <c:idx val="124"/>
          <c:order val="124"/>
          <c:tx>
            <c:strRef>
              <c:f>all!$A$130</c:f>
              <c:strCache>
                <c:ptCount val="1"/>
                <c:pt idx="0">
                  <c:v>Nigeria</c:v>
                </c:pt>
              </c:strCache>
            </c:strRef>
          </c:tx>
          <c:invertIfNegative val="0"/>
          <c:cat>
            <c:multiLvlStrRef>
              <c:f>(all!#REF!,all!#REF!,all!#REF!,all!#REF!,all!#REF!,all!#REF!)</c:f>
            </c:multiLvlStrRef>
          </c:cat>
          <c:val>
            <c:numRef>
              <c:f>(all!$HJ$130,all!$HL$130,all!$HN$130,all!$HP$130,all!$HW$130,all!$HY$130)</c:f>
            </c:numRef>
          </c:val>
        </c:ser>
        <c:ser>
          <c:idx val="125"/>
          <c:order val="125"/>
          <c:tx>
            <c:strRef>
              <c:f>all!$A$131</c:f>
              <c:strCache>
                <c:ptCount val="1"/>
                <c:pt idx="0">
                  <c:v>Niue</c:v>
                </c:pt>
              </c:strCache>
            </c:strRef>
          </c:tx>
          <c:invertIfNegative val="0"/>
          <c:cat>
            <c:multiLvlStrRef>
              <c:f>(all!#REF!,all!#REF!,all!#REF!,all!#REF!,all!#REF!,all!#REF!)</c:f>
            </c:multiLvlStrRef>
          </c:cat>
          <c:val>
            <c:numRef>
              <c:f>(all!$HJ$131,all!$HL$131,all!$HN$131,all!$HP$131,all!$HW$131,all!$HY$131)</c:f>
            </c:numRef>
          </c:val>
        </c:ser>
        <c:ser>
          <c:idx val="126"/>
          <c:order val="126"/>
          <c:tx>
            <c:strRef>
              <c:f>all!$A$132</c:f>
              <c:strCache>
                <c:ptCount val="1"/>
                <c:pt idx="0">
                  <c:v>Norway</c:v>
                </c:pt>
              </c:strCache>
            </c:strRef>
          </c:tx>
          <c:invertIfNegative val="0"/>
          <c:cat>
            <c:multiLvlStrRef>
              <c:f>(all!#REF!,all!#REF!,all!#REF!,all!#REF!,all!#REF!,all!#REF!)</c:f>
            </c:multiLvlStrRef>
          </c:cat>
          <c:val>
            <c:numRef>
              <c:f>(all!$HJ$132,all!$HL$132,all!$HN$132,all!$HP$132,all!$HW$132,all!$HY$132)</c:f>
            </c:numRef>
          </c:val>
        </c:ser>
        <c:ser>
          <c:idx val="127"/>
          <c:order val="127"/>
          <c:tx>
            <c:strRef>
              <c:f>all!$A$133</c:f>
              <c:strCache>
                <c:ptCount val="1"/>
                <c:pt idx="0">
                  <c:v>Oman</c:v>
                </c:pt>
              </c:strCache>
            </c:strRef>
          </c:tx>
          <c:invertIfNegative val="0"/>
          <c:cat>
            <c:multiLvlStrRef>
              <c:f>(all!#REF!,all!#REF!,all!#REF!,all!#REF!,all!#REF!,all!#REF!)</c:f>
            </c:multiLvlStrRef>
          </c:cat>
          <c:val>
            <c:numRef>
              <c:f>(all!$HJ$133,all!$HL$133,all!$HN$133,all!$HP$133,all!$HW$133,all!$HY$133)</c:f>
            </c:numRef>
          </c:val>
        </c:ser>
        <c:ser>
          <c:idx val="128"/>
          <c:order val="128"/>
          <c:tx>
            <c:strRef>
              <c:f>all!$A$134</c:f>
              <c:strCache>
                <c:ptCount val="1"/>
                <c:pt idx="0">
                  <c:v>Pakistan</c:v>
                </c:pt>
              </c:strCache>
            </c:strRef>
          </c:tx>
          <c:invertIfNegative val="0"/>
          <c:cat>
            <c:multiLvlStrRef>
              <c:f>(all!#REF!,all!#REF!,all!#REF!,all!#REF!,all!#REF!,all!#REF!)</c:f>
            </c:multiLvlStrRef>
          </c:cat>
          <c:val>
            <c:numRef>
              <c:f>(all!$HJ$134,all!$HL$134,all!$HN$134,all!$HP$134,all!$HW$134,all!$HY$134)</c:f>
            </c:numRef>
          </c:val>
        </c:ser>
        <c:ser>
          <c:idx val="129"/>
          <c:order val="129"/>
          <c:tx>
            <c:strRef>
              <c:f>all!$A$135</c:f>
              <c:strCache>
                <c:ptCount val="1"/>
                <c:pt idx="0">
                  <c:v>Palau</c:v>
                </c:pt>
              </c:strCache>
            </c:strRef>
          </c:tx>
          <c:invertIfNegative val="0"/>
          <c:cat>
            <c:multiLvlStrRef>
              <c:f>(all!#REF!,all!#REF!,all!#REF!,all!#REF!,all!#REF!,all!#REF!)</c:f>
            </c:multiLvlStrRef>
          </c:cat>
          <c:val>
            <c:numRef>
              <c:f>(all!$HJ$135,all!$HL$135,all!$HN$135,all!$HP$135,all!$HW$135,all!$HY$135)</c:f>
            </c:numRef>
          </c:val>
        </c:ser>
        <c:ser>
          <c:idx val="130"/>
          <c:order val="130"/>
          <c:tx>
            <c:strRef>
              <c:f>all!$A$136</c:f>
              <c:strCache>
                <c:ptCount val="1"/>
                <c:pt idx="0">
                  <c:v>Panama</c:v>
                </c:pt>
              </c:strCache>
            </c:strRef>
          </c:tx>
          <c:invertIfNegative val="0"/>
          <c:cat>
            <c:multiLvlStrRef>
              <c:f>(all!#REF!,all!#REF!,all!#REF!,all!#REF!,all!#REF!,all!#REF!)</c:f>
            </c:multiLvlStrRef>
          </c:cat>
          <c:val>
            <c:numRef>
              <c:f>(all!$HJ$136,all!$HL$136,all!$HN$136,all!$HP$136,all!$HW$136,all!$HY$136)</c:f>
            </c:numRef>
          </c:val>
        </c:ser>
        <c:ser>
          <c:idx val="131"/>
          <c:order val="131"/>
          <c:tx>
            <c:strRef>
              <c:f>all!$A$137</c:f>
              <c:strCache>
                <c:ptCount val="1"/>
                <c:pt idx="0">
                  <c:v>Papua New Guinea</c:v>
                </c:pt>
              </c:strCache>
            </c:strRef>
          </c:tx>
          <c:invertIfNegative val="0"/>
          <c:cat>
            <c:multiLvlStrRef>
              <c:f>(all!#REF!,all!#REF!,all!#REF!,all!#REF!,all!#REF!,all!#REF!)</c:f>
            </c:multiLvlStrRef>
          </c:cat>
          <c:val>
            <c:numRef>
              <c:f>(all!$HJ$137,all!$HL$137,all!$HN$137,all!$HP$137,all!$HW$137,all!$HY$137)</c:f>
            </c:numRef>
          </c:val>
        </c:ser>
        <c:ser>
          <c:idx val="132"/>
          <c:order val="132"/>
          <c:tx>
            <c:strRef>
              <c:f>all!$A$138</c:f>
              <c:strCache>
                <c:ptCount val="1"/>
                <c:pt idx="0">
                  <c:v>Paraguay</c:v>
                </c:pt>
              </c:strCache>
            </c:strRef>
          </c:tx>
          <c:invertIfNegative val="0"/>
          <c:cat>
            <c:multiLvlStrRef>
              <c:f>(all!#REF!,all!#REF!,all!#REF!,all!#REF!,all!#REF!,all!#REF!)</c:f>
            </c:multiLvlStrRef>
          </c:cat>
          <c:val>
            <c:numRef>
              <c:f>(all!$HJ$138,all!$HL$138,all!$HN$138,all!$HP$138,all!$HW$138,all!$HY$138)</c:f>
            </c:numRef>
          </c:val>
        </c:ser>
        <c:ser>
          <c:idx val="133"/>
          <c:order val="133"/>
          <c:tx>
            <c:strRef>
              <c:f>all!$A$139</c:f>
              <c:strCache>
                <c:ptCount val="1"/>
                <c:pt idx="0">
                  <c:v>Peru</c:v>
                </c:pt>
              </c:strCache>
            </c:strRef>
          </c:tx>
          <c:invertIfNegative val="0"/>
          <c:cat>
            <c:multiLvlStrRef>
              <c:f>(all!#REF!,all!#REF!,all!#REF!,all!#REF!,all!#REF!,all!#REF!)</c:f>
            </c:multiLvlStrRef>
          </c:cat>
          <c:val>
            <c:numRef>
              <c:f>(all!$HJ$139,all!$HL$139,all!$HN$139,all!$HP$139,all!$HW$139,all!$HY$139)</c:f>
            </c:numRef>
          </c:val>
        </c:ser>
        <c:ser>
          <c:idx val="134"/>
          <c:order val="134"/>
          <c:tx>
            <c:strRef>
              <c:f>all!$A$140</c:f>
              <c:strCache>
                <c:ptCount val="1"/>
                <c:pt idx="0">
                  <c:v>Philippines</c:v>
                </c:pt>
              </c:strCache>
            </c:strRef>
          </c:tx>
          <c:invertIfNegative val="0"/>
          <c:cat>
            <c:multiLvlStrRef>
              <c:f>(all!#REF!,all!#REF!,all!#REF!,all!#REF!,all!#REF!,all!#REF!)</c:f>
            </c:multiLvlStrRef>
          </c:cat>
          <c:val>
            <c:numRef>
              <c:f>(all!$HJ$140,all!$HL$140,all!$HN$140,all!$HP$140,all!$HW$140,all!$HY$140)</c:f>
            </c:numRef>
          </c:val>
        </c:ser>
        <c:ser>
          <c:idx val="135"/>
          <c:order val="135"/>
          <c:tx>
            <c:strRef>
              <c:f>all!$A$141</c:f>
              <c:strCache>
                <c:ptCount val="1"/>
                <c:pt idx="0">
                  <c:v>Poland</c:v>
                </c:pt>
              </c:strCache>
            </c:strRef>
          </c:tx>
          <c:invertIfNegative val="0"/>
          <c:cat>
            <c:multiLvlStrRef>
              <c:f>(all!#REF!,all!#REF!,all!#REF!,all!#REF!,all!#REF!,all!#REF!)</c:f>
            </c:multiLvlStrRef>
          </c:cat>
          <c:val>
            <c:numRef>
              <c:f>(all!$HJ$141,all!$HL$141,all!$HN$141,all!$HP$141,all!$HW$141,all!$HY$141)</c:f>
            </c:numRef>
          </c:val>
        </c:ser>
        <c:ser>
          <c:idx val="136"/>
          <c:order val="136"/>
          <c:tx>
            <c:strRef>
              <c:f>all!$A$142</c:f>
              <c:strCache>
                <c:ptCount val="1"/>
                <c:pt idx="0">
                  <c:v>Portugal</c:v>
                </c:pt>
              </c:strCache>
            </c:strRef>
          </c:tx>
          <c:invertIfNegative val="0"/>
          <c:cat>
            <c:multiLvlStrRef>
              <c:f>(all!#REF!,all!#REF!,all!#REF!,all!#REF!,all!#REF!,all!#REF!)</c:f>
            </c:multiLvlStrRef>
          </c:cat>
          <c:val>
            <c:numRef>
              <c:f>(all!$HJ$142,all!$HL$142,all!$HN$142,all!$HP$142,all!$HW$142,all!$HY$142)</c:f>
            </c:numRef>
          </c:val>
        </c:ser>
        <c:ser>
          <c:idx val="137"/>
          <c:order val="137"/>
          <c:tx>
            <c:strRef>
              <c:f>all!$A$143</c:f>
              <c:strCache>
                <c:ptCount val="1"/>
                <c:pt idx="0">
                  <c:v>Qatar</c:v>
                </c:pt>
              </c:strCache>
            </c:strRef>
          </c:tx>
          <c:invertIfNegative val="0"/>
          <c:cat>
            <c:multiLvlStrRef>
              <c:f>(all!#REF!,all!#REF!,all!#REF!,all!#REF!,all!#REF!,all!#REF!)</c:f>
            </c:multiLvlStrRef>
          </c:cat>
          <c:val>
            <c:numRef>
              <c:f>(all!$HJ$143,all!$HL$143,all!$HN$143,all!$HP$143,all!$HW$143,all!$HY$143)</c:f>
            </c:numRef>
          </c:val>
        </c:ser>
        <c:ser>
          <c:idx val="138"/>
          <c:order val="138"/>
          <c:tx>
            <c:strRef>
              <c:f>all!$A$144</c:f>
              <c:strCache>
                <c:ptCount val="1"/>
                <c:pt idx="0">
                  <c:v>Republic of Korea</c:v>
                </c:pt>
              </c:strCache>
            </c:strRef>
          </c:tx>
          <c:invertIfNegative val="0"/>
          <c:cat>
            <c:multiLvlStrRef>
              <c:f>(all!#REF!,all!#REF!,all!#REF!,all!#REF!,all!#REF!,all!#REF!)</c:f>
            </c:multiLvlStrRef>
          </c:cat>
          <c:val>
            <c:numRef>
              <c:f>(all!$HJ$144,all!$HL$144,all!$HN$144,all!$HP$144,all!$HW$144,all!$HY$144)</c:f>
            </c:numRef>
          </c:val>
        </c:ser>
        <c:ser>
          <c:idx val="139"/>
          <c:order val="139"/>
          <c:tx>
            <c:strRef>
              <c:f>all!$A$145</c:f>
              <c:strCache>
                <c:ptCount val="1"/>
                <c:pt idx="0">
                  <c:v>Republic of Moldova</c:v>
                </c:pt>
              </c:strCache>
            </c:strRef>
          </c:tx>
          <c:invertIfNegative val="0"/>
          <c:cat>
            <c:multiLvlStrRef>
              <c:f>(all!#REF!,all!#REF!,all!#REF!,all!#REF!,all!#REF!,all!#REF!)</c:f>
            </c:multiLvlStrRef>
          </c:cat>
          <c:val>
            <c:numRef>
              <c:f>(all!$HJ$145,all!$HL$145,all!$HN$145,all!$HP$145,all!$HW$145,all!$HY$145)</c:f>
            </c:numRef>
          </c:val>
        </c:ser>
        <c:ser>
          <c:idx val="140"/>
          <c:order val="140"/>
          <c:tx>
            <c:strRef>
              <c:f>all!$A$146</c:f>
              <c:strCache>
                <c:ptCount val="1"/>
                <c:pt idx="0">
                  <c:v>Romania</c:v>
                </c:pt>
              </c:strCache>
            </c:strRef>
          </c:tx>
          <c:invertIfNegative val="0"/>
          <c:cat>
            <c:multiLvlStrRef>
              <c:f>(all!#REF!,all!#REF!,all!#REF!,all!#REF!,all!#REF!,all!#REF!)</c:f>
            </c:multiLvlStrRef>
          </c:cat>
          <c:val>
            <c:numRef>
              <c:f>(all!$HJ$146,all!$HL$146,all!$HN$146,all!$HP$146,all!$HW$146,all!$HY$146)</c:f>
            </c:numRef>
          </c:val>
        </c:ser>
        <c:ser>
          <c:idx val="141"/>
          <c:order val="141"/>
          <c:tx>
            <c:strRef>
              <c:f>all!$A$147</c:f>
              <c:strCache>
                <c:ptCount val="1"/>
                <c:pt idx="0">
                  <c:v>Russian Federation</c:v>
                </c:pt>
              </c:strCache>
            </c:strRef>
          </c:tx>
          <c:invertIfNegative val="0"/>
          <c:cat>
            <c:multiLvlStrRef>
              <c:f>(all!#REF!,all!#REF!,all!#REF!,all!#REF!,all!#REF!,all!#REF!)</c:f>
            </c:multiLvlStrRef>
          </c:cat>
          <c:val>
            <c:numRef>
              <c:f>(all!$HJ$147,all!$HL$147,all!$HN$147,all!$HP$147,all!$HW$147,all!$HY$147)</c:f>
            </c:numRef>
          </c:val>
        </c:ser>
        <c:ser>
          <c:idx val="142"/>
          <c:order val="142"/>
          <c:tx>
            <c:strRef>
              <c:f>all!$A$148</c:f>
              <c:strCache>
                <c:ptCount val="1"/>
                <c:pt idx="0">
                  <c:v>Rwanda</c:v>
                </c:pt>
              </c:strCache>
            </c:strRef>
          </c:tx>
          <c:invertIfNegative val="0"/>
          <c:cat>
            <c:multiLvlStrRef>
              <c:f>(all!#REF!,all!#REF!,all!#REF!,all!#REF!,all!#REF!,all!#REF!)</c:f>
            </c:multiLvlStrRef>
          </c:cat>
          <c:val>
            <c:numRef>
              <c:f>(all!$HJ$148,all!$HL$148,all!$HN$148,all!$HP$148,all!$HW$148,all!$HY$148)</c:f>
            </c:numRef>
          </c:val>
        </c:ser>
        <c:ser>
          <c:idx val="143"/>
          <c:order val="143"/>
          <c:tx>
            <c:strRef>
              <c:f>all!$A$149</c:f>
              <c:strCache>
                <c:ptCount val="1"/>
                <c:pt idx="0">
                  <c:v>Saint Kitts and Nevis</c:v>
                </c:pt>
              </c:strCache>
            </c:strRef>
          </c:tx>
          <c:invertIfNegative val="0"/>
          <c:cat>
            <c:multiLvlStrRef>
              <c:f>(all!#REF!,all!#REF!,all!#REF!,all!#REF!,all!#REF!,all!#REF!)</c:f>
            </c:multiLvlStrRef>
          </c:cat>
          <c:val>
            <c:numRef>
              <c:f>(all!$HJ$149,all!$HL$149,all!$HN$149,all!$HP$149,all!$HW$149,all!$HY$149)</c:f>
            </c:numRef>
          </c:val>
        </c:ser>
        <c:ser>
          <c:idx val="144"/>
          <c:order val="144"/>
          <c:tx>
            <c:strRef>
              <c:f>all!$A$150</c:f>
              <c:strCache>
                <c:ptCount val="1"/>
                <c:pt idx="0">
                  <c:v>Saint Lucia</c:v>
                </c:pt>
              </c:strCache>
            </c:strRef>
          </c:tx>
          <c:invertIfNegative val="0"/>
          <c:cat>
            <c:multiLvlStrRef>
              <c:f>(all!#REF!,all!#REF!,all!#REF!,all!#REF!,all!#REF!,all!#REF!)</c:f>
            </c:multiLvlStrRef>
          </c:cat>
          <c:val>
            <c:numRef>
              <c:f>(all!$HJ$150,all!$HL$150,all!$HN$150,all!$HP$150,all!$HW$150,all!$HY$150)</c:f>
            </c:numRef>
          </c:val>
        </c:ser>
        <c:ser>
          <c:idx val="145"/>
          <c:order val="145"/>
          <c:tx>
            <c:strRef>
              <c:f>all!$A$151</c:f>
              <c:strCache>
                <c:ptCount val="1"/>
                <c:pt idx="0">
                  <c:v>Saint Vincent and the Grenadines</c:v>
                </c:pt>
              </c:strCache>
            </c:strRef>
          </c:tx>
          <c:invertIfNegative val="0"/>
          <c:cat>
            <c:multiLvlStrRef>
              <c:f>(all!#REF!,all!#REF!,all!#REF!,all!#REF!,all!#REF!,all!#REF!)</c:f>
            </c:multiLvlStrRef>
          </c:cat>
          <c:val>
            <c:numRef>
              <c:f>(all!$HJ$151,all!$HL$151,all!$HN$151,all!$HP$151,all!$HW$151,all!$HY$151)</c:f>
            </c:numRef>
          </c:val>
        </c:ser>
        <c:ser>
          <c:idx val="146"/>
          <c:order val="146"/>
          <c:tx>
            <c:strRef>
              <c:f>all!$A$152</c:f>
              <c:strCache>
                <c:ptCount val="1"/>
                <c:pt idx="0">
                  <c:v>Samoa</c:v>
                </c:pt>
              </c:strCache>
            </c:strRef>
          </c:tx>
          <c:invertIfNegative val="0"/>
          <c:cat>
            <c:multiLvlStrRef>
              <c:f>(all!#REF!,all!#REF!,all!#REF!,all!#REF!,all!#REF!,all!#REF!)</c:f>
            </c:multiLvlStrRef>
          </c:cat>
          <c:val>
            <c:numRef>
              <c:f>(all!$HJ$152,all!$HL$152,all!$HN$152,all!$HP$152,all!$HW$152,all!$HY$152)</c:f>
            </c:numRef>
          </c:val>
        </c:ser>
        <c:ser>
          <c:idx val="147"/>
          <c:order val="147"/>
          <c:tx>
            <c:strRef>
              <c:f>all!$A$153</c:f>
              <c:strCache>
                <c:ptCount val="1"/>
                <c:pt idx="0">
                  <c:v>San Marino</c:v>
                </c:pt>
              </c:strCache>
            </c:strRef>
          </c:tx>
          <c:invertIfNegative val="0"/>
          <c:cat>
            <c:multiLvlStrRef>
              <c:f>(all!#REF!,all!#REF!,all!#REF!,all!#REF!,all!#REF!,all!#REF!)</c:f>
            </c:multiLvlStrRef>
          </c:cat>
          <c:val>
            <c:numRef>
              <c:f>(all!$HJ$153,all!$HL$153,all!$HN$153,all!$HP$153,all!$HW$153,all!$HY$153)</c:f>
            </c:numRef>
          </c:val>
        </c:ser>
        <c:ser>
          <c:idx val="148"/>
          <c:order val="148"/>
          <c:tx>
            <c:strRef>
              <c:f>all!$A$154</c:f>
              <c:strCache>
                <c:ptCount val="1"/>
                <c:pt idx="0">
                  <c:v>Sao Tome and Principe</c:v>
                </c:pt>
              </c:strCache>
            </c:strRef>
          </c:tx>
          <c:invertIfNegative val="0"/>
          <c:cat>
            <c:multiLvlStrRef>
              <c:f>(all!#REF!,all!#REF!,all!#REF!,all!#REF!,all!#REF!,all!#REF!)</c:f>
            </c:multiLvlStrRef>
          </c:cat>
          <c:val>
            <c:numRef>
              <c:f>(all!$HJ$154,all!$HL$154,all!$HN$154,all!$HP$154,all!$HW$154,all!$HY$154)</c:f>
            </c:numRef>
          </c:val>
        </c:ser>
        <c:ser>
          <c:idx val="149"/>
          <c:order val="149"/>
          <c:tx>
            <c:strRef>
              <c:f>all!$A$155</c:f>
              <c:strCache>
                <c:ptCount val="1"/>
                <c:pt idx="0">
                  <c:v>Saudi Arabia</c:v>
                </c:pt>
              </c:strCache>
            </c:strRef>
          </c:tx>
          <c:invertIfNegative val="0"/>
          <c:cat>
            <c:multiLvlStrRef>
              <c:f>(all!#REF!,all!#REF!,all!#REF!,all!#REF!,all!#REF!,all!#REF!)</c:f>
            </c:multiLvlStrRef>
          </c:cat>
          <c:val>
            <c:numRef>
              <c:f>(all!$HJ$155,all!$HL$155,all!$HN$155,all!$HP$155,all!$HW$155,all!$HY$155)</c:f>
            </c:numRef>
          </c:val>
        </c:ser>
        <c:ser>
          <c:idx val="150"/>
          <c:order val="150"/>
          <c:tx>
            <c:strRef>
              <c:f>all!$A$156</c:f>
              <c:strCache>
                <c:ptCount val="1"/>
                <c:pt idx="0">
                  <c:v>Senegal</c:v>
                </c:pt>
              </c:strCache>
            </c:strRef>
          </c:tx>
          <c:invertIfNegative val="0"/>
          <c:cat>
            <c:multiLvlStrRef>
              <c:f>(all!#REF!,all!#REF!,all!#REF!,all!#REF!,all!#REF!,all!#REF!)</c:f>
            </c:multiLvlStrRef>
          </c:cat>
          <c:val>
            <c:numRef>
              <c:f>(all!$HJ$156,all!$HL$156,all!$HN$156,all!$HP$156,all!$HW$156,all!$HY$156)</c:f>
            </c:numRef>
          </c:val>
        </c:ser>
        <c:ser>
          <c:idx val="151"/>
          <c:order val="151"/>
          <c:tx>
            <c:strRef>
              <c:f>all!$A$157</c:f>
              <c:strCache>
                <c:ptCount val="1"/>
                <c:pt idx="0">
                  <c:v>Serbia</c:v>
                </c:pt>
              </c:strCache>
            </c:strRef>
          </c:tx>
          <c:invertIfNegative val="0"/>
          <c:cat>
            <c:multiLvlStrRef>
              <c:f>(all!#REF!,all!#REF!,all!#REF!,all!#REF!,all!#REF!,all!#REF!)</c:f>
            </c:multiLvlStrRef>
          </c:cat>
          <c:val>
            <c:numRef>
              <c:f>(all!$HJ$157,all!$HL$157,all!$HN$157,all!$HP$157,all!$HW$157,all!$HY$157)</c:f>
            </c:numRef>
          </c:val>
        </c:ser>
        <c:ser>
          <c:idx val="152"/>
          <c:order val="152"/>
          <c:tx>
            <c:strRef>
              <c:f>all!$A$158</c:f>
              <c:strCache>
                <c:ptCount val="1"/>
                <c:pt idx="0">
                  <c:v>Seychelles</c:v>
                </c:pt>
              </c:strCache>
            </c:strRef>
          </c:tx>
          <c:invertIfNegative val="0"/>
          <c:cat>
            <c:multiLvlStrRef>
              <c:f>(all!#REF!,all!#REF!,all!#REF!,all!#REF!,all!#REF!,all!#REF!)</c:f>
            </c:multiLvlStrRef>
          </c:cat>
          <c:val>
            <c:numRef>
              <c:f>(all!$HJ$158,all!$HL$158,all!$HN$158,all!$HP$158,all!$HW$158,all!$HY$158)</c:f>
            </c:numRef>
          </c:val>
        </c:ser>
        <c:ser>
          <c:idx val="153"/>
          <c:order val="153"/>
          <c:tx>
            <c:strRef>
              <c:f>all!$A$159</c:f>
              <c:strCache>
                <c:ptCount val="1"/>
                <c:pt idx="0">
                  <c:v>Sierra Leone</c:v>
                </c:pt>
              </c:strCache>
            </c:strRef>
          </c:tx>
          <c:invertIfNegative val="0"/>
          <c:cat>
            <c:multiLvlStrRef>
              <c:f>(all!#REF!,all!#REF!,all!#REF!,all!#REF!,all!#REF!,all!#REF!)</c:f>
            </c:multiLvlStrRef>
          </c:cat>
          <c:val>
            <c:numRef>
              <c:f>(all!$HJ$159,all!$HL$159,all!$HN$159,all!$HP$159,all!$HW$159,all!$HY$159)</c:f>
            </c:numRef>
          </c:val>
        </c:ser>
        <c:ser>
          <c:idx val="154"/>
          <c:order val="154"/>
          <c:tx>
            <c:strRef>
              <c:f>all!$A$160</c:f>
              <c:strCache>
                <c:ptCount val="1"/>
                <c:pt idx="0">
                  <c:v>Singapore</c:v>
                </c:pt>
              </c:strCache>
            </c:strRef>
          </c:tx>
          <c:invertIfNegative val="0"/>
          <c:cat>
            <c:multiLvlStrRef>
              <c:f>(all!#REF!,all!#REF!,all!#REF!,all!#REF!,all!#REF!,all!#REF!)</c:f>
            </c:multiLvlStrRef>
          </c:cat>
          <c:val>
            <c:numRef>
              <c:f>(all!$HJ$160,all!$HL$160,all!$HN$160,all!$HP$160,all!$HW$160,all!$HY$160)</c:f>
            </c:numRef>
          </c:val>
        </c:ser>
        <c:ser>
          <c:idx val="155"/>
          <c:order val="155"/>
          <c:tx>
            <c:strRef>
              <c:f>all!$A$161</c:f>
              <c:strCache>
                <c:ptCount val="1"/>
                <c:pt idx="0">
                  <c:v>Slovakia</c:v>
                </c:pt>
              </c:strCache>
            </c:strRef>
          </c:tx>
          <c:invertIfNegative val="0"/>
          <c:cat>
            <c:multiLvlStrRef>
              <c:f>(all!#REF!,all!#REF!,all!#REF!,all!#REF!,all!#REF!,all!#REF!)</c:f>
            </c:multiLvlStrRef>
          </c:cat>
          <c:val>
            <c:numRef>
              <c:f>(all!$HJ$161,all!$HL$161,all!$HN$161,all!$HP$161,all!$HW$161,all!$HY$161)</c:f>
            </c:numRef>
          </c:val>
        </c:ser>
        <c:ser>
          <c:idx val="156"/>
          <c:order val="156"/>
          <c:tx>
            <c:strRef>
              <c:f>all!$A$162</c:f>
              <c:strCache>
                <c:ptCount val="1"/>
                <c:pt idx="0">
                  <c:v>Slovenia</c:v>
                </c:pt>
              </c:strCache>
            </c:strRef>
          </c:tx>
          <c:invertIfNegative val="0"/>
          <c:cat>
            <c:multiLvlStrRef>
              <c:f>(all!#REF!,all!#REF!,all!#REF!,all!#REF!,all!#REF!,all!#REF!)</c:f>
            </c:multiLvlStrRef>
          </c:cat>
          <c:val>
            <c:numRef>
              <c:f>(all!$HJ$162,all!$HL$162,all!$HN$162,all!$HP$162,all!$HW$162,all!$HY$162)</c:f>
            </c:numRef>
          </c:val>
        </c:ser>
        <c:ser>
          <c:idx val="157"/>
          <c:order val="157"/>
          <c:tx>
            <c:strRef>
              <c:f>all!$A$163</c:f>
              <c:strCache>
                <c:ptCount val="1"/>
                <c:pt idx="0">
                  <c:v>Solomon Islands</c:v>
                </c:pt>
              </c:strCache>
            </c:strRef>
          </c:tx>
          <c:invertIfNegative val="0"/>
          <c:cat>
            <c:multiLvlStrRef>
              <c:f>(all!#REF!,all!#REF!,all!#REF!,all!#REF!,all!#REF!,all!#REF!)</c:f>
            </c:multiLvlStrRef>
          </c:cat>
          <c:val>
            <c:numRef>
              <c:f>(all!$HJ$163,all!$HL$163,all!$HN$163,all!$HP$163,all!$HW$163,all!$HY$163)</c:f>
            </c:numRef>
          </c:val>
        </c:ser>
        <c:ser>
          <c:idx val="158"/>
          <c:order val="158"/>
          <c:tx>
            <c:strRef>
              <c:f>all!$A$164</c:f>
              <c:strCache>
                <c:ptCount val="1"/>
                <c:pt idx="0">
                  <c:v>Somalia</c:v>
                </c:pt>
              </c:strCache>
            </c:strRef>
          </c:tx>
          <c:invertIfNegative val="0"/>
          <c:cat>
            <c:multiLvlStrRef>
              <c:f>(all!#REF!,all!#REF!,all!#REF!,all!#REF!,all!#REF!,all!#REF!)</c:f>
            </c:multiLvlStrRef>
          </c:cat>
          <c:val>
            <c:numRef>
              <c:f>(all!$HJ$164,all!$HL$164,all!$HN$164,all!$HP$164,all!$HW$164,all!$HY$164)</c:f>
            </c:numRef>
          </c:val>
        </c:ser>
        <c:ser>
          <c:idx val="159"/>
          <c:order val="159"/>
          <c:tx>
            <c:strRef>
              <c:f>all!$A$165</c:f>
              <c:strCache>
                <c:ptCount val="1"/>
                <c:pt idx="0">
                  <c:v>South Africa</c:v>
                </c:pt>
              </c:strCache>
            </c:strRef>
          </c:tx>
          <c:invertIfNegative val="0"/>
          <c:cat>
            <c:multiLvlStrRef>
              <c:f>(all!#REF!,all!#REF!,all!#REF!,all!#REF!,all!#REF!,all!#REF!)</c:f>
            </c:multiLvlStrRef>
          </c:cat>
          <c:val>
            <c:numRef>
              <c:f>(all!$HJ$165,all!$HL$165,all!$HN$165,all!$HP$165,all!$HW$165,all!$HY$165)</c:f>
            </c:numRef>
          </c:val>
        </c:ser>
        <c:ser>
          <c:idx val="160"/>
          <c:order val="160"/>
          <c:tx>
            <c:strRef>
              <c:f>all!$A$166</c:f>
              <c:strCache>
                <c:ptCount val="1"/>
                <c:pt idx="0">
                  <c:v>Spain</c:v>
                </c:pt>
              </c:strCache>
            </c:strRef>
          </c:tx>
          <c:invertIfNegative val="0"/>
          <c:cat>
            <c:multiLvlStrRef>
              <c:f>(all!#REF!,all!#REF!,all!#REF!,all!#REF!,all!#REF!,all!#REF!)</c:f>
            </c:multiLvlStrRef>
          </c:cat>
          <c:val>
            <c:numRef>
              <c:f>(all!$HJ$166,all!$HL$166,all!$HN$166,all!$HP$166,all!$HW$166,all!$HY$166)</c:f>
            </c:numRef>
          </c:val>
        </c:ser>
        <c:ser>
          <c:idx val="161"/>
          <c:order val="161"/>
          <c:tx>
            <c:strRef>
              <c:f>all!$A$167</c:f>
              <c:strCache>
                <c:ptCount val="1"/>
                <c:pt idx="0">
                  <c:v>Sri Lanka</c:v>
                </c:pt>
              </c:strCache>
            </c:strRef>
          </c:tx>
          <c:invertIfNegative val="0"/>
          <c:cat>
            <c:multiLvlStrRef>
              <c:f>(all!#REF!,all!#REF!,all!#REF!,all!#REF!,all!#REF!,all!#REF!)</c:f>
            </c:multiLvlStrRef>
          </c:cat>
          <c:val>
            <c:numRef>
              <c:f>(all!$HJ$167,all!$HL$167,all!$HN$167,all!$HP$167,all!$HW$167,all!$HY$167)</c:f>
            </c:numRef>
          </c:val>
        </c:ser>
        <c:ser>
          <c:idx val="162"/>
          <c:order val="162"/>
          <c:tx>
            <c:strRef>
              <c:f>all!$A$168</c:f>
              <c:strCache>
                <c:ptCount val="1"/>
                <c:pt idx="0">
                  <c:v>Sudan</c:v>
                </c:pt>
              </c:strCache>
            </c:strRef>
          </c:tx>
          <c:invertIfNegative val="0"/>
          <c:cat>
            <c:multiLvlStrRef>
              <c:f>(all!#REF!,all!#REF!,all!#REF!,all!#REF!,all!#REF!,all!#REF!)</c:f>
            </c:multiLvlStrRef>
          </c:cat>
          <c:val>
            <c:numRef>
              <c:f>(all!$HJ$168,all!$HL$168,all!$HN$168,all!$HP$168,all!$HW$168,all!$HY$168)</c:f>
            </c:numRef>
          </c:val>
        </c:ser>
        <c:ser>
          <c:idx val="163"/>
          <c:order val="163"/>
          <c:tx>
            <c:strRef>
              <c:f>all!$A$169</c:f>
              <c:strCache>
                <c:ptCount val="1"/>
                <c:pt idx="0">
                  <c:v>Suriname</c:v>
                </c:pt>
              </c:strCache>
            </c:strRef>
          </c:tx>
          <c:invertIfNegative val="0"/>
          <c:cat>
            <c:multiLvlStrRef>
              <c:f>(all!#REF!,all!#REF!,all!#REF!,all!#REF!,all!#REF!,all!#REF!)</c:f>
            </c:multiLvlStrRef>
          </c:cat>
          <c:val>
            <c:numRef>
              <c:f>(all!$HJ$169,all!$HL$169,all!$HN$169,all!$HP$169,all!$HW$169,all!$HY$169)</c:f>
            </c:numRef>
          </c:val>
        </c:ser>
        <c:ser>
          <c:idx val="164"/>
          <c:order val="164"/>
          <c:tx>
            <c:strRef>
              <c:f>all!$A$170</c:f>
              <c:strCache>
                <c:ptCount val="1"/>
                <c:pt idx="0">
                  <c:v>Swaziland</c:v>
                </c:pt>
              </c:strCache>
            </c:strRef>
          </c:tx>
          <c:invertIfNegative val="0"/>
          <c:cat>
            <c:multiLvlStrRef>
              <c:f>(all!#REF!,all!#REF!,all!#REF!,all!#REF!,all!#REF!,all!#REF!)</c:f>
            </c:multiLvlStrRef>
          </c:cat>
          <c:val>
            <c:numRef>
              <c:f>(all!$HJ$170,all!$HL$170,all!$HN$170,all!$HP$170,all!$HW$170,all!$HY$170)</c:f>
            </c:numRef>
          </c:val>
        </c:ser>
        <c:ser>
          <c:idx val="165"/>
          <c:order val="165"/>
          <c:tx>
            <c:strRef>
              <c:f>all!$A$171</c:f>
              <c:strCache>
                <c:ptCount val="1"/>
                <c:pt idx="0">
                  <c:v>Sweden</c:v>
                </c:pt>
              </c:strCache>
            </c:strRef>
          </c:tx>
          <c:invertIfNegative val="0"/>
          <c:cat>
            <c:multiLvlStrRef>
              <c:f>(all!#REF!,all!#REF!,all!#REF!,all!#REF!,all!#REF!,all!#REF!)</c:f>
            </c:multiLvlStrRef>
          </c:cat>
          <c:val>
            <c:numRef>
              <c:f>(all!$HJ$171,all!$HL$171,all!$HN$171,all!$HP$171,all!$HW$171,all!$HY$171)</c:f>
            </c:numRef>
          </c:val>
        </c:ser>
        <c:ser>
          <c:idx val="166"/>
          <c:order val="166"/>
          <c:tx>
            <c:strRef>
              <c:f>all!$A$172</c:f>
              <c:strCache>
                <c:ptCount val="1"/>
                <c:pt idx="0">
                  <c:v>Switzerland</c:v>
                </c:pt>
              </c:strCache>
            </c:strRef>
          </c:tx>
          <c:invertIfNegative val="0"/>
          <c:cat>
            <c:multiLvlStrRef>
              <c:f>(all!#REF!,all!#REF!,all!#REF!,all!#REF!,all!#REF!,all!#REF!)</c:f>
            </c:multiLvlStrRef>
          </c:cat>
          <c:val>
            <c:numRef>
              <c:f>(all!$HJ$172,all!$HL$172,all!$HN$172,all!$HP$172,all!$HW$172,all!$HY$172)</c:f>
            </c:numRef>
          </c:val>
        </c:ser>
        <c:ser>
          <c:idx val="167"/>
          <c:order val="167"/>
          <c:tx>
            <c:strRef>
              <c:f>all!$A$173</c:f>
              <c:strCache>
                <c:ptCount val="1"/>
                <c:pt idx="0">
                  <c:v>Syrian Arab Republic</c:v>
                </c:pt>
              </c:strCache>
            </c:strRef>
          </c:tx>
          <c:invertIfNegative val="0"/>
          <c:cat>
            <c:multiLvlStrRef>
              <c:f>(all!#REF!,all!#REF!,all!#REF!,all!#REF!,all!#REF!,all!#REF!)</c:f>
            </c:multiLvlStrRef>
          </c:cat>
          <c:val>
            <c:numRef>
              <c:f>(all!$HJ$173,all!$HL$173,all!$HN$173,all!$HP$173,all!$HW$173,all!$HY$173)</c:f>
            </c:numRef>
          </c:val>
        </c:ser>
        <c:ser>
          <c:idx val="168"/>
          <c:order val="168"/>
          <c:tx>
            <c:strRef>
              <c:f>all!$A$174</c:f>
              <c:strCache>
                <c:ptCount val="1"/>
                <c:pt idx="0">
                  <c:v>Tajikistan</c:v>
                </c:pt>
              </c:strCache>
            </c:strRef>
          </c:tx>
          <c:invertIfNegative val="0"/>
          <c:cat>
            <c:multiLvlStrRef>
              <c:f>(all!#REF!,all!#REF!,all!#REF!,all!#REF!,all!#REF!,all!#REF!)</c:f>
            </c:multiLvlStrRef>
          </c:cat>
          <c:val>
            <c:numRef>
              <c:f>(all!$HJ$174,all!$HL$174,all!$HN$174,all!$HP$174,all!$HW$174,all!$HY$174)</c:f>
            </c:numRef>
          </c:val>
        </c:ser>
        <c:ser>
          <c:idx val="169"/>
          <c:order val="169"/>
          <c:tx>
            <c:strRef>
              <c:f>all!$A$175</c:f>
              <c:strCache>
                <c:ptCount val="1"/>
                <c:pt idx="0">
                  <c:v>Thailand</c:v>
                </c:pt>
              </c:strCache>
            </c:strRef>
          </c:tx>
          <c:invertIfNegative val="0"/>
          <c:cat>
            <c:multiLvlStrRef>
              <c:f>(all!#REF!,all!#REF!,all!#REF!,all!#REF!,all!#REF!,all!#REF!)</c:f>
            </c:multiLvlStrRef>
          </c:cat>
          <c:val>
            <c:numRef>
              <c:f>(all!$HJ$175,all!$HL$175,all!$HN$175,all!$HP$175,all!$HW$175,all!$HY$175)</c:f>
            </c:numRef>
          </c:val>
        </c:ser>
        <c:ser>
          <c:idx val="170"/>
          <c:order val="170"/>
          <c:tx>
            <c:strRef>
              <c:f>all!$A$176</c:f>
              <c:strCache>
                <c:ptCount val="1"/>
                <c:pt idx="0">
                  <c:v>The former Yugoslav Republic of Macedonia</c:v>
                </c:pt>
              </c:strCache>
            </c:strRef>
          </c:tx>
          <c:invertIfNegative val="0"/>
          <c:cat>
            <c:multiLvlStrRef>
              <c:f>(all!#REF!,all!#REF!,all!#REF!,all!#REF!,all!#REF!,all!#REF!)</c:f>
            </c:multiLvlStrRef>
          </c:cat>
          <c:val>
            <c:numRef>
              <c:f>(all!$HJ$176,all!$HL$176,all!$HN$176,all!$HP$176,all!$HW$176,all!$HY$176)</c:f>
            </c:numRef>
          </c:val>
        </c:ser>
        <c:ser>
          <c:idx val="171"/>
          <c:order val="171"/>
          <c:tx>
            <c:strRef>
              <c:f>all!$A$177</c:f>
              <c:strCache>
                <c:ptCount val="1"/>
                <c:pt idx="0">
                  <c:v>Timor-Leste</c:v>
                </c:pt>
              </c:strCache>
            </c:strRef>
          </c:tx>
          <c:invertIfNegative val="0"/>
          <c:cat>
            <c:multiLvlStrRef>
              <c:f>(all!#REF!,all!#REF!,all!#REF!,all!#REF!,all!#REF!,all!#REF!)</c:f>
            </c:multiLvlStrRef>
          </c:cat>
          <c:val>
            <c:numRef>
              <c:f>(all!$HJ$177,all!$HL$177,all!$HN$177,all!$HP$177,all!$HW$177,all!$HY$177)</c:f>
            </c:numRef>
          </c:val>
        </c:ser>
        <c:ser>
          <c:idx val="172"/>
          <c:order val="172"/>
          <c:tx>
            <c:strRef>
              <c:f>all!$A$178</c:f>
              <c:strCache>
                <c:ptCount val="1"/>
                <c:pt idx="0">
                  <c:v>Togo</c:v>
                </c:pt>
              </c:strCache>
            </c:strRef>
          </c:tx>
          <c:invertIfNegative val="0"/>
          <c:cat>
            <c:multiLvlStrRef>
              <c:f>(all!#REF!,all!#REF!,all!#REF!,all!#REF!,all!#REF!,all!#REF!)</c:f>
            </c:multiLvlStrRef>
          </c:cat>
          <c:val>
            <c:numRef>
              <c:f>(all!$HJ$178,all!$HL$178,all!$HN$178,all!$HP$178,all!$HW$178,all!$HY$178)</c:f>
            </c:numRef>
          </c:val>
        </c:ser>
        <c:ser>
          <c:idx val="173"/>
          <c:order val="173"/>
          <c:tx>
            <c:strRef>
              <c:f>all!$A$179</c:f>
              <c:strCache>
                <c:ptCount val="1"/>
                <c:pt idx="0">
                  <c:v>Tonga</c:v>
                </c:pt>
              </c:strCache>
            </c:strRef>
          </c:tx>
          <c:invertIfNegative val="0"/>
          <c:cat>
            <c:multiLvlStrRef>
              <c:f>(all!#REF!,all!#REF!,all!#REF!,all!#REF!,all!#REF!,all!#REF!)</c:f>
            </c:multiLvlStrRef>
          </c:cat>
          <c:val>
            <c:numRef>
              <c:f>(all!$HJ$179,all!$HL$179,all!$HN$179,all!$HP$179,all!$HW$179,all!$HY$179)</c:f>
            </c:numRef>
          </c:val>
        </c:ser>
        <c:ser>
          <c:idx val="174"/>
          <c:order val="174"/>
          <c:tx>
            <c:strRef>
              <c:f>all!$A$180</c:f>
              <c:strCache>
                <c:ptCount val="1"/>
                <c:pt idx="0">
                  <c:v>Trinidad and Tobago</c:v>
                </c:pt>
              </c:strCache>
            </c:strRef>
          </c:tx>
          <c:invertIfNegative val="0"/>
          <c:cat>
            <c:multiLvlStrRef>
              <c:f>(all!#REF!,all!#REF!,all!#REF!,all!#REF!,all!#REF!,all!#REF!)</c:f>
            </c:multiLvlStrRef>
          </c:cat>
          <c:val>
            <c:numRef>
              <c:f>(all!$HJ$180,all!$HL$180,all!$HN$180,all!$HP$180,all!$HW$180,all!$HY$180)</c:f>
            </c:numRef>
          </c:val>
        </c:ser>
        <c:ser>
          <c:idx val="175"/>
          <c:order val="175"/>
          <c:tx>
            <c:strRef>
              <c:f>all!$A$181</c:f>
              <c:strCache>
                <c:ptCount val="1"/>
                <c:pt idx="0">
                  <c:v>Tunisia</c:v>
                </c:pt>
              </c:strCache>
            </c:strRef>
          </c:tx>
          <c:invertIfNegative val="0"/>
          <c:cat>
            <c:multiLvlStrRef>
              <c:f>(all!#REF!,all!#REF!,all!#REF!,all!#REF!,all!#REF!,all!#REF!)</c:f>
            </c:multiLvlStrRef>
          </c:cat>
          <c:val>
            <c:numRef>
              <c:f>(all!$HJ$181,all!$HL$181,all!$HN$181,all!$HP$181,all!$HW$181,all!$HY$181)</c:f>
            </c:numRef>
          </c:val>
        </c:ser>
        <c:ser>
          <c:idx val="176"/>
          <c:order val="176"/>
          <c:tx>
            <c:strRef>
              <c:f>all!$A$182</c:f>
              <c:strCache>
                <c:ptCount val="1"/>
                <c:pt idx="0">
                  <c:v>Turkey</c:v>
                </c:pt>
              </c:strCache>
            </c:strRef>
          </c:tx>
          <c:invertIfNegative val="0"/>
          <c:cat>
            <c:multiLvlStrRef>
              <c:f>(all!#REF!,all!#REF!,all!#REF!,all!#REF!,all!#REF!,all!#REF!)</c:f>
            </c:multiLvlStrRef>
          </c:cat>
          <c:val>
            <c:numRef>
              <c:f>(all!$HJ$182,all!$HL$182,all!$HN$182,all!$HP$182,all!$HW$182,all!$HY$182)</c:f>
            </c:numRef>
          </c:val>
        </c:ser>
        <c:ser>
          <c:idx val="177"/>
          <c:order val="177"/>
          <c:tx>
            <c:strRef>
              <c:f>all!$A$183</c:f>
              <c:strCache>
                <c:ptCount val="1"/>
                <c:pt idx="0">
                  <c:v>Turkmenistan</c:v>
                </c:pt>
              </c:strCache>
            </c:strRef>
          </c:tx>
          <c:invertIfNegative val="0"/>
          <c:cat>
            <c:multiLvlStrRef>
              <c:f>(all!#REF!,all!#REF!,all!#REF!,all!#REF!,all!#REF!,all!#REF!)</c:f>
            </c:multiLvlStrRef>
          </c:cat>
          <c:val>
            <c:numRef>
              <c:f>(all!$HJ$183,all!$HL$183,all!$HN$183,all!$HP$183,all!$HW$183,all!$HY$183)</c:f>
            </c:numRef>
          </c:val>
        </c:ser>
        <c:ser>
          <c:idx val="178"/>
          <c:order val="178"/>
          <c:tx>
            <c:strRef>
              <c:f>all!$A$184</c:f>
              <c:strCache>
                <c:ptCount val="1"/>
                <c:pt idx="0">
                  <c:v>Tuvalu</c:v>
                </c:pt>
              </c:strCache>
            </c:strRef>
          </c:tx>
          <c:invertIfNegative val="0"/>
          <c:cat>
            <c:multiLvlStrRef>
              <c:f>(all!#REF!,all!#REF!,all!#REF!,all!#REF!,all!#REF!,all!#REF!)</c:f>
            </c:multiLvlStrRef>
          </c:cat>
          <c:val>
            <c:numRef>
              <c:f>(all!$HJ$184,all!$HL$184,all!$HN$184,all!$HP$184,all!$HW$184,all!$HY$184)</c:f>
            </c:numRef>
          </c:val>
        </c:ser>
        <c:ser>
          <c:idx val="179"/>
          <c:order val="179"/>
          <c:tx>
            <c:strRef>
              <c:f>all!$A$185</c:f>
              <c:strCache>
                <c:ptCount val="1"/>
                <c:pt idx="0">
                  <c:v>Uganda</c:v>
                </c:pt>
              </c:strCache>
            </c:strRef>
          </c:tx>
          <c:invertIfNegative val="0"/>
          <c:cat>
            <c:multiLvlStrRef>
              <c:f>(all!#REF!,all!#REF!,all!#REF!,all!#REF!,all!#REF!,all!#REF!)</c:f>
            </c:multiLvlStrRef>
          </c:cat>
          <c:val>
            <c:numRef>
              <c:f>(all!$HJ$185,all!$HL$185,all!$HN$185,all!$HP$185,all!$HW$185,all!$HY$185)</c:f>
            </c:numRef>
          </c:val>
        </c:ser>
        <c:ser>
          <c:idx val="180"/>
          <c:order val="180"/>
          <c:tx>
            <c:strRef>
              <c:f>all!$A$186</c:f>
              <c:strCache>
                <c:ptCount val="1"/>
                <c:pt idx="0">
                  <c:v>Ukraine</c:v>
                </c:pt>
              </c:strCache>
            </c:strRef>
          </c:tx>
          <c:invertIfNegative val="0"/>
          <c:cat>
            <c:multiLvlStrRef>
              <c:f>(all!#REF!,all!#REF!,all!#REF!,all!#REF!,all!#REF!,all!#REF!)</c:f>
            </c:multiLvlStrRef>
          </c:cat>
          <c:val>
            <c:numRef>
              <c:f>(all!$HJ$186,all!$HL$186,all!$HN$186,all!$HP$186,all!$HW$186,all!$HY$186)</c:f>
            </c:numRef>
          </c:val>
        </c:ser>
        <c:ser>
          <c:idx val="181"/>
          <c:order val="181"/>
          <c:tx>
            <c:strRef>
              <c:f>all!$A$187</c:f>
              <c:strCache>
                <c:ptCount val="1"/>
                <c:pt idx="0">
                  <c:v>United Arab Emirates</c:v>
                </c:pt>
              </c:strCache>
            </c:strRef>
          </c:tx>
          <c:invertIfNegative val="0"/>
          <c:cat>
            <c:multiLvlStrRef>
              <c:f>(all!#REF!,all!#REF!,all!#REF!,all!#REF!,all!#REF!,all!#REF!)</c:f>
            </c:multiLvlStrRef>
          </c:cat>
          <c:val>
            <c:numRef>
              <c:f>(all!$HJ$187,all!$HL$187,all!$HN$187,all!$HP$187,all!$HW$187,all!$HY$187)</c:f>
            </c:numRef>
          </c:val>
        </c:ser>
        <c:ser>
          <c:idx val="182"/>
          <c:order val="182"/>
          <c:tx>
            <c:strRef>
              <c:f>all!$A$188</c:f>
              <c:strCache>
                <c:ptCount val="1"/>
                <c:pt idx="0">
                  <c:v>United Kingdom</c:v>
                </c:pt>
              </c:strCache>
            </c:strRef>
          </c:tx>
          <c:invertIfNegative val="0"/>
          <c:cat>
            <c:multiLvlStrRef>
              <c:f>(all!#REF!,all!#REF!,all!#REF!,all!#REF!,all!#REF!,all!#REF!)</c:f>
            </c:multiLvlStrRef>
          </c:cat>
          <c:val>
            <c:numRef>
              <c:f>(all!$HJ$188,all!$HL$188,all!$HN$188,all!$HP$188,all!$HW$188,all!$HY$188)</c:f>
            </c:numRef>
          </c:val>
        </c:ser>
        <c:ser>
          <c:idx val="183"/>
          <c:order val="183"/>
          <c:tx>
            <c:strRef>
              <c:f>all!$A$189</c:f>
              <c:strCache>
                <c:ptCount val="1"/>
                <c:pt idx="0">
                  <c:v>United Republic of Tanzania</c:v>
                </c:pt>
              </c:strCache>
            </c:strRef>
          </c:tx>
          <c:invertIfNegative val="0"/>
          <c:cat>
            <c:multiLvlStrRef>
              <c:f>(all!#REF!,all!#REF!,all!#REF!,all!#REF!,all!#REF!,all!#REF!)</c:f>
            </c:multiLvlStrRef>
          </c:cat>
          <c:val>
            <c:numRef>
              <c:f>(all!$HJ$189,all!$HL$189,all!$HN$189,all!$HP$189,all!$HW$189,all!$HY$189)</c:f>
            </c:numRef>
          </c:val>
        </c:ser>
        <c:ser>
          <c:idx val="184"/>
          <c:order val="184"/>
          <c:tx>
            <c:strRef>
              <c:f>all!$A$190</c:f>
              <c:strCache>
                <c:ptCount val="1"/>
                <c:pt idx="0">
                  <c:v>United States of America</c:v>
                </c:pt>
              </c:strCache>
            </c:strRef>
          </c:tx>
          <c:invertIfNegative val="0"/>
          <c:cat>
            <c:multiLvlStrRef>
              <c:f>(all!#REF!,all!#REF!,all!#REF!,all!#REF!,all!#REF!,all!#REF!)</c:f>
            </c:multiLvlStrRef>
          </c:cat>
          <c:val>
            <c:numRef>
              <c:f>(all!$HJ$190,all!$HL$190,all!$HN$190,all!$HP$190,all!$HW$190,all!$HY$190)</c:f>
            </c:numRef>
          </c:val>
        </c:ser>
        <c:ser>
          <c:idx val="185"/>
          <c:order val="185"/>
          <c:tx>
            <c:strRef>
              <c:f>all!$A$191</c:f>
              <c:strCache>
                <c:ptCount val="1"/>
                <c:pt idx="0">
                  <c:v>Uruguay</c:v>
                </c:pt>
              </c:strCache>
            </c:strRef>
          </c:tx>
          <c:invertIfNegative val="0"/>
          <c:cat>
            <c:multiLvlStrRef>
              <c:f>(all!#REF!,all!#REF!,all!#REF!,all!#REF!,all!#REF!,all!#REF!)</c:f>
            </c:multiLvlStrRef>
          </c:cat>
          <c:val>
            <c:numRef>
              <c:f>(all!$HJ$191,all!$HL$191,all!$HN$191,all!$HP$191,all!$HW$191,all!$HY$191)</c:f>
            </c:numRef>
          </c:val>
        </c:ser>
        <c:ser>
          <c:idx val="186"/>
          <c:order val="186"/>
          <c:tx>
            <c:strRef>
              <c:f>all!$A$192</c:f>
              <c:strCache>
                <c:ptCount val="1"/>
                <c:pt idx="0">
                  <c:v>Uzbekistan</c:v>
                </c:pt>
              </c:strCache>
            </c:strRef>
          </c:tx>
          <c:invertIfNegative val="0"/>
          <c:cat>
            <c:multiLvlStrRef>
              <c:f>(all!#REF!,all!#REF!,all!#REF!,all!#REF!,all!#REF!,all!#REF!)</c:f>
            </c:multiLvlStrRef>
          </c:cat>
          <c:val>
            <c:numRef>
              <c:f>(all!$HJ$192,all!$HL$192,all!$HN$192,all!$HP$192,all!$HW$192,all!$HY$192)</c:f>
            </c:numRef>
          </c:val>
        </c:ser>
        <c:ser>
          <c:idx val="187"/>
          <c:order val="187"/>
          <c:tx>
            <c:strRef>
              <c:f>all!$A$193</c:f>
              <c:strCache>
                <c:ptCount val="1"/>
                <c:pt idx="0">
                  <c:v>Vanuatu</c:v>
                </c:pt>
              </c:strCache>
            </c:strRef>
          </c:tx>
          <c:invertIfNegative val="0"/>
          <c:cat>
            <c:multiLvlStrRef>
              <c:f>(all!#REF!,all!#REF!,all!#REF!,all!#REF!,all!#REF!,all!#REF!)</c:f>
            </c:multiLvlStrRef>
          </c:cat>
          <c:val>
            <c:numRef>
              <c:f>(all!$HJ$193,all!$HL$193,all!$HN$193,all!$HP$193,all!$HW$193,all!$HY$193)</c:f>
            </c:numRef>
          </c:val>
        </c:ser>
        <c:ser>
          <c:idx val="188"/>
          <c:order val="188"/>
          <c:tx>
            <c:strRef>
              <c:f>all!$A$194</c:f>
              <c:strCache>
                <c:ptCount val="1"/>
                <c:pt idx="0">
                  <c:v>Venezuela (Bolivarian Republic of)</c:v>
                </c:pt>
              </c:strCache>
            </c:strRef>
          </c:tx>
          <c:invertIfNegative val="0"/>
          <c:cat>
            <c:multiLvlStrRef>
              <c:f>(all!#REF!,all!#REF!,all!#REF!,all!#REF!,all!#REF!,all!#REF!)</c:f>
            </c:multiLvlStrRef>
          </c:cat>
          <c:val>
            <c:numRef>
              <c:f>(all!$HJ$194,all!$HL$194,all!$HN$194,all!$HP$194,all!$HW$194,all!$HY$194)</c:f>
            </c:numRef>
          </c:val>
        </c:ser>
        <c:ser>
          <c:idx val="189"/>
          <c:order val="189"/>
          <c:tx>
            <c:strRef>
              <c:f>all!$A$195</c:f>
              <c:strCache>
                <c:ptCount val="1"/>
                <c:pt idx="0">
                  <c:v>Viet Nam</c:v>
                </c:pt>
              </c:strCache>
            </c:strRef>
          </c:tx>
          <c:invertIfNegative val="0"/>
          <c:cat>
            <c:multiLvlStrRef>
              <c:f>(all!#REF!,all!#REF!,all!#REF!,all!#REF!,all!#REF!,all!#REF!)</c:f>
            </c:multiLvlStrRef>
          </c:cat>
          <c:val>
            <c:numRef>
              <c:f>(all!$HJ$195,all!$HL$195,all!$HN$195,all!$HP$195,all!$HW$195,all!$HY$195)</c:f>
            </c:numRef>
          </c:val>
        </c:ser>
        <c:ser>
          <c:idx val="190"/>
          <c:order val="190"/>
          <c:tx>
            <c:strRef>
              <c:f>all!$A$196</c:f>
              <c:strCache>
                <c:ptCount val="1"/>
                <c:pt idx="0">
                  <c:v>Yemen</c:v>
                </c:pt>
              </c:strCache>
            </c:strRef>
          </c:tx>
          <c:invertIfNegative val="0"/>
          <c:cat>
            <c:multiLvlStrRef>
              <c:f>(all!#REF!,all!#REF!,all!#REF!,all!#REF!,all!#REF!,all!#REF!)</c:f>
            </c:multiLvlStrRef>
          </c:cat>
          <c:val>
            <c:numRef>
              <c:f>(all!$HJ$196,all!$HL$196,all!$HN$196,all!$HP$196,all!$HW$196,all!$HY$196)</c:f>
            </c:numRef>
          </c:val>
        </c:ser>
        <c:ser>
          <c:idx val="191"/>
          <c:order val="191"/>
          <c:tx>
            <c:strRef>
              <c:f>all!$A$197</c:f>
              <c:strCache>
                <c:ptCount val="1"/>
                <c:pt idx="0">
                  <c:v>Zambia</c:v>
                </c:pt>
              </c:strCache>
            </c:strRef>
          </c:tx>
          <c:invertIfNegative val="0"/>
          <c:cat>
            <c:multiLvlStrRef>
              <c:f>(all!#REF!,all!#REF!,all!#REF!,all!#REF!,all!#REF!,all!#REF!)</c:f>
            </c:multiLvlStrRef>
          </c:cat>
          <c:val>
            <c:numRef>
              <c:f>(all!$HJ$197,all!$HL$197,all!$HN$197,all!$HP$197,all!$HW$197,all!$HY$197)</c:f>
            </c:numRef>
          </c:val>
        </c:ser>
        <c:ser>
          <c:idx val="192"/>
          <c:order val="192"/>
          <c:tx>
            <c:strRef>
              <c:f>all!$A$198</c:f>
              <c:strCache>
                <c:ptCount val="1"/>
                <c:pt idx="0">
                  <c:v>Zimbabwe</c:v>
                </c:pt>
              </c:strCache>
            </c:strRef>
          </c:tx>
          <c:invertIfNegative val="0"/>
          <c:cat>
            <c:multiLvlStrRef>
              <c:f>(all!#REF!,all!#REF!,all!#REF!,all!#REF!,all!#REF!,all!#REF!)</c:f>
            </c:multiLvlStrRef>
          </c:cat>
          <c:val>
            <c:numRef>
              <c:f>(all!$HJ$198,all!$HL$198,all!$HN$198,all!$HP$198,all!$HW$198,all!$HY$198)</c:f>
            </c:numRef>
          </c:val>
        </c:ser>
        <c:ser>
          <c:idx val="193"/>
          <c:order val="193"/>
          <c:tx>
            <c:strRef>
              <c:f>all!$A$199</c:f>
              <c:strCache>
                <c:ptCount val="1"/>
              </c:strCache>
            </c:strRef>
          </c:tx>
          <c:invertIfNegative val="0"/>
          <c:cat>
            <c:multiLvlStrRef>
              <c:f>(all!#REF!,all!#REF!,all!#REF!,all!#REF!,all!#REF!,all!#REF!)</c:f>
            </c:multiLvlStrRef>
          </c:cat>
          <c:val>
            <c:numRef>
              <c:f>(all!$HJ$199,all!$HL$199,all!$HN$199,all!$HP$199,all!$HW$199,all!$HY$199)</c:f>
            </c:numRef>
          </c:val>
        </c:ser>
        <c:ser>
          <c:idx val="194"/>
          <c:order val="194"/>
          <c:tx>
            <c:strRef>
              <c:f>all!$A$200</c:f>
              <c:strCache>
                <c:ptCount val="1"/>
                <c:pt idx="0">
                  <c:v>EU</c:v>
                </c:pt>
              </c:strCache>
            </c:strRef>
          </c:tx>
          <c:invertIfNegative val="0"/>
          <c:cat>
            <c:multiLvlStrRef>
              <c:f>(all!#REF!,all!#REF!,all!#REF!,all!#REF!,all!#REF!,all!#REF!)</c:f>
            </c:multiLvlStrRef>
          </c:cat>
          <c:val>
            <c:numRef>
              <c:f>(all!$HJ$200,all!$HL$200,all!$HN$200,all!$HP$200,all!$HW$200,all!$HY$200)</c:f>
            </c:numRef>
          </c:val>
        </c:ser>
        <c:ser>
          <c:idx val="195"/>
          <c:order val="195"/>
          <c:tx>
            <c:strRef>
              <c:f>all!$A$201</c:f>
              <c:strCache>
                <c:ptCount val="1"/>
              </c:strCache>
            </c:strRef>
          </c:tx>
          <c:invertIfNegative val="0"/>
          <c:cat>
            <c:multiLvlStrRef>
              <c:f>(all!#REF!,all!#REF!,all!#REF!,all!#REF!,all!#REF!,all!#REF!)</c:f>
            </c:multiLvlStrRef>
          </c:cat>
          <c:val>
            <c:numRef>
              <c:f>(all!$HJ$201,all!$HL$201,all!$HN$201,all!$HP$201,all!$HW$201,all!$HY$201)</c:f>
            </c:numRef>
          </c:val>
        </c:ser>
        <c:ser>
          <c:idx val="196"/>
          <c:order val="196"/>
          <c:tx>
            <c:strRef>
              <c:f>all!$A$202</c:f>
              <c:strCache>
                <c:ptCount val="1"/>
                <c:pt idx="0">
                  <c:v>Ranges of country values</c:v>
                </c:pt>
              </c:strCache>
            </c:strRef>
          </c:tx>
          <c:invertIfNegative val="0"/>
          <c:cat>
            <c:multiLvlStrRef>
              <c:f>(all!#REF!,all!#REF!,all!#REF!,all!#REF!,all!#REF!,all!#REF!)</c:f>
            </c:multiLvlStrRef>
          </c:cat>
          <c:val>
            <c:numRef>
              <c:f>(all!$HJ$202,all!$HL$202,all!$HN$202,all!$HP$202,all!$HW$202,all!$HY$202)</c:f>
            </c:numRef>
          </c:val>
        </c:ser>
        <c:ser>
          <c:idx val="197"/>
          <c:order val="197"/>
          <c:tx>
            <c:strRef>
              <c:f>all!$A$203</c:f>
              <c:strCache>
                <c:ptCount val="1"/>
                <c:pt idx="0">
                  <c:v>Minimum</c:v>
                </c:pt>
              </c:strCache>
            </c:strRef>
          </c:tx>
          <c:invertIfNegative val="0"/>
          <c:cat>
            <c:multiLvlStrRef>
              <c:f>(all!#REF!,all!#REF!,all!#REF!,all!#REF!,all!#REF!,all!#REF!)</c:f>
            </c:multiLvlStrRef>
          </c:cat>
          <c:val>
            <c:numRef>
              <c:f>(all!$HJ$203,all!$HL$203,all!$HN$203,all!$HP$203,all!$HW$203,all!$HY$203)</c:f>
            </c:numRef>
          </c:val>
        </c:ser>
        <c:ser>
          <c:idx val="198"/>
          <c:order val="198"/>
          <c:tx>
            <c:strRef>
              <c:f>all!$A$204</c:f>
              <c:strCache>
                <c:ptCount val="1"/>
                <c:pt idx="0">
                  <c:v>Median</c:v>
                </c:pt>
              </c:strCache>
            </c:strRef>
          </c:tx>
          <c:invertIfNegative val="0"/>
          <c:cat>
            <c:multiLvlStrRef>
              <c:f>(all!#REF!,all!#REF!,all!#REF!,all!#REF!,all!#REF!,all!#REF!)</c:f>
            </c:multiLvlStrRef>
          </c:cat>
          <c:val>
            <c:numRef>
              <c:f>(all!$HJ$204,all!$HL$204,all!$HN$204,all!$HP$204,all!$HW$204,all!$HY$204)</c:f>
            </c:numRef>
          </c:val>
        </c:ser>
        <c:ser>
          <c:idx val="199"/>
          <c:order val="199"/>
          <c:tx>
            <c:strRef>
              <c:f>all!$A$205</c:f>
              <c:strCache>
                <c:ptCount val="1"/>
                <c:pt idx="0">
                  <c:v>Maximum</c:v>
                </c:pt>
              </c:strCache>
            </c:strRef>
          </c:tx>
          <c:invertIfNegative val="0"/>
          <c:cat>
            <c:multiLvlStrRef>
              <c:f>(all!#REF!,all!#REF!,all!#REF!,all!#REF!,all!#REF!,all!#REF!)</c:f>
            </c:multiLvlStrRef>
          </c:cat>
          <c:val>
            <c:numRef>
              <c:f>(all!$HJ$205,all!$HL$205,all!$HN$205,all!$HP$205,all!$HW$205,all!$HY$205)</c:f>
            </c:numRef>
          </c:val>
        </c:ser>
        <c:ser>
          <c:idx val="200"/>
          <c:order val="200"/>
          <c:tx>
            <c:strRef>
              <c:f>all!$A$206</c:f>
              <c:strCache>
                <c:ptCount val="1"/>
                <c:pt idx="0">
                  <c:v>WHO region</c:v>
                </c:pt>
              </c:strCache>
            </c:strRef>
          </c:tx>
          <c:invertIfNegative val="0"/>
          <c:cat>
            <c:multiLvlStrRef>
              <c:f>(all!#REF!,all!#REF!,all!#REF!,all!#REF!,all!#REF!,all!#REF!)</c:f>
            </c:multiLvlStrRef>
          </c:cat>
          <c:val>
            <c:numRef>
              <c:f>(all!$HJ$206,all!$HL$206,all!$HN$206,all!$HP$206,all!$HW$206,all!$HY$206)</c:f>
            </c:numRef>
          </c:val>
        </c:ser>
        <c:ser>
          <c:idx val="201"/>
          <c:order val="201"/>
          <c:tx>
            <c:strRef>
              <c:f>all!$A$207</c:f>
              <c:strCache>
                <c:ptCount val="1"/>
                <c:pt idx="0">
                  <c:v>African Region</c:v>
                </c:pt>
              </c:strCache>
            </c:strRef>
          </c:tx>
          <c:invertIfNegative val="0"/>
          <c:cat>
            <c:multiLvlStrRef>
              <c:f>(all!#REF!,all!#REF!,all!#REF!,all!#REF!,all!#REF!,all!#REF!)</c:f>
            </c:multiLvlStrRef>
          </c:cat>
          <c:val>
            <c:numRef>
              <c:f>(all!$HJ$207,all!$HL$207,all!$HN$207,all!$HP$207,all!$HW$207,all!$HY$207)</c:f>
            </c:numRef>
          </c:val>
        </c:ser>
        <c:ser>
          <c:idx val="202"/>
          <c:order val="202"/>
          <c:tx>
            <c:strRef>
              <c:f>all!$A$208</c:f>
              <c:strCache>
                <c:ptCount val="1"/>
                <c:pt idx="0">
                  <c:v>Region of the Americas</c:v>
                </c:pt>
              </c:strCache>
            </c:strRef>
          </c:tx>
          <c:invertIfNegative val="0"/>
          <c:cat>
            <c:multiLvlStrRef>
              <c:f>(all!#REF!,all!#REF!,all!#REF!,all!#REF!,all!#REF!,all!#REF!)</c:f>
            </c:multiLvlStrRef>
          </c:cat>
          <c:val>
            <c:numRef>
              <c:f>(all!$HJ$208,all!$HL$208,all!$HN$208,all!$HP$208,all!$HW$208,all!$HY$208)</c:f>
            </c:numRef>
          </c:val>
        </c:ser>
        <c:ser>
          <c:idx val="203"/>
          <c:order val="203"/>
          <c:tx>
            <c:strRef>
              <c:f>all!$A$209</c:f>
              <c:strCache>
                <c:ptCount val="1"/>
                <c:pt idx="0">
                  <c:v>South-East Asia Region</c:v>
                </c:pt>
              </c:strCache>
            </c:strRef>
          </c:tx>
          <c:invertIfNegative val="0"/>
          <c:cat>
            <c:multiLvlStrRef>
              <c:f>(all!#REF!,all!#REF!,all!#REF!,all!#REF!,all!#REF!,all!#REF!)</c:f>
            </c:multiLvlStrRef>
          </c:cat>
          <c:val>
            <c:numRef>
              <c:f>(all!$HJ$209,all!$HL$209,all!$HN$209,all!$HP$209,all!$HW$209,all!$HY$209)</c:f>
            </c:numRef>
          </c:val>
        </c:ser>
        <c:ser>
          <c:idx val="204"/>
          <c:order val="204"/>
          <c:tx>
            <c:strRef>
              <c:f>all!$A$210</c:f>
              <c:strCache>
                <c:ptCount val="1"/>
                <c:pt idx="0">
                  <c:v>European Region</c:v>
                </c:pt>
              </c:strCache>
            </c:strRef>
          </c:tx>
          <c:invertIfNegative val="0"/>
          <c:cat>
            <c:multiLvlStrRef>
              <c:f>(all!#REF!,all!#REF!,all!#REF!,all!#REF!,all!#REF!,all!#REF!)</c:f>
            </c:multiLvlStrRef>
          </c:cat>
          <c:val>
            <c:numRef>
              <c:f>(all!$HJ$210,all!$HL$210,all!$HN$210,all!$HP$210,all!$HW$210,all!$HY$210)</c:f>
            </c:numRef>
          </c:val>
        </c:ser>
        <c:ser>
          <c:idx val="205"/>
          <c:order val="205"/>
          <c:tx>
            <c:strRef>
              <c:f>all!$A$211</c:f>
              <c:strCache>
                <c:ptCount val="1"/>
                <c:pt idx="0">
                  <c:v>Eastern Mediterranean Region</c:v>
                </c:pt>
              </c:strCache>
            </c:strRef>
          </c:tx>
          <c:invertIfNegative val="0"/>
          <c:cat>
            <c:multiLvlStrRef>
              <c:f>(all!#REF!,all!#REF!,all!#REF!,all!#REF!,all!#REF!,all!#REF!)</c:f>
            </c:multiLvlStrRef>
          </c:cat>
          <c:val>
            <c:numRef>
              <c:f>(all!$HJ$211,all!$HL$211,all!$HN$211,all!$HP$211,all!$HW$211,all!$HY$211)</c:f>
            </c:numRef>
          </c:val>
        </c:ser>
        <c:ser>
          <c:idx val="206"/>
          <c:order val="206"/>
          <c:tx>
            <c:strRef>
              <c:f>all!$A$212</c:f>
              <c:strCache>
                <c:ptCount val="1"/>
                <c:pt idx="0">
                  <c:v>Western Pacific Region</c:v>
                </c:pt>
              </c:strCache>
            </c:strRef>
          </c:tx>
          <c:invertIfNegative val="0"/>
          <c:cat>
            <c:multiLvlStrRef>
              <c:f>(all!#REF!,all!#REF!,all!#REF!,all!#REF!,all!#REF!,all!#REF!)</c:f>
            </c:multiLvlStrRef>
          </c:cat>
          <c:val>
            <c:numRef>
              <c:f>(all!$HJ$212,all!$HL$212,all!$HN$212,all!$HP$212,all!$HW$212,all!$HY$212)</c:f>
            </c:numRef>
          </c:val>
        </c:ser>
        <c:ser>
          <c:idx val="207"/>
          <c:order val="207"/>
          <c:tx>
            <c:strRef>
              <c:f>all!$A$213</c:f>
              <c:strCache>
                <c:ptCount val="1"/>
                <c:pt idx="0">
                  <c:v>Income group</c:v>
                </c:pt>
              </c:strCache>
            </c:strRef>
          </c:tx>
          <c:invertIfNegative val="0"/>
          <c:cat>
            <c:multiLvlStrRef>
              <c:f>(all!#REF!,all!#REF!,all!#REF!,all!#REF!,all!#REF!,all!#REF!)</c:f>
            </c:multiLvlStrRef>
          </c:cat>
          <c:val>
            <c:numRef>
              <c:f>(all!$HJ$213,all!$HL$213,all!$HN$213,all!$HP$213,all!$HW$213,all!$HY$213)</c:f>
            </c:numRef>
          </c:val>
        </c:ser>
        <c:ser>
          <c:idx val="208"/>
          <c:order val="208"/>
          <c:tx>
            <c:strRef>
              <c:f>all!$A$214</c:f>
              <c:strCache>
                <c:ptCount val="1"/>
                <c:pt idx="0">
                  <c:v>Low income</c:v>
                </c:pt>
              </c:strCache>
            </c:strRef>
          </c:tx>
          <c:invertIfNegative val="0"/>
          <c:cat>
            <c:multiLvlStrRef>
              <c:f>(all!#REF!,all!#REF!,all!#REF!,all!#REF!,all!#REF!,all!#REF!)</c:f>
            </c:multiLvlStrRef>
          </c:cat>
          <c:val>
            <c:numRef>
              <c:f>(all!$HJ$214,all!$HL$214,all!$HN$214,all!$HP$214,all!$HW$214,all!$HY$214)</c:f>
              <c:numCache>
                <c:formatCode>0.0</c:formatCode>
                <c:ptCount val="6"/>
                <c:pt idx="0">
                  <c:v>5.3</c:v>
                </c:pt>
                <c:pt idx="1">
                  <c:v>41.9</c:v>
                </c:pt>
                <c:pt idx="2">
                  <c:v>58.1</c:v>
                </c:pt>
                <c:pt idx="3">
                  <c:v>8.7000000000000011</c:v>
                </c:pt>
                <c:pt idx="4">
                  <c:v>83.1</c:v>
                </c:pt>
                <c:pt idx="5">
                  <c:v>3.7</c:v>
                </c:pt>
              </c:numCache>
            </c:numRef>
          </c:val>
        </c:ser>
        <c:ser>
          <c:idx val="209"/>
          <c:order val="209"/>
          <c:tx>
            <c:strRef>
              <c:f>all!$A$215</c:f>
              <c:strCache>
                <c:ptCount val="1"/>
                <c:pt idx="0">
                  <c:v>Lower middle income</c:v>
                </c:pt>
              </c:strCache>
            </c:strRef>
          </c:tx>
          <c:invertIfNegative val="0"/>
          <c:cat>
            <c:multiLvlStrRef>
              <c:f>(all!#REF!,all!#REF!,all!#REF!,all!#REF!,all!#REF!,all!#REF!)</c:f>
            </c:multiLvlStrRef>
          </c:cat>
          <c:val>
            <c:numRef>
              <c:f>(all!$HJ$215,all!$HL$215,all!$HN$215,all!$HP$215,all!$HW$215,all!$HY$215)</c:f>
              <c:numCache>
                <c:formatCode>0.0</c:formatCode>
                <c:ptCount val="6"/>
                <c:pt idx="0">
                  <c:v>4.3</c:v>
                </c:pt>
                <c:pt idx="1">
                  <c:v>42.4</c:v>
                </c:pt>
                <c:pt idx="2">
                  <c:v>57.6</c:v>
                </c:pt>
                <c:pt idx="3">
                  <c:v>7.8</c:v>
                </c:pt>
                <c:pt idx="4">
                  <c:v>90.5</c:v>
                </c:pt>
                <c:pt idx="5">
                  <c:v>5.3</c:v>
                </c:pt>
              </c:numCache>
            </c:numRef>
          </c:val>
        </c:ser>
        <c:ser>
          <c:idx val="210"/>
          <c:order val="210"/>
          <c:tx>
            <c:strRef>
              <c:f>all!$A$216</c:f>
              <c:strCache>
                <c:ptCount val="1"/>
                <c:pt idx="0">
                  <c:v>Upper middle income</c:v>
                </c:pt>
              </c:strCache>
            </c:strRef>
          </c:tx>
          <c:invertIfNegative val="0"/>
          <c:cat>
            <c:multiLvlStrRef>
              <c:f>(all!#REF!,all!#REF!,all!#REF!,all!#REF!,all!#REF!,all!#REF!)</c:f>
            </c:multiLvlStrRef>
          </c:cat>
          <c:val>
            <c:numRef>
              <c:f>(all!$HJ$216,all!$HL$216,all!$HN$216,all!$HP$216,all!$HW$216,all!$HY$216)</c:f>
              <c:numCache>
                <c:formatCode>0.0</c:formatCode>
                <c:ptCount val="6"/>
                <c:pt idx="0">
                  <c:v>6.4</c:v>
                </c:pt>
                <c:pt idx="1">
                  <c:v>55.2</c:v>
                </c:pt>
                <c:pt idx="2">
                  <c:v>44.8</c:v>
                </c:pt>
                <c:pt idx="3">
                  <c:v>9.4</c:v>
                </c:pt>
                <c:pt idx="4">
                  <c:v>69</c:v>
                </c:pt>
                <c:pt idx="5">
                  <c:v>26.4</c:v>
                </c:pt>
              </c:numCache>
            </c:numRef>
          </c:val>
        </c:ser>
        <c:ser>
          <c:idx val="211"/>
          <c:order val="211"/>
          <c:tx>
            <c:strRef>
              <c:f>all!$A$217</c:f>
              <c:strCache>
                <c:ptCount val="1"/>
                <c:pt idx="0">
                  <c:v>High income</c:v>
                </c:pt>
              </c:strCache>
            </c:strRef>
          </c:tx>
          <c:invertIfNegative val="0"/>
          <c:cat>
            <c:multiLvlStrRef>
              <c:f>(all!#REF!,all!#REF!,all!#REF!,all!#REF!,all!#REF!,all!#REF!)</c:f>
            </c:multiLvlStrRef>
          </c:cat>
          <c:val>
            <c:numRef>
              <c:f>(all!$HJ$217,all!$HL$217,all!$HN$217,all!$HP$217,all!$HW$217,all!$HY$217)</c:f>
              <c:numCache>
                <c:formatCode>0.0</c:formatCode>
                <c:ptCount val="6"/>
                <c:pt idx="0">
                  <c:v>11.2</c:v>
                </c:pt>
                <c:pt idx="1">
                  <c:v>61.3</c:v>
                </c:pt>
                <c:pt idx="2">
                  <c:v>38.700000000000003</c:v>
                </c:pt>
                <c:pt idx="3">
                  <c:v>17.2</c:v>
                </c:pt>
                <c:pt idx="4">
                  <c:v>36.1</c:v>
                </c:pt>
                <c:pt idx="5">
                  <c:v>51.4</c:v>
                </c:pt>
              </c:numCache>
            </c:numRef>
          </c:val>
        </c:ser>
        <c:dLbls>
          <c:showLegendKey val="0"/>
          <c:showVal val="0"/>
          <c:showCatName val="0"/>
          <c:showSerName val="0"/>
          <c:showPercent val="0"/>
          <c:showBubbleSize val="0"/>
        </c:dLbls>
        <c:gapWidth val="150"/>
        <c:axId val="102855424"/>
        <c:axId val="102856960"/>
      </c:barChart>
      <c:catAx>
        <c:axId val="102855424"/>
        <c:scaling>
          <c:orientation val="minMax"/>
        </c:scaling>
        <c:delete val="0"/>
        <c:axPos val="b"/>
        <c:majorTickMark val="none"/>
        <c:minorTickMark val="none"/>
        <c:tickLblPos val="nextTo"/>
        <c:txPr>
          <a:bodyPr/>
          <a:lstStyle/>
          <a:p>
            <a:pPr>
              <a:defRPr lang="en-US"/>
            </a:pPr>
            <a:endParaRPr lang="pt-BR"/>
          </a:p>
        </c:txPr>
        <c:crossAx val="102856960"/>
        <c:crosses val="autoZero"/>
        <c:auto val="1"/>
        <c:lblAlgn val="ctr"/>
        <c:lblOffset val="100"/>
        <c:noMultiLvlLbl val="0"/>
      </c:catAx>
      <c:valAx>
        <c:axId val="102856960"/>
        <c:scaling>
          <c:orientation val="minMax"/>
        </c:scaling>
        <c:delete val="0"/>
        <c:axPos val="l"/>
        <c:majorGridlines/>
        <c:numFmt formatCode="0.0" sourceLinked="1"/>
        <c:majorTickMark val="none"/>
        <c:minorTickMark val="none"/>
        <c:tickLblPos val="nextTo"/>
        <c:txPr>
          <a:bodyPr/>
          <a:lstStyle/>
          <a:p>
            <a:pPr>
              <a:defRPr lang="en-US"/>
            </a:pPr>
            <a:endParaRPr lang="pt-BR"/>
          </a:p>
        </c:txPr>
        <c:crossAx val="102855424"/>
        <c:crosses val="autoZero"/>
        <c:crossBetween val="between"/>
      </c:valAx>
      <c:dTable>
        <c:showHorzBorder val="1"/>
        <c:showVertBorder val="1"/>
        <c:showOutline val="1"/>
        <c:showKeys val="1"/>
        <c:txPr>
          <a:bodyPr/>
          <a:lstStyle/>
          <a:p>
            <a:pPr rtl="0">
              <a:defRPr lang="en-US"/>
            </a:pPr>
            <a:endParaRPr lang="pt-BR"/>
          </a:p>
        </c:txPr>
      </c:dTable>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Sheet1!$C$28</c:f>
              <c:strCache>
                <c:ptCount val="1"/>
                <c:pt idx="0">
                  <c:v>Underweight</c:v>
                </c:pt>
              </c:strCache>
            </c:strRef>
          </c:tx>
          <c:invertIfNegative val="0"/>
          <c:cat>
            <c:multiLvlStrRef>
              <c:f>Sheet1!$D$26:$I$27</c:f>
              <c:multiLvlStrCache>
                <c:ptCount val="6"/>
                <c:lvl>
                  <c:pt idx="0">
                    <c:v>1990</c:v>
                  </c:pt>
                  <c:pt idx="1">
                    <c:v>2010</c:v>
                  </c:pt>
                  <c:pt idx="2">
                    <c:v>1990</c:v>
                  </c:pt>
                  <c:pt idx="3">
                    <c:v>2010</c:v>
                  </c:pt>
                  <c:pt idx="4">
                    <c:v>1990</c:v>
                  </c:pt>
                  <c:pt idx="5">
                    <c:v>2010</c:v>
                  </c:pt>
                </c:lvl>
                <c:lvl>
                  <c:pt idx="0">
                    <c:v>Developed countries</c:v>
                  </c:pt>
                  <c:pt idx="2">
                    <c:v>Developing countries</c:v>
                  </c:pt>
                  <c:pt idx="4">
                    <c:v>Total</c:v>
                  </c:pt>
                </c:lvl>
              </c:multiLvlStrCache>
            </c:multiLvlStrRef>
          </c:cat>
          <c:val>
            <c:numRef>
              <c:f>Sheet1!$D$28:$I$28</c:f>
              <c:numCache>
                <c:formatCode>General</c:formatCode>
                <c:ptCount val="6"/>
                <c:pt idx="0">
                  <c:v>1.9000000000000001</c:v>
                </c:pt>
                <c:pt idx="1">
                  <c:v>1.4</c:v>
                </c:pt>
                <c:pt idx="2">
                  <c:v>28.7</c:v>
                </c:pt>
                <c:pt idx="3">
                  <c:v>15.8</c:v>
                </c:pt>
                <c:pt idx="4">
                  <c:v>25.4</c:v>
                </c:pt>
                <c:pt idx="5">
                  <c:v>16.2</c:v>
                </c:pt>
              </c:numCache>
            </c:numRef>
          </c:val>
        </c:ser>
        <c:ser>
          <c:idx val="1"/>
          <c:order val="1"/>
          <c:tx>
            <c:strRef>
              <c:f>Sheet1!$C$29</c:f>
              <c:strCache>
                <c:ptCount val="1"/>
                <c:pt idx="0">
                  <c:v>Stunted</c:v>
                </c:pt>
              </c:strCache>
            </c:strRef>
          </c:tx>
          <c:invertIfNegative val="0"/>
          <c:cat>
            <c:multiLvlStrRef>
              <c:f>Sheet1!$D$26:$I$27</c:f>
              <c:multiLvlStrCache>
                <c:ptCount val="6"/>
                <c:lvl>
                  <c:pt idx="0">
                    <c:v>1990</c:v>
                  </c:pt>
                  <c:pt idx="1">
                    <c:v>2010</c:v>
                  </c:pt>
                  <c:pt idx="2">
                    <c:v>1990</c:v>
                  </c:pt>
                  <c:pt idx="3">
                    <c:v>2010</c:v>
                  </c:pt>
                  <c:pt idx="4">
                    <c:v>1990</c:v>
                  </c:pt>
                  <c:pt idx="5">
                    <c:v>2010</c:v>
                  </c:pt>
                </c:lvl>
                <c:lvl>
                  <c:pt idx="0">
                    <c:v>Developed countries</c:v>
                  </c:pt>
                  <c:pt idx="2">
                    <c:v>Developing countries</c:v>
                  </c:pt>
                  <c:pt idx="4">
                    <c:v>Total</c:v>
                  </c:pt>
                </c:lvl>
              </c:multiLvlStrCache>
            </c:multiLvlStrRef>
          </c:cat>
          <c:val>
            <c:numRef>
              <c:f>Sheet1!$D$29:$I$29</c:f>
              <c:numCache>
                <c:formatCode>General</c:formatCode>
                <c:ptCount val="6"/>
                <c:pt idx="0">
                  <c:v>6</c:v>
                </c:pt>
                <c:pt idx="1">
                  <c:v>6</c:v>
                </c:pt>
                <c:pt idx="2">
                  <c:v>44</c:v>
                </c:pt>
                <c:pt idx="3">
                  <c:v>29.2</c:v>
                </c:pt>
                <c:pt idx="4">
                  <c:v>39.700000000000003</c:v>
                </c:pt>
                <c:pt idx="5">
                  <c:v>26.7</c:v>
                </c:pt>
              </c:numCache>
            </c:numRef>
          </c:val>
        </c:ser>
        <c:ser>
          <c:idx val="2"/>
          <c:order val="2"/>
          <c:tx>
            <c:strRef>
              <c:f>Sheet1!$C$30</c:f>
              <c:strCache>
                <c:ptCount val="1"/>
                <c:pt idx="0">
                  <c:v>Wasted</c:v>
                </c:pt>
              </c:strCache>
            </c:strRef>
          </c:tx>
          <c:invertIfNegative val="0"/>
          <c:cat>
            <c:multiLvlStrRef>
              <c:f>Sheet1!$D$26:$I$27</c:f>
              <c:multiLvlStrCache>
                <c:ptCount val="6"/>
                <c:lvl>
                  <c:pt idx="0">
                    <c:v>1990</c:v>
                  </c:pt>
                  <c:pt idx="1">
                    <c:v>2010</c:v>
                  </c:pt>
                  <c:pt idx="2">
                    <c:v>1990</c:v>
                  </c:pt>
                  <c:pt idx="3">
                    <c:v>2010</c:v>
                  </c:pt>
                  <c:pt idx="4">
                    <c:v>1990</c:v>
                  </c:pt>
                  <c:pt idx="5">
                    <c:v>2010</c:v>
                  </c:pt>
                </c:lvl>
                <c:lvl>
                  <c:pt idx="0">
                    <c:v>Developed countries</c:v>
                  </c:pt>
                  <c:pt idx="2">
                    <c:v>Developing countries</c:v>
                  </c:pt>
                  <c:pt idx="4">
                    <c:v>Total</c:v>
                  </c:pt>
                </c:lvl>
              </c:multiLvlStrCache>
            </c:multiLvlStrRef>
          </c:cat>
          <c:val>
            <c:numRef>
              <c:f>Sheet1!$D$30:$I$30</c:f>
              <c:numCache>
                <c:formatCode>General</c:formatCode>
                <c:ptCount val="6"/>
                <c:pt idx="0">
                  <c:v>0.9</c:v>
                </c:pt>
                <c:pt idx="1">
                  <c:v>0.70000000000000162</c:v>
                </c:pt>
                <c:pt idx="2">
                  <c:v>10</c:v>
                </c:pt>
                <c:pt idx="3">
                  <c:v>9.6</c:v>
                </c:pt>
                <c:pt idx="4">
                  <c:v>9</c:v>
                </c:pt>
                <c:pt idx="5">
                  <c:v>8.6</c:v>
                </c:pt>
              </c:numCache>
            </c:numRef>
          </c:val>
        </c:ser>
        <c:ser>
          <c:idx val="3"/>
          <c:order val="3"/>
          <c:tx>
            <c:strRef>
              <c:f>Sheet1!$C$31</c:f>
              <c:strCache>
                <c:ptCount val="1"/>
                <c:pt idx="0">
                  <c:v>Obese</c:v>
                </c:pt>
              </c:strCache>
            </c:strRef>
          </c:tx>
          <c:invertIfNegative val="0"/>
          <c:cat>
            <c:multiLvlStrRef>
              <c:f>Sheet1!$D$26:$I$27</c:f>
              <c:multiLvlStrCache>
                <c:ptCount val="6"/>
                <c:lvl>
                  <c:pt idx="0">
                    <c:v>1990</c:v>
                  </c:pt>
                  <c:pt idx="1">
                    <c:v>2010</c:v>
                  </c:pt>
                  <c:pt idx="2">
                    <c:v>1990</c:v>
                  </c:pt>
                  <c:pt idx="3">
                    <c:v>2010</c:v>
                  </c:pt>
                  <c:pt idx="4">
                    <c:v>1990</c:v>
                  </c:pt>
                  <c:pt idx="5">
                    <c:v>2010</c:v>
                  </c:pt>
                </c:lvl>
                <c:lvl>
                  <c:pt idx="0">
                    <c:v>Developed countries</c:v>
                  </c:pt>
                  <c:pt idx="2">
                    <c:v>Developing countries</c:v>
                  </c:pt>
                  <c:pt idx="4">
                    <c:v>Total</c:v>
                  </c:pt>
                </c:lvl>
              </c:multiLvlStrCache>
            </c:multiLvlStrRef>
          </c:cat>
          <c:val>
            <c:numRef>
              <c:f>Sheet1!$D$31:$I$31</c:f>
              <c:numCache>
                <c:formatCode>General</c:formatCode>
                <c:ptCount val="6"/>
                <c:pt idx="0">
                  <c:v>7.9</c:v>
                </c:pt>
                <c:pt idx="1">
                  <c:v>12.9</c:v>
                </c:pt>
                <c:pt idx="2">
                  <c:v>3.7</c:v>
                </c:pt>
                <c:pt idx="3">
                  <c:v>7.2</c:v>
                </c:pt>
                <c:pt idx="4">
                  <c:v>4.2</c:v>
                </c:pt>
                <c:pt idx="5">
                  <c:v>9.1</c:v>
                </c:pt>
              </c:numCache>
            </c:numRef>
          </c:val>
        </c:ser>
        <c:dLbls>
          <c:showLegendKey val="0"/>
          <c:showVal val="0"/>
          <c:showCatName val="0"/>
          <c:showSerName val="0"/>
          <c:showPercent val="0"/>
          <c:showBubbleSize val="0"/>
        </c:dLbls>
        <c:gapWidth val="150"/>
        <c:axId val="74919936"/>
        <c:axId val="74921472"/>
      </c:barChart>
      <c:catAx>
        <c:axId val="74919936"/>
        <c:scaling>
          <c:orientation val="minMax"/>
        </c:scaling>
        <c:delete val="0"/>
        <c:axPos val="b"/>
        <c:majorTickMark val="none"/>
        <c:minorTickMark val="none"/>
        <c:tickLblPos val="nextTo"/>
        <c:txPr>
          <a:bodyPr/>
          <a:lstStyle/>
          <a:p>
            <a:pPr>
              <a:defRPr lang="en-US"/>
            </a:pPr>
            <a:endParaRPr lang="pt-BR"/>
          </a:p>
        </c:txPr>
        <c:crossAx val="74921472"/>
        <c:crosses val="autoZero"/>
        <c:auto val="1"/>
        <c:lblAlgn val="ctr"/>
        <c:lblOffset val="100"/>
        <c:noMultiLvlLbl val="0"/>
      </c:catAx>
      <c:valAx>
        <c:axId val="74921472"/>
        <c:scaling>
          <c:orientation val="minMax"/>
        </c:scaling>
        <c:delete val="0"/>
        <c:axPos val="l"/>
        <c:majorGridlines/>
        <c:numFmt formatCode="General" sourceLinked="1"/>
        <c:majorTickMark val="none"/>
        <c:minorTickMark val="none"/>
        <c:tickLblPos val="nextTo"/>
        <c:txPr>
          <a:bodyPr/>
          <a:lstStyle/>
          <a:p>
            <a:pPr>
              <a:defRPr lang="en-US"/>
            </a:pPr>
            <a:endParaRPr lang="pt-BR"/>
          </a:p>
        </c:txPr>
        <c:crossAx val="74919936"/>
        <c:crosses val="autoZero"/>
        <c:crossBetween val="between"/>
      </c:valAx>
      <c:dTable>
        <c:showHorzBorder val="1"/>
        <c:showVertBorder val="1"/>
        <c:showOutline val="1"/>
        <c:showKeys val="1"/>
        <c:txPr>
          <a:bodyPr/>
          <a:lstStyle/>
          <a:p>
            <a:pPr rtl="0">
              <a:defRPr lang="en-US"/>
            </a:pPr>
            <a:endParaRPr lang="pt-BR"/>
          </a:p>
        </c:txPr>
      </c:dTable>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all!$A$6</c:f>
              <c:strCache>
                <c:ptCount val="1"/>
                <c:pt idx="0">
                  <c:v>Afghanistan</c:v>
                </c:pt>
              </c:strCache>
            </c:strRef>
          </c:tx>
          <c:invertIfNegative val="0"/>
          <c:cat>
            <c:multiLvlStrRef>
              <c:f>(all!#REF!,all!#REF!)</c:f>
            </c:multiLvlStrRef>
          </c:cat>
          <c:val>
            <c:numRef>
              <c:f>(all!$IA$6,all!$IE$6)</c:f>
            </c:numRef>
          </c:val>
        </c:ser>
        <c:ser>
          <c:idx val="1"/>
          <c:order val="1"/>
          <c:tx>
            <c:strRef>
              <c:f>all!$A$7</c:f>
              <c:strCache>
                <c:ptCount val="1"/>
                <c:pt idx="0">
                  <c:v>Albania</c:v>
                </c:pt>
              </c:strCache>
            </c:strRef>
          </c:tx>
          <c:invertIfNegative val="0"/>
          <c:cat>
            <c:multiLvlStrRef>
              <c:f>(all!#REF!,all!#REF!)</c:f>
            </c:multiLvlStrRef>
          </c:cat>
          <c:val>
            <c:numRef>
              <c:f>(all!$IA$7,all!$IE$7)</c:f>
            </c:numRef>
          </c:val>
        </c:ser>
        <c:ser>
          <c:idx val="2"/>
          <c:order val="2"/>
          <c:tx>
            <c:strRef>
              <c:f>all!$A$8</c:f>
              <c:strCache>
                <c:ptCount val="1"/>
                <c:pt idx="0">
                  <c:v>Algeria</c:v>
                </c:pt>
              </c:strCache>
            </c:strRef>
          </c:tx>
          <c:invertIfNegative val="0"/>
          <c:cat>
            <c:multiLvlStrRef>
              <c:f>(all!#REF!,all!#REF!)</c:f>
            </c:multiLvlStrRef>
          </c:cat>
          <c:val>
            <c:numRef>
              <c:f>(all!$IA$8,all!$IE$8)</c:f>
            </c:numRef>
          </c:val>
        </c:ser>
        <c:ser>
          <c:idx val="3"/>
          <c:order val="3"/>
          <c:tx>
            <c:strRef>
              <c:f>all!$A$9</c:f>
              <c:strCache>
                <c:ptCount val="1"/>
                <c:pt idx="0">
                  <c:v>Andorra</c:v>
                </c:pt>
              </c:strCache>
            </c:strRef>
          </c:tx>
          <c:invertIfNegative val="0"/>
          <c:cat>
            <c:multiLvlStrRef>
              <c:f>(all!#REF!,all!#REF!)</c:f>
            </c:multiLvlStrRef>
          </c:cat>
          <c:val>
            <c:numRef>
              <c:f>(all!$IA$9,all!$IE$9)</c:f>
            </c:numRef>
          </c:val>
        </c:ser>
        <c:ser>
          <c:idx val="4"/>
          <c:order val="4"/>
          <c:tx>
            <c:strRef>
              <c:f>all!$A$10</c:f>
              <c:strCache>
                <c:ptCount val="1"/>
                <c:pt idx="0">
                  <c:v>Angola</c:v>
                </c:pt>
              </c:strCache>
            </c:strRef>
          </c:tx>
          <c:invertIfNegative val="0"/>
          <c:cat>
            <c:multiLvlStrRef>
              <c:f>(all!#REF!,all!#REF!)</c:f>
            </c:multiLvlStrRef>
          </c:cat>
          <c:val>
            <c:numRef>
              <c:f>(all!$IA$10,all!$IE$10)</c:f>
            </c:numRef>
          </c:val>
        </c:ser>
        <c:ser>
          <c:idx val="5"/>
          <c:order val="5"/>
          <c:tx>
            <c:strRef>
              <c:f>all!$A$11</c:f>
              <c:strCache>
                <c:ptCount val="1"/>
                <c:pt idx="0">
                  <c:v>Antigua and Barbuda</c:v>
                </c:pt>
              </c:strCache>
            </c:strRef>
          </c:tx>
          <c:invertIfNegative val="0"/>
          <c:cat>
            <c:multiLvlStrRef>
              <c:f>(all!#REF!,all!#REF!)</c:f>
            </c:multiLvlStrRef>
          </c:cat>
          <c:val>
            <c:numRef>
              <c:f>(all!$IA$11,all!$IE$11)</c:f>
            </c:numRef>
          </c:val>
        </c:ser>
        <c:ser>
          <c:idx val="6"/>
          <c:order val="6"/>
          <c:tx>
            <c:strRef>
              <c:f>all!$A$12</c:f>
              <c:strCache>
                <c:ptCount val="1"/>
                <c:pt idx="0">
                  <c:v>Argentina</c:v>
                </c:pt>
              </c:strCache>
            </c:strRef>
          </c:tx>
          <c:invertIfNegative val="0"/>
          <c:cat>
            <c:multiLvlStrRef>
              <c:f>(all!#REF!,all!#REF!)</c:f>
            </c:multiLvlStrRef>
          </c:cat>
          <c:val>
            <c:numRef>
              <c:f>(all!$IA$12,all!$IE$12)</c:f>
            </c:numRef>
          </c:val>
        </c:ser>
        <c:ser>
          <c:idx val="7"/>
          <c:order val="7"/>
          <c:tx>
            <c:strRef>
              <c:f>all!$A$13</c:f>
              <c:strCache>
                <c:ptCount val="1"/>
                <c:pt idx="0">
                  <c:v>Armenia</c:v>
                </c:pt>
              </c:strCache>
            </c:strRef>
          </c:tx>
          <c:invertIfNegative val="0"/>
          <c:cat>
            <c:multiLvlStrRef>
              <c:f>(all!#REF!,all!#REF!)</c:f>
            </c:multiLvlStrRef>
          </c:cat>
          <c:val>
            <c:numRef>
              <c:f>(all!$IA$13,all!$IE$13)</c:f>
            </c:numRef>
          </c:val>
        </c:ser>
        <c:ser>
          <c:idx val="8"/>
          <c:order val="8"/>
          <c:tx>
            <c:strRef>
              <c:f>all!$A$14</c:f>
              <c:strCache>
                <c:ptCount val="1"/>
                <c:pt idx="0">
                  <c:v>Australia</c:v>
                </c:pt>
              </c:strCache>
            </c:strRef>
          </c:tx>
          <c:invertIfNegative val="0"/>
          <c:cat>
            <c:multiLvlStrRef>
              <c:f>(all!#REF!,all!#REF!)</c:f>
            </c:multiLvlStrRef>
          </c:cat>
          <c:val>
            <c:numRef>
              <c:f>(all!$IA$14,all!$IE$14)</c:f>
            </c:numRef>
          </c:val>
        </c:ser>
        <c:ser>
          <c:idx val="9"/>
          <c:order val="9"/>
          <c:tx>
            <c:strRef>
              <c:f>all!$A$15</c:f>
              <c:strCache>
                <c:ptCount val="1"/>
                <c:pt idx="0">
                  <c:v>Austria</c:v>
                </c:pt>
              </c:strCache>
            </c:strRef>
          </c:tx>
          <c:invertIfNegative val="0"/>
          <c:cat>
            <c:multiLvlStrRef>
              <c:f>(all!#REF!,all!#REF!)</c:f>
            </c:multiLvlStrRef>
          </c:cat>
          <c:val>
            <c:numRef>
              <c:f>(all!$IA$15,all!$IE$15)</c:f>
            </c:numRef>
          </c:val>
        </c:ser>
        <c:ser>
          <c:idx val="10"/>
          <c:order val="10"/>
          <c:tx>
            <c:strRef>
              <c:f>all!$A$16</c:f>
              <c:strCache>
                <c:ptCount val="1"/>
                <c:pt idx="0">
                  <c:v>Azerbaijan</c:v>
                </c:pt>
              </c:strCache>
            </c:strRef>
          </c:tx>
          <c:invertIfNegative val="0"/>
          <c:cat>
            <c:multiLvlStrRef>
              <c:f>(all!#REF!,all!#REF!)</c:f>
            </c:multiLvlStrRef>
          </c:cat>
          <c:val>
            <c:numRef>
              <c:f>(all!$IA$16,all!$IE$16)</c:f>
            </c:numRef>
          </c:val>
        </c:ser>
        <c:ser>
          <c:idx val="11"/>
          <c:order val="11"/>
          <c:tx>
            <c:strRef>
              <c:f>all!$A$17</c:f>
              <c:strCache>
                <c:ptCount val="1"/>
                <c:pt idx="0">
                  <c:v>Bahamas</c:v>
                </c:pt>
              </c:strCache>
            </c:strRef>
          </c:tx>
          <c:invertIfNegative val="0"/>
          <c:cat>
            <c:multiLvlStrRef>
              <c:f>(all!#REF!,all!#REF!)</c:f>
            </c:multiLvlStrRef>
          </c:cat>
          <c:val>
            <c:numRef>
              <c:f>(all!$IA$17,all!$IE$17)</c:f>
            </c:numRef>
          </c:val>
        </c:ser>
        <c:ser>
          <c:idx val="12"/>
          <c:order val="12"/>
          <c:tx>
            <c:strRef>
              <c:f>all!$A$18</c:f>
              <c:strCache>
                <c:ptCount val="1"/>
                <c:pt idx="0">
                  <c:v>Bahrain</c:v>
                </c:pt>
              </c:strCache>
            </c:strRef>
          </c:tx>
          <c:invertIfNegative val="0"/>
          <c:cat>
            <c:multiLvlStrRef>
              <c:f>(all!#REF!,all!#REF!)</c:f>
            </c:multiLvlStrRef>
          </c:cat>
          <c:val>
            <c:numRef>
              <c:f>(all!$IA$18,all!$IE$18)</c:f>
            </c:numRef>
          </c:val>
        </c:ser>
        <c:ser>
          <c:idx val="13"/>
          <c:order val="13"/>
          <c:tx>
            <c:strRef>
              <c:f>all!$A$19</c:f>
              <c:strCache>
                <c:ptCount val="1"/>
                <c:pt idx="0">
                  <c:v>Bangladesh</c:v>
                </c:pt>
              </c:strCache>
            </c:strRef>
          </c:tx>
          <c:invertIfNegative val="0"/>
          <c:cat>
            <c:multiLvlStrRef>
              <c:f>(all!#REF!,all!#REF!)</c:f>
            </c:multiLvlStrRef>
          </c:cat>
          <c:val>
            <c:numRef>
              <c:f>(all!$IA$19,all!$IE$19)</c:f>
            </c:numRef>
          </c:val>
        </c:ser>
        <c:ser>
          <c:idx val="14"/>
          <c:order val="14"/>
          <c:tx>
            <c:strRef>
              <c:f>all!$A$20</c:f>
              <c:strCache>
                <c:ptCount val="1"/>
                <c:pt idx="0">
                  <c:v>Barbados</c:v>
                </c:pt>
              </c:strCache>
            </c:strRef>
          </c:tx>
          <c:invertIfNegative val="0"/>
          <c:cat>
            <c:multiLvlStrRef>
              <c:f>(all!#REF!,all!#REF!)</c:f>
            </c:multiLvlStrRef>
          </c:cat>
          <c:val>
            <c:numRef>
              <c:f>(all!$IA$20,all!$IE$20)</c:f>
            </c:numRef>
          </c:val>
        </c:ser>
        <c:ser>
          <c:idx val="15"/>
          <c:order val="15"/>
          <c:tx>
            <c:strRef>
              <c:f>all!$A$21</c:f>
              <c:strCache>
                <c:ptCount val="1"/>
                <c:pt idx="0">
                  <c:v>Belarus</c:v>
                </c:pt>
              </c:strCache>
            </c:strRef>
          </c:tx>
          <c:invertIfNegative val="0"/>
          <c:cat>
            <c:multiLvlStrRef>
              <c:f>(all!#REF!,all!#REF!)</c:f>
            </c:multiLvlStrRef>
          </c:cat>
          <c:val>
            <c:numRef>
              <c:f>(all!$IA$21,all!$IE$21)</c:f>
            </c:numRef>
          </c:val>
        </c:ser>
        <c:ser>
          <c:idx val="16"/>
          <c:order val="16"/>
          <c:tx>
            <c:strRef>
              <c:f>all!$A$22</c:f>
              <c:strCache>
                <c:ptCount val="1"/>
                <c:pt idx="0">
                  <c:v>Belgium</c:v>
                </c:pt>
              </c:strCache>
            </c:strRef>
          </c:tx>
          <c:invertIfNegative val="0"/>
          <c:cat>
            <c:multiLvlStrRef>
              <c:f>(all!#REF!,all!#REF!)</c:f>
            </c:multiLvlStrRef>
          </c:cat>
          <c:val>
            <c:numRef>
              <c:f>(all!$IA$22,all!$IE$22)</c:f>
            </c:numRef>
          </c:val>
        </c:ser>
        <c:ser>
          <c:idx val="17"/>
          <c:order val="17"/>
          <c:tx>
            <c:strRef>
              <c:f>all!$A$23</c:f>
              <c:strCache>
                <c:ptCount val="1"/>
                <c:pt idx="0">
                  <c:v>Belize</c:v>
                </c:pt>
              </c:strCache>
            </c:strRef>
          </c:tx>
          <c:invertIfNegative val="0"/>
          <c:cat>
            <c:multiLvlStrRef>
              <c:f>(all!#REF!,all!#REF!)</c:f>
            </c:multiLvlStrRef>
          </c:cat>
          <c:val>
            <c:numRef>
              <c:f>(all!$IA$23,all!$IE$23)</c:f>
            </c:numRef>
          </c:val>
        </c:ser>
        <c:ser>
          <c:idx val="18"/>
          <c:order val="18"/>
          <c:tx>
            <c:strRef>
              <c:f>all!$A$24</c:f>
              <c:strCache>
                <c:ptCount val="1"/>
                <c:pt idx="0">
                  <c:v>Benin</c:v>
                </c:pt>
              </c:strCache>
            </c:strRef>
          </c:tx>
          <c:invertIfNegative val="0"/>
          <c:cat>
            <c:multiLvlStrRef>
              <c:f>(all!#REF!,all!#REF!)</c:f>
            </c:multiLvlStrRef>
          </c:cat>
          <c:val>
            <c:numRef>
              <c:f>(all!$IA$24,all!$IE$24)</c:f>
            </c:numRef>
          </c:val>
        </c:ser>
        <c:ser>
          <c:idx val="19"/>
          <c:order val="19"/>
          <c:tx>
            <c:strRef>
              <c:f>all!$A$25</c:f>
              <c:strCache>
                <c:ptCount val="1"/>
                <c:pt idx="0">
                  <c:v>Bhutan</c:v>
                </c:pt>
              </c:strCache>
            </c:strRef>
          </c:tx>
          <c:invertIfNegative val="0"/>
          <c:cat>
            <c:multiLvlStrRef>
              <c:f>(all!#REF!,all!#REF!)</c:f>
            </c:multiLvlStrRef>
          </c:cat>
          <c:val>
            <c:numRef>
              <c:f>(all!$IA$25,all!$IE$25)</c:f>
            </c:numRef>
          </c:val>
        </c:ser>
        <c:ser>
          <c:idx val="20"/>
          <c:order val="20"/>
          <c:tx>
            <c:strRef>
              <c:f>all!$A$26</c:f>
              <c:strCache>
                <c:ptCount val="1"/>
                <c:pt idx="0">
                  <c:v>Bolivia (Plurinational State of)</c:v>
                </c:pt>
              </c:strCache>
            </c:strRef>
          </c:tx>
          <c:invertIfNegative val="0"/>
          <c:cat>
            <c:multiLvlStrRef>
              <c:f>(all!#REF!,all!#REF!)</c:f>
            </c:multiLvlStrRef>
          </c:cat>
          <c:val>
            <c:numRef>
              <c:f>(all!$IA$26,all!$IE$26)</c:f>
            </c:numRef>
          </c:val>
        </c:ser>
        <c:ser>
          <c:idx val="21"/>
          <c:order val="21"/>
          <c:tx>
            <c:strRef>
              <c:f>all!$A$27</c:f>
              <c:strCache>
                <c:ptCount val="1"/>
                <c:pt idx="0">
                  <c:v>Bosnia and Herzegovina</c:v>
                </c:pt>
              </c:strCache>
            </c:strRef>
          </c:tx>
          <c:invertIfNegative val="0"/>
          <c:cat>
            <c:multiLvlStrRef>
              <c:f>(all!#REF!,all!#REF!)</c:f>
            </c:multiLvlStrRef>
          </c:cat>
          <c:val>
            <c:numRef>
              <c:f>(all!$IA$27,all!$IE$27)</c:f>
            </c:numRef>
          </c:val>
        </c:ser>
        <c:ser>
          <c:idx val="22"/>
          <c:order val="22"/>
          <c:tx>
            <c:strRef>
              <c:f>all!$A$28</c:f>
              <c:strCache>
                <c:ptCount val="1"/>
                <c:pt idx="0">
                  <c:v>Botswana</c:v>
                </c:pt>
              </c:strCache>
            </c:strRef>
          </c:tx>
          <c:invertIfNegative val="0"/>
          <c:cat>
            <c:multiLvlStrRef>
              <c:f>(all!#REF!,all!#REF!)</c:f>
            </c:multiLvlStrRef>
          </c:cat>
          <c:val>
            <c:numRef>
              <c:f>(all!$IA$28,all!$IE$28)</c:f>
            </c:numRef>
          </c:val>
        </c:ser>
        <c:ser>
          <c:idx val="23"/>
          <c:order val="23"/>
          <c:tx>
            <c:strRef>
              <c:f>all!$A$29</c:f>
              <c:strCache>
                <c:ptCount val="1"/>
                <c:pt idx="0">
                  <c:v>Brazil</c:v>
                </c:pt>
              </c:strCache>
            </c:strRef>
          </c:tx>
          <c:invertIfNegative val="0"/>
          <c:cat>
            <c:multiLvlStrRef>
              <c:f>(all!#REF!,all!#REF!)</c:f>
            </c:multiLvlStrRef>
          </c:cat>
          <c:val>
            <c:numRef>
              <c:f>(all!$IA$29,all!$IE$29)</c:f>
            </c:numRef>
          </c:val>
        </c:ser>
        <c:ser>
          <c:idx val="24"/>
          <c:order val="24"/>
          <c:tx>
            <c:strRef>
              <c:f>all!$A$30</c:f>
              <c:strCache>
                <c:ptCount val="1"/>
                <c:pt idx="0">
                  <c:v>Brunei Darussalam</c:v>
                </c:pt>
              </c:strCache>
            </c:strRef>
          </c:tx>
          <c:invertIfNegative val="0"/>
          <c:cat>
            <c:multiLvlStrRef>
              <c:f>(all!#REF!,all!#REF!)</c:f>
            </c:multiLvlStrRef>
          </c:cat>
          <c:val>
            <c:numRef>
              <c:f>(all!$IA$30,all!$IE$30)</c:f>
            </c:numRef>
          </c:val>
        </c:ser>
        <c:ser>
          <c:idx val="25"/>
          <c:order val="25"/>
          <c:tx>
            <c:strRef>
              <c:f>all!$A$31</c:f>
              <c:strCache>
                <c:ptCount val="1"/>
                <c:pt idx="0">
                  <c:v>Bulgaria</c:v>
                </c:pt>
              </c:strCache>
            </c:strRef>
          </c:tx>
          <c:invertIfNegative val="0"/>
          <c:cat>
            <c:multiLvlStrRef>
              <c:f>(all!#REF!,all!#REF!)</c:f>
            </c:multiLvlStrRef>
          </c:cat>
          <c:val>
            <c:numRef>
              <c:f>(all!$IA$31,all!$IE$31)</c:f>
            </c:numRef>
          </c:val>
        </c:ser>
        <c:ser>
          <c:idx val="26"/>
          <c:order val="26"/>
          <c:tx>
            <c:strRef>
              <c:f>all!$A$32</c:f>
              <c:strCache>
                <c:ptCount val="1"/>
                <c:pt idx="0">
                  <c:v>Burkina Faso</c:v>
                </c:pt>
              </c:strCache>
            </c:strRef>
          </c:tx>
          <c:invertIfNegative val="0"/>
          <c:cat>
            <c:multiLvlStrRef>
              <c:f>(all!#REF!,all!#REF!)</c:f>
            </c:multiLvlStrRef>
          </c:cat>
          <c:val>
            <c:numRef>
              <c:f>(all!$IA$32,all!$IE$32)</c:f>
            </c:numRef>
          </c:val>
        </c:ser>
        <c:ser>
          <c:idx val="27"/>
          <c:order val="27"/>
          <c:tx>
            <c:strRef>
              <c:f>all!$A$33</c:f>
              <c:strCache>
                <c:ptCount val="1"/>
                <c:pt idx="0">
                  <c:v>Burundi</c:v>
                </c:pt>
              </c:strCache>
            </c:strRef>
          </c:tx>
          <c:invertIfNegative val="0"/>
          <c:cat>
            <c:multiLvlStrRef>
              <c:f>(all!#REF!,all!#REF!)</c:f>
            </c:multiLvlStrRef>
          </c:cat>
          <c:val>
            <c:numRef>
              <c:f>(all!$IA$33,all!$IE$33)</c:f>
            </c:numRef>
          </c:val>
        </c:ser>
        <c:ser>
          <c:idx val="28"/>
          <c:order val="28"/>
          <c:tx>
            <c:strRef>
              <c:f>all!$A$34</c:f>
              <c:strCache>
                <c:ptCount val="1"/>
                <c:pt idx="0">
                  <c:v>Cambodia</c:v>
                </c:pt>
              </c:strCache>
            </c:strRef>
          </c:tx>
          <c:invertIfNegative val="0"/>
          <c:cat>
            <c:multiLvlStrRef>
              <c:f>(all!#REF!,all!#REF!)</c:f>
            </c:multiLvlStrRef>
          </c:cat>
          <c:val>
            <c:numRef>
              <c:f>(all!$IA$34,all!$IE$34)</c:f>
            </c:numRef>
          </c:val>
        </c:ser>
        <c:ser>
          <c:idx val="29"/>
          <c:order val="29"/>
          <c:tx>
            <c:strRef>
              <c:f>all!$A$35</c:f>
              <c:strCache>
                <c:ptCount val="1"/>
                <c:pt idx="0">
                  <c:v>Cameroon</c:v>
                </c:pt>
              </c:strCache>
            </c:strRef>
          </c:tx>
          <c:invertIfNegative val="0"/>
          <c:cat>
            <c:multiLvlStrRef>
              <c:f>(all!#REF!,all!#REF!)</c:f>
            </c:multiLvlStrRef>
          </c:cat>
          <c:val>
            <c:numRef>
              <c:f>(all!$IA$35,all!$IE$35)</c:f>
            </c:numRef>
          </c:val>
        </c:ser>
        <c:ser>
          <c:idx val="30"/>
          <c:order val="30"/>
          <c:tx>
            <c:strRef>
              <c:f>all!$A$36</c:f>
              <c:strCache>
                <c:ptCount val="1"/>
                <c:pt idx="0">
                  <c:v>Canada</c:v>
                </c:pt>
              </c:strCache>
            </c:strRef>
          </c:tx>
          <c:invertIfNegative val="0"/>
          <c:cat>
            <c:multiLvlStrRef>
              <c:f>(all!#REF!,all!#REF!)</c:f>
            </c:multiLvlStrRef>
          </c:cat>
          <c:val>
            <c:numRef>
              <c:f>(all!$IA$36,all!$IE$36)</c:f>
            </c:numRef>
          </c:val>
        </c:ser>
        <c:ser>
          <c:idx val="31"/>
          <c:order val="31"/>
          <c:tx>
            <c:strRef>
              <c:f>all!$A$37</c:f>
              <c:strCache>
                <c:ptCount val="1"/>
                <c:pt idx="0">
                  <c:v>Cape Verde</c:v>
                </c:pt>
              </c:strCache>
            </c:strRef>
          </c:tx>
          <c:invertIfNegative val="0"/>
          <c:cat>
            <c:multiLvlStrRef>
              <c:f>(all!#REF!,all!#REF!)</c:f>
            </c:multiLvlStrRef>
          </c:cat>
          <c:val>
            <c:numRef>
              <c:f>(all!$IA$37,all!$IE$37)</c:f>
            </c:numRef>
          </c:val>
        </c:ser>
        <c:ser>
          <c:idx val="32"/>
          <c:order val="32"/>
          <c:tx>
            <c:strRef>
              <c:f>all!$A$38</c:f>
              <c:strCache>
                <c:ptCount val="1"/>
                <c:pt idx="0">
                  <c:v>Central African Republic</c:v>
                </c:pt>
              </c:strCache>
            </c:strRef>
          </c:tx>
          <c:invertIfNegative val="0"/>
          <c:cat>
            <c:multiLvlStrRef>
              <c:f>(all!#REF!,all!#REF!)</c:f>
            </c:multiLvlStrRef>
          </c:cat>
          <c:val>
            <c:numRef>
              <c:f>(all!$IA$38,all!$IE$38)</c:f>
            </c:numRef>
          </c:val>
        </c:ser>
        <c:ser>
          <c:idx val="33"/>
          <c:order val="33"/>
          <c:tx>
            <c:strRef>
              <c:f>all!$A$39</c:f>
              <c:strCache>
                <c:ptCount val="1"/>
                <c:pt idx="0">
                  <c:v>Chad</c:v>
                </c:pt>
              </c:strCache>
            </c:strRef>
          </c:tx>
          <c:invertIfNegative val="0"/>
          <c:cat>
            <c:multiLvlStrRef>
              <c:f>(all!#REF!,all!#REF!)</c:f>
            </c:multiLvlStrRef>
          </c:cat>
          <c:val>
            <c:numRef>
              <c:f>(all!$IA$39,all!$IE$39)</c:f>
            </c:numRef>
          </c:val>
        </c:ser>
        <c:ser>
          <c:idx val="34"/>
          <c:order val="34"/>
          <c:tx>
            <c:strRef>
              <c:f>all!$A$40</c:f>
              <c:strCache>
                <c:ptCount val="1"/>
                <c:pt idx="0">
                  <c:v>Chile</c:v>
                </c:pt>
              </c:strCache>
            </c:strRef>
          </c:tx>
          <c:invertIfNegative val="0"/>
          <c:cat>
            <c:multiLvlStrRef>
              <c:f>(all!#REF!,all!#REF!)</c:f>
            </c:multiLvlStrRef>
          </c:cat>
          <c:val>
            <c:numRef>
              <c:f>(all!$IA$40,all!$IE$40)</c:f>
            </c:numRef>
          </c:val>
        </c:ser>
        <c:ser>
          <c:idx val="35"/>
          <c:order val="35"/>
          <c:tx>
            <c:strRef>
              <c:f>all!$A$41</c:f>
              <c:strCache>
                <c:ptCount val="1"/>
                <c:pt idx="0">
                  <c:v>China</c:v>
                </c:pt>
              </c:strCache>
            </c:strRef>
          </c:tx>
          <c:invertIfNegative val="0"/>
          <c:cat>
            <c:multiLvlStrRef>
              <c:f>(all!#REF!,all!#REF!)</c:f>
            </c:multiLvlStrRef>
          </c:cat>
          <c:val>
            <c:numRef>
              <c:f>(all!$IA$41,all!$IE$41)</c:f>
            </c:numRef>
          </c:val>
        </c:ser>
        <c:ser>
          <c:idx val="36"/>
          <c:order val="36"/>
          <c:tx>
            <c:strRef>
              <c:f>all!$A$42</c:f>
              <c:strCache>
                <c:ptCount val="1"/>
                <c:pt idx="0">
                  <c:v>Colombia</c:v>
                </c:pt>
              </c:strCache>
            </c:strRef>
          </c:tx>
          <c:invertIfNegative val="0"/>
          <c:cat>
            <c:multiLvlStrRef>
              <c:f>(all!#REF!,all!#REF!)</c:f>
            </c:multiLvlStrRef>
          </c:cat>
          <c:val>
            <c:numRef>
              <c:f>(all!$IA$42,all!$IE$42)</c:f>
            </c:numRef>
          </c:val>
        </c:ser>
        <c:ser>
          <c:idx val="37"/>
          <c:order val="37"/>
          <c:tx>
            <c:strRef>
              <c:f>all!$A$43</c:f>
              <c:strCache>
                <c:ptCount val="1"/>
                <c:pt idx="0">
                  <c:v>Comoros</c:v>
                </c:pt>
              </c:strCache>
            </c:strRef>
          </c:tx>
          <c:invertIfNegative val="0"/>
          <c:cat>
            <c:multiLvlStrRef>
              <c:f>(all!#REF!,all!#REF!)</c:f>
            </c:multiLvlStrRef>
          </c:cat>
          <c:val>
            <c:numRef>
              <c:f>(all!$IA$43,all!$IE$43)</c:f>
            </c:numRef>
          </c:val>
        </c:ser>
        <c:ser>
          <c:idx val="38"/>
          <c:order val="38"/>
          <c:tx>
            <c:strRef>
              <c:f>all!$A$44</c:f>
              <c:strCache>
                <c:ptCount val="1"/>
                <c:pt idx="0">
                  <c:v>Congo</c:v>
                </c:pt>
              </c:strCache>
            </c:strRef>
          </c:tx>
          <c:invertIfNegative val="0"/>
          <c:cat>
            <c:multiLvlStrRef>
              <c:f>(all!#REF!,all!#REF!)</c:f>
            </c:multiLvlStrRef>
          </c:cat>
          <c:val>
            <c:numRef>
              <c:f>(all!$IA$44,all!$IE$44)</c:f>
            </c:numRef>
          </c:val>
        </c:ser>
        <c:ser>
          <c:idx val="39"/>
          <c:order val="39"/>
          <c:tx>
            <c:strRef>
              <c:f>all!$A$45</c:f>
              <c:strCache>
                <c:ptCount val="1"/>
                <c:pt idx="0">
                  <c:v>Cook Islands</c:v>
                </c:pt>
              </c:strCache>
            </c:strRef>
          </c:tx>
          <c:invertIfNegative val="0"/>
          <c:cat>
            <c:multiLvlStrRef>
              <c:f>(all!#REF!,all!#REF!)</c:f>
            </c:multiLvlStrRef>
          </c:cat>
          <c:val>
            <c:numRef>
              <c:f>(all!$IA$45,all!$IE$45)</c:f>
            </c:numRef>
          </c:val>
        </c:ser>
        <c:ser>
          <c:idx val="40"/>
          <c:order val="40"/>
          <c:tx>
            <c:strRef>
              <c:f>all!$A$46</c:f>
              <c:strCache>
                <c:ptCount val="1"/>
                <c:pt idx="0">
                  <c:v>Costa Rica</c:v>
                </c:pt>
              </c:strCache>
            </c:strRef>
          </c:tx>
          <c:invertIfNegative val="0"/>
          <c:cat>
            <c:multiLvlStrRef>
              <c:f>(all!#REF!,all!#REF!)</c:f>
            </c:multiLvlStrRef>
          </c:cat>
          <c:val>
            <c:numRef>
              <c:f>(all!$IA$46,all!$IE$46)</c:f>
            </c:numRef>
          </c:val>
        </c:ser>
        <c:ser>
          <c:idx val="41"/>
          <c:order val="41"/>
          <c:tx>
            <c:strRef>
              <c:f>all!$A$47</c:f>
              <c:strCache>
                <c:ptCount val="1"/>
                <c:pt idx="0">
                  <c:v>Côte d'Ivoire</c:v>
                </c:pt>
              </c:strCache>
            </c:strRef>
          </c:tx>
          <c:invertIfNegative val="0"/>
          <c:cat>
            <c:multiLvlStrRef>
              <c:f>(all!#REF!,all!#REF!)</c:f>
            </c:multiLvlStrRef>
          </c:cat>
          <c:val>
            <c:numRef>
              <c:f>(all!$IA$47,all!$IE$47)</c:f>
            </c:numRef>
          </c:val>
        </c:ser>
        <c:ser>
          <c:idx val="42"/>
          <c:order val="42"/>
          <c:tx>
            <c:strRef>
              <c:f>all!$A$48</c:f>
              <c:strCache>
                <c:ptCount val="1"/>
                <c:pt idx="0">
                  <c:v>Croatia</c:v>
                </c:pt>
              </c:strCache>
            </c:strRef>
          </c:tx>
          <c:invertIfNegative val="0"/>
          <c:cat>
            <c:multiLvlStrRef>
              <c:f>(all!#REF!,all!#REF!)</c:f>
            </c:multiLvlStrRef>
          </c:cat>
          <c:val>
            <c:numRef>
              <c:f>(all!$IA$48,all!$IE$48)</c:f>
            </c:numRef>
          </c:val>
        </c:ser>
        <c:ser>
          <c:idx val="43"/>
          <c:order val="43"/>
          <c:tx>
            <c:strRef>
              <c:f>all!$A$49</c:f>
              <c:strCache>
                <c:ptCount val="1"/>
                <c:pt idx="0">
                  <c:v>Cuba</c:v>
                </c:pt>
              </c:strCache>
            </c:strRef>
          </c:tx>
          <c:invertIfNegative val="0"/>
          <c:cat>
            <c:multiLvlStrRef>
              <c:f>(all!#REF!,all!#REF!)</c:f>
            </c:multiLvlStrRef>
          </c:cat>
          <c:val>
            <c:numRef>
              <c:f>(all!$IA$49,all!$IE$49)</c:f>
            </c:numRef>
          </c:val>
        </c:ser>
        <c:ser>
          <c:idx val="44"/>
          <c:order val="44"/>
          <c:tx>
            <c:strRef>
              <c:f>all!$A$50</c:f>
              <c:strCache>
                <c:ptCount val="1"/>
                <c:pt idx="0">
                  <c:v>Cyprus</c:v>
                </c:pt>
              </c:strCache>
            </c:strRef>
          </c:tx>
          <c:invertIfNegative val="0"/>
          <c:cat>
            <c:multiLvlStrRef>
              <c:f>(all!#REF!,all!#REF!)</c:f>
            </c:multiLvlStrRef>
          </c:cat>
          <c:val>
            <c:numRef>
              <c:f>(all!$IA$50,all!$IE$50)</c:f>
            </c:numRef>
          </c:val>
        </c:ser>
        <c:ser>
          <c:idx val="45"/>
          <c:order val="45"/>
          <c:tx>
            <c:strRef>
              <c:f>all!$A$51</c:f>
              <c:strCache>
                <c:ptCount val="1"/>
                <c:pt idx="0">
                  <c:v>Czech Republic</c:v>
                </c:pt>
              </c:strCache>
            </c:strRef>
          </c:tx>
          <c:invertIfNegative val="0"/>
          <c:cat>
            <c:multiLvlStrRef>
              <c:f>(all!#REF!,all!#REF!)</c:f>
            </c:multiLvlStrRef>
          </c:cat>
          <c:val>
            <c:numRef>
              <c:f>(all!$IA$51,all!$IE$51)</c:f>
            </c:numRef>
          </c:val>
        </c:ser>
        <c:ser>
          <c:idx val="46"/>
          <c:order val="46"/>
          <c:tx>
            <c:strRef>
              <c:f>all!$A$52</c:f>
              <c:strCache>
                <c:ptCount val="1"/>
                <c:pt idx="0">
                  <c:v>Democratic People's Republic of Korea</c:v>
                </c:pt>
              </c:strCache>
            </c:strRef>
          </c:tx>
          <c:invertIfNegative val="0"/>
          <c:cat>
            <c:multiLvlStrRef>
              <c:f>(all!#REF!,all!#REF!)</c:f>
            </c:multiLvlStrRef>
          </c:cat>
          <c:val>
            <c:numRef>
              <c:f>(all!$IA$52,all!$IE$52)</c:f>
            </c:numRef>
          </c:val>
        </c:ser>
        <c:ser>
          <c:idx val="47"/>
          <c:order val="47"/>
          <c:tx>
            <c:strRef>
              <c:f>all!$A$53</c:f>
              <c:strCache>
                <c:ptCount val="1"/>
                <c:pt idx="0">
                  <c:v>Democratic Republic of the Congo</c:v>
                </c:pt>
              </c:strCache>
            </c:strRef>
          </c:tx>
          <c:invertIfNegative val="0"/>
          <c:cat>
            <c:multiLvlStrRef>
              <c:f>(all!#REF!,all!#REF!)</c:f>
            </c:multiLvlStrRef>
          </c:cat>
          <c:val>
            <c:numRef>
              <c:f>(all!$IA$53,all!$IE$53)</c:f>
            </c:numRef>
          </c:val>
        </c:ser>
        <c:ser>
          <c:idx val="48"/>
          <c:order val="48"/>
          <c:tx>
            <c:strRef>
              <c:f>all!$A$54</c:f>
              <c:strCache>
                <c:ptCount val="1"/>
                <c:pt idx="0">
                  <c:v>Denmark</c:v>
                </c:pt>
              </c:strCache>
            </c:strRef>
          </c:tx>
          <c:invertIfNegative val="0"/>
          <c:cat>
            <c:multiLvlStrRef>
              <c:f>(all!#REF!,all!#REF!)</c:f>
            </c:multiLvlStrRef>
          </c:cat>
          <c:val>
            <c:numRef>
              <c:f>(all!$IA$54,all!$IE$54)</c:f>
            </c:numRef>
          </c:val>
        </c:ser>
        <c:ser>
          <c:idx val="49"/>
          <c:order val="49"/>
          <c:tx>
            <c:strRef>
              <c:f>all!$A$55</c:f>
              <c:strCache>
                <c:ptCount val="1"/>
                <c:pt idx="0">
                  <c:v>Djibouti</c:v>
                </c:pt>
              </c:strCache>
            </c:strRef>
          </c:tx>
          <c:invertIfNegative val="0"/>
          <c:cat>
            <c:multiLvlStrRef>
              <c:f>(all!#REF!,all!#REF!)</c:f>
            </c:multiLvlStrRef>
          </c:cat>
          <c:val>
            <c:numRef>
              <c:f>(all!$IA$55,all!$IE$55)</c:f>
            </c:numRef>
          </c:val>
        </c:ser>
        <c:ser>
          <c:idx val="50"/>
          <c:order val="50"/>
          <c:tx>
            <c:strRef>
              <c:f>all!$A$56</c:f>
              <c:strCache>
                <c:ptCount val="1"/>
                <c:pt idx="0">
                  <c:v>Dominica</c:v>
                </c:pt>
              </c:strCache>
            </c:strRef>
          </c:tx>
          <c:invertIfNegative val="0"/>
          <c:cat>
            <c:multiLvlStrRef>
              <c:f>(all!#REF!,all!#REF!)</c:f>
            </c:multiLvlStrRef>
          </c:cat>
          <c:val>
            <c:numRef>
              <c:f>(all!$IA$56,all!$IE$56)</c:f>
            </c:numRef>
          </c:val>
        </c:ser>
        <c:ser>
          <c:idx val="51"/>
          <c:order val="51"/>
          <c:tx>
            <c:strRef>
              <c:f>all!$A$57</c:f>
              <c:strCache>
                <c:ptCount val="1"/>
                <c:pt idx="0">
                  <c:v>Dominican Republic</c:v>
                </c:pt>
              </c:strCache>
            </c:strRef>
          </c:tx>
          <c:invertIfNegative val="0"/>
          <c:cat>
            <c:multiLvlStrRef>
              <c:f>(all!#REF!,all!#REF!)</c:f>
            </c:multiLvlStrRef>
          </c:cat>
          <c:val>
            <c:numRef>
              <c:f>(all!$IA$57,all!$IE$57)</c:f>
            </c:numRef>
          </c:val>
        </c:ser>
        <c:ser>
          <c:idx val="52"/>
          <c:order val="52"/>
          <c:tx>
            <c:strRef>
              <c:f>all!$A$58</c:f>
              <c:strCache>
                <c:ptCount val="1"/>
                <c:pt idx="0">
                  <c:v>Ecuador</c:v>
                </c:pt>
              </c:strCache>
            </c:strRef>
          </c:tx>
          <c:invertIfNegative val="0"/>
          <c:cat>
            <c:multiLvlStrRef>
              <c:f>(all!#REF!,all!#REF!)</c:f>
            </c:multiLvlStrRef>
          </c:cat>
          <c:val>
            <c:numRef>
              <c:f>(all!$IA$58,all!$IE$58)</c:f>
            </c:numRef>
          </c:val>
        </c:ser>
        <c:ser>
          <c:idx val="53"/>
          <c:order val="53"/>
          <c:tx>
            <c:strRef>
              <c:f>all!$A$59</c:f>
              <c:strCache>
                <c:ptCount val="1"/>
                <c:pt idx="0">
                  <c:v>Egypt</c:v>
                </c:pt>
              </c:strCache>
            </c:strRef>
          </c:tx>
          <c:invertIfNegative val="0"/>
          <c:cat>
            <c:multiLvlStrRef>
              <c:f>(all!#REF!,all!#REF!)</c:f>
            </c:multiLvlStrRef>
          </c:cat>
          <c:val>
            <c:numRef>
              <c:f>(all!$IA$59,all!$IE$59)</c:f>
            </c:numRef>
          </c:val>
        </c:ser>
        <c:ser>
          <c:idx val="54"/>
          <c:order val="54"/>
          <c:tx>
            <c:strRef>
              <c:f>all!$A$60</c:f>
              <c:strCache>
                <c:ptCount val="1"/>
                <c:pt idx="0">
                  <c:v>El Salvador</c:v>
                </c:pt>
              </c:strCache>
            </c:strRef>
          </c:tx>
          <c:invertIfNegative val="0"/>
          <c:cat>
            <c:multiLvlStrRef>
              <c:f>(all!#REF!,all!#REF!)</c:f>
            </c:multiLvlStrRef>
          </c:cat>
          <c:val>
            <c:numRef>
              <c:f>(all!$IA$60,all!$IE$60)</c:f>
            </c:numRef>
          </c:val>
        </c:ser>
        <c:ser>
          <c:idx val="55"/>
          <c:order val="55"/>
          <c:tx>
            <c:strRef>
              <c:f>all!$A$61</c:f>
              <c:strCache>
                <c:ptCount val="1"/>
                <c:pt idx="0">
                  <c:v>Equatorial Guinea</c:v>
                </c:pt>
              </c:strCache>
            </c:strRef>
          </c:tx>
          <c:invertIfNegative val="0"/>
          <c:cat>
            <c:multiLvlStrRef>
              <c:f>(all!#REF!,all!#REF!)</c:f>
            </c:multiLvlStrRef>
          </c:cat>
          <c:val>
            <c:numRef>
              <c:f>(all!$IA$61,all!$IE$61)</c:f>
            </c:numRef>
          </c:val>
        </c:ser>
        <c:ser>
          <c:idx val="56"/>
          <c:order val="56"/>
          <c:tx>
            <c:strRef>
              <c:f>all!$A$62</c:f>
              <c:strCache>
                <c:ptCount val="1"/>
                <c:pt idx="0">
                  <c:v>Eritrea</c:v>
                </c:pt>
              </c:strCache>
            </c:strRef>
          </c:tx>
          <c:invertIfNegative val="0"/>
          <c:cat>
            <c:multiLvlStrRef>
              <c:f>(all!#REF!,all!#REF!)</c:f>
            </c:multiLvlStrRef>
          </c:cat>
          <c:val>
            <c:numRef>
              <c:f>(all!$IA$62,all!$IE$62)</c:f>
            </c:numRef>
          </c:val>
        </c:ser>
        <c:ser>
          <c:idx val="57"/>
          <c:order val="57"/>
          <c:tx>
            <c:strRef>
              <c:f>all!$A$63</c:f>
              <c:strCache>
                <c:ptCount val="1"/>
                <c:pt idx="0">
                  <c:v>Estonia</c:v>
                </c:pt>
              </c:strCache>
            </c:strRef>
          </c:tx>
          <c:invertIfNegative val="0"/>
          <c:cat>
            <c:multiLvlStrRef>
              <c:f>(all!#REF!,all!#REF!)</c:f>
            </c:multiLvlStrRef>
          </c:cat>
          <c:val>
            <c:numRef>
              <c:f>(all!$IA$63,all!$IE$63)</c:f>
            </c:numRef>
          </c:val>
        </c:ser>
        <c:ser>
          <c:idx val="58"/>
          <c:order val="58"/>
          <c:tx>
            <c:strRef>
              <c:f>all!$A$64</c:f>
              <c:strCache>
                <c:ptCount val="1"/>
                <c:pt idx="0">
                  <c:v>Ethiopia</c:v>
                </c:pt>
              </c:strCache>
            </c:strRef>
          </c:tx>
          <c:invertIfNegative val="0"/>
          <c:cat>
            <c:multiLvlStrRef>
              <c:f>(all!#REF!,all!#REF!)</c:f>
            </c:multiLvlStrRef>
          </c:cat>
          <c:val>
            <c:numRef>
              <c:f>(all!$IA$64,all!$IE$64)</c:f>
            </c:numRef>
          </c:val>
        </c:ser>
        <c:ser>
          <c:idx val="59"/>
          <c:order val="59"/>
          <c:tx>
            <c:strRef>
              <c:f>all!$A$65</c:f>
              <c:strCache>
                <c:ptCount val="1"/>
                <c:pt idx="0">
                  <c:v>Fiji</c:v>
                </c:pt>
              </c:strCache>
            </c:strRef>
          </c:tx>
          <c:invertIfNegative val="0"/>
          <c:cat>
            <c:multiLvlStrRef>
              <c:f>(all!#REF!,all!#REF!)</c:f>
            </c:multiLvlStrRef>
          </c:cat>
          <c:val>
            <c:numRef>
              <c:f>(all!$IA$65,all!$IE$65)</c:f>
            </c:numRef>
          </c:val>
        </c:ser>
        <c:ser>
          <c:idx val="60"/>
          <c:order val="60"/>
          <c:tx>
            <c:strRef>
              <c:f>all!$A$66</c:f>
              <c:strCache>
                <c:ptCount val="1"/>
                <c:pt idx="0">
                  <c:v>Finland</c:v>
                </c:pt>
              </c:strCache>
            </c:strRef>
          </c:tx>
          <c:invertIfNegative val="0"/>
          <c:cat>
            <c:multiLvlStrRef>
              <c:f>(all!#REF!,all!#REF!)</c:f>
            </c:multiLvlStrRef>
          </c:cat>
          <c:val>
            <c:numRef>
              <c:f>(all!$IA$66,all!$IE$66)</c:f>
            </c:numRef>
          </c:val>
        </c:ser>
        <c:ser>
          <c:idx val="61"/>
          <c:order val="61"/>
          <c:tx>
            <c:strRef>
              <c:f>all!$A$67</c:f>
              <c:strCache>
                <c:ptCount val="1"/>
                <c:pt idx="0">
                  <c:v>France</c:v>
                </c:pt>
              </c:strCache>
            </c:strRef>
          </c:tx>
          <c:invertIfNegative val="0"/>
          <c:cat>
            <c:multiLvlStrRef>
              <c:f>(all!#REF!,all!#REF!)</c:f>
            </c:multiLvlStrRef>
          </c:cat>
          <c:val>
            <c:numRef>
              <c:f>(all!$IA$67,all!$IE$67)</c:f>
            </c:numRef>
          </c:val>
        </c:ser>
        <c:ser>
          <c:idx val="62"/>
          <c:order val="62"/>
          <c:tx>
            <c:strRef>
              <c:f>all!$A$68</c:f>
              <c:strCache>
                <c:ptCount val="1"/>
                <c:pt idx="0">
                  <c:v>Gabon</c:v>
                </c:pt>
              </c:strCache>
            </c:strRef>
          </c:tx>
          <c:invertIfNegative val="0"/>
          <c:cat>
            <c:multiLvlStrRef>
              <c:f>(all!#REF!,all!#REF!)</c:f>
            </c:multiLvlStrRef>
          </c:cat>
          <c:val>
            <c:numRef>
              <c:f>(all!$IA$68,all!$IE$68)</c:f>
            </c:numRef>
          </c:val>
        </c:ser>
        <c:ser>
          <c:idx val="63"/>
          <c:order val="63"/>
          <c:tx>
            <c:strRef>
              <c:f>all!$A$69</c:f>
              <c:strCache>
                <c:ptCount val="1"/>
                <c:pt idx="0">
                  <c:v>Gambia</c:v>
                </c:pt>
              </c:strCache>
            </c:strRef>
          </c:tx>
          <c:invertIfNegative val="0"/>
          <c:cat>
            <c:multiLvlStrRef>
              <c:f>(all!#REF!,all!#REF!)</c:f>
            </c:multiLvlStrRef>
          </c:cat>
          <c:val>
            <c:numRef>
              <c:f>(all!$IA$69,all!$IE$69)</c:f>
            </c:numRef>
          </c:val>
        </c:ser>
        <c:ser>
          <c:idx val="64"/>
          <c:order val="64"/>
          <c:tx>
            <c:strRef>
              <c:f>all!$A$70</c:f>
              <c:strCache>
                <c:ptCount val="1"/>
                <c:pt idx="0">
                  <c:v>Georgia</c:v>
                </c:pt>
              </c:strCache>
            </c:strRef>
          </c:tx>
          <c:invertIfNegative val="0"/>
          <c:cat>
            <c:multiLvlStrRef>
              <c:f>(all!#REF!,all!#REF!)</c:f>
            </c:multiLvlStrRef>
          </c:cat>
          <c:val>
            <c:numRef>
              <c:f>(all!$IA$70,all!$IE$70)</c:f>
            </c:numRef>
          </c:val>
        </c:ser>
        <c:ser>
          <c:idx val="65"/>
          <c:order val="65"/>
          <c:tx>
            <c:strRef>
              <c:f>all!$A$71</c:f>
              <c:strCache>
                <c:ptCount val="1"/>
                <c:pt idx="0">
                  <c:v>Germany</c:v>
                </c:pt>
              </c:strCache>
            </c:strRef>
          </c:tx>
          <c:invertIfNegative val="0"/>
          <c:cat>
            <c:multiLvlStrRef>
              <c:f>(all!#REF!,all!#REF!)</c:f>
            </c:multiLvlStrRef>
          </c:cat>
          <c:val>
            <c:numRef>
              <c:f>(all!$IA$71,all!$IE$71)</c:f>
            </c:numRef>
          </c:val>
        </c:ser>
        <c:ser>
          <c:idx val="66"/>
          <c:order val="66"/>
          <c:tx>
            <c:strRef>
              <c:f>all!$A$72</c:f>
              <c:strCache>
                <c:ptCount val="1"/>
                <c:pt idx="0">
                  <c:v>Ghana</c:v>
                </c:pt>
              </c:strCache>
            </c:strRef>
          </c:tx>
          <c:invertIfNegative val="0"/>
          <c:cat>
            <c:multiLvlStrRef>
              <c:f>(all!#REF!,all!#REF!)</c:f>
            </c:multiLvlStrRef>
          </c:cat>
          <c:val>
            <c:numRef>
              <c:f>(all!$IA$72,all!$IE$72)</c:f>
            </c:numRef>
          </c:val>
        </c:ser>
        <c:ser>
          <c:idx val="67"/>
          <c:order val="67"/>
          <c:tx>
            <c:strRef>
              <c:f>all!$A$73</c:f>
              <c:strCache>
                <c:ptCount val="1"/>
                <c:pt idx="0">
                  <c:v>Greece</c:v>
                </c:pt>
              </c:strCache>
            </c:strRef>
          </c:tx>
          <c:invertIfNegative val="0"/>
          <c:cat>
            <c:multiLvlStrRef>
              <c:f>(all!#REF!,all!#REF!)</c:f>
            </c:multiLvlStrRef>
          </c:cat>
          <c:val>
            <c:numRef>
              <c:f>(all!$IA$73,all!$IE$73)</c:f>
            </c:numRef>
          </c:val>
        </c:ser>
        <c:ser>
          <c:idx val="68"/>
          <c:order val="68"/>
          <c:tx>
            <c:strRef>
              <c:f>all!$A$74</c:f>
              <c:strCache>
                <c:ptCount val="1"/>
                <c:pt idx="0">
                  <c:v>Grenada</c:v>
                </c:pt>
              </c:strCache>
            </c:strRef>
          </c:tx>
          <c:invertIfNegative val="0"/>
          <c:cat>
            <c:multiLvlStrRef>
              <c:f>(all!#REF!,all!#REF!)</c:f>
            </c:multiLvlStrRef>
          </c:cat>
          <c:val>
            <c:numRef>
              <c:f>(all!$IA$74,all!$IE$74)</c:f>
            </c:numRef>
          </c:val>
        </c:ser>
        <c:ser>
          <c:idx val="69"/>
          <c:order val="69"/>
          <c:tx>
            <c:strRef>
              <c:f>all!$A$75</c:f>
              <c:strCache>
                <c:ptCount val="1"/>
                <c:pt idx="0">
                  <c:v>Guatemala</c:v>
                </c:pt>
              </c:strCache>
            </c:strRef>
          </c:tx>
          <c:invertIfNegative val="0"/>
          <c:cat>
            <c:multiLvlStrRef>
              <c:f>(all!#REF!,all!#REF!)</c:f>
            </c:multiLvlStrRef>
          </c:cat>
          <c:val>
            <c:numRef>
              <c:f>(all!$IA$75,all!$IE$75)</c:f>
            </c:numRef>
          </c:val>
        </c:ser>
        <c:ser>
          <c:idx val="70"/>
          <c:order val="70"/>
          <c:tx>
            <c:strRef>
              <c:f>all!$A$76</c:f>
              <c:strCache>
                <c:ptCount val="1"/>
                <c:pt idx="0">
                  <c:v>Guinea</c:v>
                </c:pt>
              </c:strCache>
            </c:strRef>
          </c:tx>
          <c:invertIfNegative val="0"/>
          <c:cat>
            <c:multiLvlStrRef>
              <c:f>(all!#REF!,all!#REF!)</c:f>
            </c:multiLvlStrRef>
          </c:cat>
          <c:val>
            <c:numRef>
              <c:f>(all!$IA$76,all!$IE$76)</c:f>
            </c:numRef>
          </c:val>
        </c:ser>
        <c:ser>
          <c:idx val="71"/>
          <c:order val="71"/>
          <c:tx>
            <c:strRef>
              <c:f>all!$A$77</c:f>
              <c:strCache>
                <c:ptCount val="1"/>
                <c:pt idx="0">
                  <c:v>Guinea-Bissau</c:v>
                </c:pt>
              </c:strCache>
            </c:strRef>
          </c:tx>
          <c:invertIfNegative val="0"/>
          <c:cat>
            <c:multiLvlStrRef>
              <c:f>(all!#REF!,all!#REF!)</c:f>
            </c:multiLvlStrRef>
          </c:cat>
          <c:val>
            <c:numRef>
              <c:f>(all!$IA$77,all!$IE$77)</c:f>
            </c:numRef>
          </c:val>
        </c:ser>
        <c:ser>
          <c:idx val="72"/>
          <c:order val="72"/>
          <c:tx>
            <c:strRef>
              <c:f>all!$A$78</c:f>
              <c:strCache>
                <c:ptCount val="1"/>
                <c:pt idx="0">
                  <c:v>Guyana</c:v>
                </c:pt>
              </c:strCache>
            </c:strRef>
          </c:tx>
          <c:invertIfNegative val="0"/>
          <c:cat>
            <c:multiLvlStrRef>
              <c:f>(all!#REF!,all!#REF!)</c:f>
            </c:multiLvlStrRef>
          </c:cat>
          <c:val>
            <c:numRef>
              <c:f>(all!$IA$78,all!$IE$78)</c:f>
            </c:numRef>
          </c:val>
        </c:ser>
        <c:ser>
          <c:idx val="73"/>
          <c:order val="73"/>
          <c:tx>
            <c:strRef>
              <c:f>all!$A$79</c:f>
              <c:strCache>
                <c:ptCount val="1"/>
                <c:pt idx="0">
                  <c:v>Haiti</c:v>
                </c:pt>
              </c:strCache>
            </c:strRef>
          </c:tx>
          <c:invertIfNegative val="0"/>
          <c:cat>
            <c:multiLvlStrRef>
              <c:f>(all!#REF!,all!#REF!)</c:f>
            </c:multiLvlStrRef>
          </c:cat>
          <c:val>
            <c:numRef>
              <c:f>(all!$IA$79,all!$IE$79)</c:f>
            </c:numRef>
          </c:val>
        </c:ser>
        <c:ser>
          <c:idx val="74"/>
          <c:order val="74"/>
          <c:tx>
            <c:strRef>
              <c:f>all!$A$80</c:f>
              <c:strCache>
                <c:ptCount val="1"/>
                <c:pt idx="0">
                  <c:v>Honduras</c:v>
                </c:pt>
              </c:strCache>
            </c:strRef>
          </c:tx>
          <c:invertIfNegative val="0"/>
          <c:cat>
            <c:multiLvlStrRef>
              <c:f>(all!#REF!,all!#REF!)</c:f>
            </c:multiLvlStrRef>
          </c:cat>
          <c:val>
            <c:numRef>
              <c:f>(all!$IA$80,all!$IE$80)</c:f>
            </c:numRef>
          </c:val>
        </c:ser>
        <c:ser>
          <c:idx val="75"/>
          <c:order val="75"/>
          <c:tx>
            <c:strRef>
              <c:f>all!$A$81</c:f>
              <c:strCache>
                <c:ptCount val="1"/>
                <c:pt idx="0">
                  <c:v>Hungary</c:v>
                </c:pt>
              </c:strCache>
            </c:strRef>
          </c:tx>
          <c:invertIfNegative val="0"/>
          <c:cat>
            <c:multiLvlStrRef>
              <c:f>(all!#REF!,all!#REF!)</c:f>
            </c:multiLvlStrRef>
          </c:cat>
          <c:val>
            <c:numRef>
              <c:f>(all!$IA$81,all!$IE$81)</c:f>
            </c:numRef>
          </c:val>
        </c:ser>
        <c:ser>
          <c:idx val="76"/>
          <c:order val="76"/>
          <c:tx>
            <c:strRef>
              <c:f>all!$A$82</c:f>
              <c:strCache>
                <c:ptCount val="1"/>
                <c:pt idx="0">
                  <c:v>Iceland</c:v>
                </c:pt>
              </c:strCache>
            </c:strRef>
          </c:tx>
          <c:invertIfNegative val="0"/>
          <c:cat>
            <c:multiLvlStrRef>
              <c:f>(all!#REF!,all!#REF!)</c:f>
            </c:multiLvlStrRef>
          </c:cat>
          <c:val>
            <c:numRef>
              <c:f>(all!$IA$82,all!$IE$82)</c:f>
            </c:numRef>
          </c:val>
        </c:ser>
        <c:ser>
          <c:idx val="77"/>
          <c:order val="77"/>
          <c:tx>
            <c:strRef>
              <c:f>all!$A$83</c:f>
              <c:strCache>
                <c:ptCount val="1"/>
                <c:pt idx="0">
                  <c:v>India</c:v>
                </c:pt>
              </c:strCache>
            </c:strRef>
          </c:tx>
          <c:invertIfNegative val="0"/>
          <c:cat>
            <c:multiLvlStrRef>
              <c:f>(all!#REF!,all!#REF!)</c:f>
            </c:multiLvlStrRef>
          </c:cat>
          <c:val>
            <c:numRef>
              <c:f>(all!$IA$83,all!$IE$83)</c:f>
            </c:numRef>
          </c:val>
        </c:ser>
        <c:ser>
          <c:idx val="78"/>
          <c:order val="78"/>
          <c:tx>
            <c:strRef>
              <c:f>all!$A$84</c:f>
              <c:strCache>
                <c:ptCount val="1"/>
                <c:pt idx="0">
                  <c:v>Indonesia</c:v>
                </c:pt>
              </c:strCache>
            </c:strRef>
          </c:tx>
          <c:invertIfNegative val="0"/>
          <c:cat>
            <c:multiLvlStrRef>
              <c:f>(all!#REF!,all!#REF!)</c:f>
            </c:multiLvlStrRef>
          </c:cat>
          <c:val>
            <c:numRef>
              <c:f>(all!$IA$84,all!$IE$84)</c:f>
            </c:numRef>
          </c:val>
        </c:ser>
        <c:ser>
          <c:idx val="79"/>
          <c:order val="79"/>
          <c:tx>
            <c:strRef>
              <c:f>all!$A$85</c:f>
              <c:strCache>
                <c:ptCount val="1"/>
                <c:pt idx="0">
                  <c:v>Iran (Islamic Republic of)</c:v>
                </c:pt>
              </c:strCache>
            </c:strRef>
          </c:tx>
          <c:invertIfNegative val="0"/>
          <c:cat>
            <c:multiLvlStrRef>
              <c:f>(all!#REF!,all!#REF!)</c:f>
            </c:multiLvlStrRef>
          </c:cat>
          <c:val>
            <c:numRef>
              <c:f>(all!$IA$85,all!$IE$85)</c:f>
            </c:numRef>
          </c:val>
        </c:ser>
        <c:ser>
          <c:idx val="80"/>
          <c:order val="80"/>
          <c:tx>
            <c:strRef>
              <c:f>all!$A$86</c:f>
              <c:strCache>
                <c:ptCount val="1"/>
                <c:pt idx="0">
                  <c:v>Iraq</c:v>
                </c:pt>
              </c:strCache>
            </c:strRef>
          </c:tx>
          <c:invertIfNegative val="0"/>
          <c:cat>
            <c:multiLvlStrRef>
              <c:f>(all!#REF!,all!#REF!)</c:f>
            </c:multiLvlStrRef>
          </c:cat>
          <c:val>
            <c:numRef>
              <c:f>(all!$IA$86,all!$IE$86)</c:f>
            </c:numRef>
          </c:val>
        </c:ser>
        <c:ser>
          <c:idx val="81"/>
          <c:order val="81"/>
          <c:tx>
            <c:strRef>
              <c:f>all!$A$87</c:f>
              <c:strCache>
                <c:ptCount val="1"/>
                <c:pt idx="0">
                  <c:v>Ireland</c:v>
                </c:pt>
              </c:strCache>
            </c:strRef>
          </c:tx>
          <c:invertIfNegative val="0"/>
          <c:cat>
            <c:multiLvlStrRef>
              <c:f>(all!#REF!,all!#REF!)</c:f>
            </c:multiLvlStrRef>
          </c:cat>
          <c:val>
            <c:numRef>
              <c:f>(all!$IA$87,all!$IE$87)</c:f>
            </c:numRef>
          </c:val>
        </c:ser>
        <c:ser>
          <c:idx val="82"/>
          <c:order val="82"/>
          <c:tx>
            <c:strRef>
              <c:f>all!$A$88</c:f>
              <c:strCache>
                <c:ptCount val="1"/>
                <c:pt idx="0">
                  <c:v>Israel</c:v>
                </c:pt>
              </c:strCache>
            </c:strRef>
          </c:tx>
          <c:invertIfNegative val="0"/>
          <c:cat>
            <c:multiLvlStrRef>
              <c:f>(all!#REF!,all!#REF!)</c:f>
            </c:multiLvlStrRef>
          </c:cat>
          <c:val>
            <c:numRef>
              <c:f>(all!$IA$88,all!$IE$88)</c:f>
            </c:numRef>
          </c:val>
        </c:ser>
        <c:ser>
          <c:idx val="83"/>
          <c:order val="83"/>
          <c:tx>
            <c:strRef>
              <c:f>all!$A$89</c:f>
              <c:strCache>
                <c:ptCount val="1"/>
                <c:pt idx="0">
                  <c:v>Italy</c:v>
                </c:pt>
              </c:strCache>
            </c:strRef>
          </c:tx>
          <c:invertIfNegative val="0"/>
          <c:cat>
            <c:multiLvlStrRef>
              <c:f>(all!#REF!,all!#REF!)</c:f>
            </c:multiLvlStrRef>
          </c:cat>
          <c:val>
            <c:numRef>
              <c:f>(all!$IA$89,all!$IE$89)</c:f>
            </c:numRef>
          </c:val>
        </c:ser>
        <c:ser>
          <c:idx val="84"/>
          <c:order val="84"/>
          <c:tx>
            <c:strRef>
              <c:f>all!$A$90</c:f>
              <c:strCache>
                <c:ptCount val="1"/>
                <c:pt idx="0">
                  <c:v>Jamaica</c:v>
                </c:pt>
              </c:strCache>
            </c:strRef>
          </c:tx>
          <c:invertIfNegative val="0"/>
          <c:cat>
            <c:multiLvlStrRef>
              <c:f>(all!#REF!,all!#REF!)</c:f>
            </c:multiLvlStrRef>
          </c:cat>
          <c:val>
            <c:numRef>
              <c:f>(all!$IA$90,all!$IE$90)</c:f>
            </c:numRef>
          </c:val>
        </c:ser>
        <c:ser>
          <c:idx val="85"/>
          <c:order val="85"/>
          <c:tx>
            <c:strRef>
              <c:f>all!$A$91</c:f>
              <c:strCache>
                <c:ptCount val="1"/>
                <c:pt idx="0">
                  <c:v>Japan</c:v>
                </c:pt>
              </c:strCache>
            </c:strRef>
          </c:tx>
          <c:invertIfNegative val="0"/>
          <c:cat>
            <c:multiLvlStrRef>
              <c:f>(all!#REF!,all!#REF!)</c:f>
            </c:multiLvlStrRef>
          </c:cat>
          <c:val>
            <c:numRef>
              <c:f>(all!$IA$91,all!$IE$91)</c:f>
            </c:numRef>
          </c:val>
        </c:ser>
        <c:ser>
          <c:idx val="86"/>
          <c:order val="86"/>
          <c:tx>
            <c:strRef>
              <c:f>all!$A$92</c:f>
              <c:strCache>
                <c:ptCount val="1"/>
                <c:pt idx="0">
                  <c:v>Jordan</c:v>
                </c:pt>
              </c:strCache>
            </c:strRef>
          </c:tx>
          <c:invertIfNegative val="0"/>
          <c:cat>
            <c:multiLvlStrRef>
              <c:f>(all!#REF!,all!#REF!)</c:f>
            </c:multiLvlStrRef>
          </c:cat>
          <c:val>
            <c:numRef>
              <c:f>(all!$IA$92,all!$IE$92)</c:f>
            </c:numRef>
          </c:val>
        </c:ser>
        <c:ser>
          <c:idx val="87"/>
          <c:order val="87"/>
          <c:tx>
            <c:strRef>
              <c:f>all!$A$93</c:f>
              <c:strCache>
                <c:ptCount val="1"/>
                <c:pt idx="0">
                  <c:v>Kazakhstan</c:v>
                </c:pt>
              </c:strCache>
            </c:strRef>
          </c:tx>
          <c:invertIfNegative val="0"/>
          <c:cat>
            <c:multiLvlStrRef>
              <c:f>(all!#REF!,all!#REF!)</c:f>
            </c:multiLvlStrRef>
          </c:cat>
          <c:val>
            <c:numRef>
              <c:f>(all!$IA$93,all!$IE$93)</c:f>
            </c:numRef>
          </c:val>
        </c:ser>
        <c:ser>
          <c:idx val="88"/>
          <c:order val="88"/>
          <c:tx>
            <c:strRef>
              <c:f>all!$A$94</c:f>
              <c:strCache>
                <c:ptCount val="1"/>
                <c:pt idx="0">
                  <c:v>Kenya</c:v>
                </c:pt>
              </c:strCache>
            </c:strRef>
          </c:tx>
          <c:invertIfNegative val="0"/>
          <c:cat>
            <c:multiLvlStrRef>
              <c:f>(all!#REF!,all!#REF!)</c:f>
            </c:multiLvlStrRef>
          </c:cat>
          <c:val>
            <c:numRef>
              <c:f>(all!$IA$94,all!$IE$94)</c:f>
            </c:numRef>
          </c:val>
        </c:ser>
        <c:ser>
          <c:idx val="89"/>
          <c:order val="89"/>
          <c:tx>
            <c:strRef>
              <c:f>all!$A$95</c:f>
              <c:strCache>
                <c:ptCount val="1"/>
                <c:pt idx="0">
                  <c:v>Kiribati</c:v>
                </c:pt>
              </c:strCache>
            </c:strRef>
          </c:tx>
          <c:invertIfNegative val="0"/>
          <c:cat>
            <c:multiLvlStrRef>
              <c:f>(all!#REF!,all!#REF!)</c:f>
            </c:multiLvlStrRef>
          </c:cat>
          <c:val>
            <c:numRef>
              <c:f>(all!$IA$95,all!$IE$95)</c:f>
            </c:numRef>
          </c:val>
        </c:ser>
        <c:ser>
          <c:idx val="90"/>
          <c:order val="90"/>
          <c:tx>
            <c:strRef>
              <c:f>all!$A$96</c:f>
              <c:strCache>
                <c:ptCount val="1"/>
                <c:pt idx="0">
                  <c:v>Kuwait</c:v>
                </c:pt>
              </c:strCache>
            </c:strRef>
          </c:tx>
          <c:invertIfNegative val="0"/>
          <c:cat>
            <c:multiLvlStrRef>
              <c:f>(all!#REF!,all!#REF!)</c:f>
            </c:multiLvlStrRef>
          </c:cat>
          <c:val>
            <c:numRef>
              <c:f>(all!$IA$96,all!$IE$96)</c:f>
            </c:numRef>
          </c:val>
        </c:ser>
        <c:ser>
          <c:idx val="91"/>
          <c:order val="91"/>
          <c:tx>
            <c:strRef>
              <c:f>all!$A$97</c:f>
              <c:strCache>
                <c:ptCount val="1"/>
                <c:pt idx="0">
                  <c:v>Kyrgyzstan</c:v>
                </c:pt>
              </c:strCache>
            </c:strRef>
          </c:tx>
          <c:invertIfNegative val="0"/>
          <c:cat>
            <c:multiLvlStrRef>
              <c:f>(all!#REF!,all!#REF!)</c:f>
            </c:multiLvlStrRef>
          </c:cat>
          <c:val>
            <c:numRef>
              <c:f>(all!$IA$97,all!$IE$97)</c:f>
            </c:numRef>
          </c:val>
        </c:ser>
        <c:ser>
          <c:idx val="92"/>
          <c:order val="92"/>
          <c:tx>
            <c:strRef>
              <c:f>all!$A$98</c:f>
              <c:strCache>
                <c:ptCount val="1"/>
                <c:pt idx="0">
                  <c:v>Lao People's Democratic Republic</c:v>
                </c:pt>
              </c:strCache>
            </c:strRef>
          </c:tx>
          <c:invertIfNegative val="0"/>
          <c:cat>
            <c:multiLvlStrRef>
              <c:f>(all!#REF!,all!#REF!)</c:f>
            </c:multiLvlStrRef>
          </c:cat>
          <c:val>
            <c:numRef>
              <c:f>(all!$IA$98,all!$IE$98)</c:f>
            </c:numRef>
          </c:val>
        </c:ser>
        <c:ser>
          <c:idx val="93"/>
          <c:order val="93"/>
          <c:tx>
            <c:strRef>
              <c:f>all!$A$99</c:f>
              <c:strCache>
                <c:ptCount val="1"/>
                <c:pt idx="0">
                  <c:v>Latvia</c:v>
                </c:pt>
              </c:strCache>
            </c:strRef>
          </c:tx>
          <c:invertIfNegative val="0"/>
          <c:cat>
            <c:multiLvlStrRef>
              <c:f>(all!#REF!,all!#REF!)</c:f>
            </c:multiLvlStrRef>
          </c:cat>
          <c:val>
            <c:numRef>
              <c:f>(all!$IA$99,all!$IE$99)</c:f>
            </c:numRef>
          </c:val>
        </c:ser>
        <c:ser>
          <c:idx val="94"/>
          <c:order val="94"/>
          <c:tx>
            <c:strRef>
              <c:f>all!$A$100</c:f>
              <c:strCache>
                <c:ptCount val="1"/>
                <c:pt idx="0">
                  <c:v>Lebanon</c:v>
                </c:pt>
              </c:strCache>
            </c:strRef>
          </c:tx>
          <c:invertIfNegative val="0"/>
          <c:cat>
            <c:multiLvlStrRef>
              <c:f>(all!#REF!,all!#REF!)</c:f>
            </c:multiLvlStrRef>
          </c:cat>
          <c:val>
            <c:numRef>
              <c:f>(all!$IA$100,all!$IE$100)</c:f>
            </c:numRef>
          </c:val>
        </c:ser>
        <c:ser>
          <c:idx val="95"/>
          <c:order val="95"/>
          <c:tx>
            <c:strRef>
              <c:f>all!$A$101</c:f>
              <c:strCache>
                <c:ptCount val="1"/>
                <c:pt idx="0">
                  <c:v>Lesotho</c:v>
                </c:pt>
              </c:strCache>
            </c:strRef>
          </c:tx>
          <c:invertIfNegative val="0"/>
          <c:cat>
            <c:multiLvlStrRef>
              <c:f>(all!#REF!,all!#REF!)</c:f>
            </c:multiLvlStrRef>
          </c:cat>
          <c:val>
            <c:numRef>
              <c:f>(all!$IA$101,all!$IE$101)</c:f>
            </c:numRef>
          </c:val>
        </c:ser>
        <c:ser>
          <c:idx val="96"/>
          <c:order val="96"/>
          <c:tx>
            <c:strRef>
              <c:f>all!$A$102</c:f>
              <c:strCache>
                <c:ptCount val="1"/>
                <c:pt idx="0">
                  <c:v>Liberia</c:v>
                </c:pt>
              </c:strCache>
            </c:strRef>
          </c:tx>
          <c:invertIfNegative val="0"/>
          <c:cat>
            <c:multiLvlStrRef>
              <c:f>(all!#REF!,all!#REF!)</c:f>
            </c:multiLvlStrRef>
          </c:cat>
          <c:val>
            <c:numRef>
              <c:f>(all!$IA$102,all!$IE$102)</c:f>
            </c:numRef>
          </c:val>
        </c:ser>
        <c:ser>
          <c:idx val="97"/>
          <c:order val="97"/>
          <c:tx>
            <c:strRef>
              <c:f>all!$A$103</c:f>
              <c:strCache>
                <c:ptCount val="1"/>
                <c:pt idx="0">
                  <c:v>Libyan Arab Jamahiriya</c:v>
                </c:pt>
              </c:strCache>
            </c:strRef>
          </c:tx>
          <c:invertIfNegative val="0"/>
          <c:cat>
            <c:multiLvlStrRef>
              <c:f>(all!#REF!,all!#REF!)</c:f>
            </c:multiLvlStrRef>
          </c:cat>
          <c:val>
            <c:numRef>
              <c:f>(all!$IA$103,all!$IE$103)</c:f>
            </c:numRef>
          </c:val>
        </c:ser>
        <c:ser>
          <c:idx val="98"/>
          <c:order val="98"/>
          <c:tx>
            <c:strRef>
              <c:f>all!$A$104</c:f>
              <c:strCache>
                <c:ptCount val="1"/>
                <c:pt idx="0">
                  <c:v>Lithuania</c:v>
                </c:pt>
              </c:strCache>
            </c:strRef>
          </c:tx>
          <c:invertIfNegative val="0"/>
          <c:cat>
            <c:multiLvlStrRef>
              <c:f>(all!#REF!,all!#REF!)</c:f>
            </c:multiLvlStrRef>
          </c:cat>
          <c:val>
            <c:numRef>
              <c:f>(all!$IA$104,all!$IE$104)</c:f>
            </c:numRef>
          </c:val>
        </c:ser>
        <c:ser>
          <c:idx val="99"/>
          <c:order val="99"/>
          <c:tx>
            <c:strRef>
              <c:f>all!$A$105</c:f>
              <c:strCache>
                <c:ptCount val="1"/>
                <c:pt idx="0">
                  <c:v>Luxembourg</c:v>
                </c:pt>
              </c:strCache>
            </c:strRef>
          </c:tx>
          <c:invertIfNegative val="0"/>
          <c:cat>
            <c:multiLvlStrRef>
              <c:f>(all!#REF!,all!#REF!)</c:f>
            </c:multiLvlStrRef>
          </c:cat>
          <c:val>
            <c:numRef>
              <c:f>(all!$IA$105,all!$IE$105)</c:f>
            </c:numRef>
          </c:val>
        </c:ser>
        <c:ser>
          <c:idx val="100"/>
          <c:order val="100"/>
          <c:tx>
            <c:strRef>
              <c:f>all!$A$106</c:f>
              <c:strCache>
                <c:ptCount val="1"/>
                <c:pt idx="0">
                  <c:v>Madagascar</c:v>
                </c:pt>
              </c:strCache>
            </c:strRef>
          </c:tx>
          <c:invertIfNegative val="0"/>
          <c:cat>
            <c:multiLvlStrRef>
              <c:f>(all!#REF!,all!#REF!)</c:f>
            </c:multiLvlStrRef>
          </c:cat>
          <c:val>
            <c:numRef>
              <c:f>(all!$IA$106,all!$IE$106)</c:f>
            </c:numRef>
          </c:val>
        </c:ser>
        <c:ser>
          <c:idx val="101"/>
          <c:order val="101"/>
          <c:tx>
            <c:strRef>
              <c:f>all!$A$107</c:f>
              <c:strCache>
                <c:ptCount val="1"/>
                <c:pt idx="0">
                  <c:v>Malawi</c:v>
                </c:pt>
              </c:strCache>
            </c:strRef>
          </c:tx>
          <c:invertIfNegative val="0"/>
          <c:cat>
            <c:multiLvlStrRef>
              <c:f>(all!#REF!,all!#REF!)</c:f>
            </c:multiLvlStrRef>
          </c:cat>
          <c:val>
            <c:numRef>
              <c:f>(all!$IA$107,all!$IE$107)</c:f>
            </c:numRef>
          </c:val>
        </c:ser>
        <c:ser>
          <c:idx val="102"/>
          <c:order val="102"/>
          <c:tx>
            <c:strRef>
              <c:f>all!$A$108</c:f>
              <c:strCache>
                <c:ptCount val="1"/>
                <c:pt idx="0">
                  <c:v>Malaysia</c:v>
                </c:pt>
              </c:strCache>
            </c:strRef>
          </c:tx>
          <c:invertIfNegative val="0"/>
          <c:cat>
            <c:multiLvlStrRef>
              <c:f>(all!#REF!,all!#REF!)</c:f>
            </c:multiLvlStrRef>
          </c:cat>
          <c:val>
            <c:numRef>
              <c:f>(all!$IA$108,all!$IE$108)</c:f>
            </c:numRef>
          </c:val>
        </c:ser>
        <c:ser>
          <c:idx val="103"/>
          <c:order val="103"/>
          <c:tx>
            <c:strRef>
              <c:f>all!$A$109</c:f>
              <c:strCache>
                <c:ptCount val="1"/>
                <c:pt idx="0">
                  <c:v>Maldives</c:v>
                </c:pt>
              </c:strCache>
            </c:strRef>
          </c:tx>
          <c:invertIfNegative val="0"/>
          <c:cat>
            <c:multiLvlStrRef>
              <c:f>(all!#REF!,all!#REF!)</c:f>
            </c:multiLvlStrRef>
          </c:cat>
          <c:val>
            <c:numRef>
              <c:f>(all!$IA$109,all!$IE$109)</c:f>
            </c:numRef>
          </c:val>
        </c:ser>
        <c:ser>
          <c:idx val="104"/>
          <c:order val="104"/>
          <c:tx>
            <c:strRef>
              <c:f>all!$A$110</c:f>
              <c:strCache>
                <c:ptCount val="1"/>
                <c:pt idx="0">
                  <c:v>Mali</c:v>
                </c:pt>
              </c:strCache>
            </c:strRef>
          </c:tx>
          <c:invertIfNegative val="0"/>
          <c:cat>
            <c:multiLvlStrRef>
              <c:f>(all!#REF!,all!#REF!)</c:f>
            </c:multiLvlStrRef>
          </c:cat>
          <c:val>
            <c:numRef>
              <c:f>(all!$IA$110,all!$IE$110)</c:f>
            </c:numRef>
          </c:val>
        </c:ser>
        <c:ser>
          <c:idx val="105"/>
          <c:order val="105"/>
          <c:tx>
            <c:strRef>
              <c:f>all!$A$111</c:f>
              <c:strCache>
                <c:ptCount val="1"/>
                <c:pt idx="0">
                  <c:v>Malta</c:v>
                </c:pt>
              </c:strCache>
            </c:strRef>
          </c:tx>
          <c:invertIfNegative val="0"/>
          <c:cat>
            <c:multiLvlStrRef>
              <c:f>(all!#REF!,all!#REF!)</c:f>
            </c:multiLvlStrRef>
          </c:cat>
          <c:val>
            <c:numRef>
              <c:f>(all!$IA$111,all!$IE$111)</c:f>
            </c:numRef>
          </c:val>
        </c:ser>
        <c:ser>
          <c:idx val="106"/>
          <c:order val="106"/>
          <c:tx>
            <c:strRef>
              <c:f>all!$A$112</c:f>
              <c:strCache>
                <c:ptCount val="1"/>
                <c:pt idx="0">
                  <c:v>Marshall Islands</c:v>
                </c:pt>
              </c:strCache>
            </c:strRef>
          </c:tx>
          <c:invertIfNegative val="0"/>
          <c:cat>
            <c:multiLvlStrRef>
              <c:f>(all!#REF!,all!#REF!)</c:f>
            </c:multiLvlStrRef>
          </c:cat>
          <c:val>
            <c:numRef>
              <c:f>(all!$IA$112,all!$IE$112)</c:f>
            </c:numRef>
          </c:val>
        </c:ser>
        <c:ser>
          <c:idx val="107"/>
          <c:order val="107"/>
          <c:tx>
            <c:strRef>
              <c:f>all!$A$113</c:f>
              <c:strCache>
                <c:ptCount val="1"/>
                <c:pt idx="0">
                  <c:v>Mauritania</c:v>
                </c:pt>
              </c:strCache>
            </c:strRef>
          </c:tx>
          <c:invertIfNegative val="0"/>
          <c:cat>
            <c:multiLvlStrRef>
              <c:f>(all!#REF!,all!#REF!)</c:f>
            </c:multiLvlStrRef>
          </c:cat>
          <c:val>
            <c:numRef>
              <c:f>(all!$IA$113,all!$IE$113)</c:f>
            </c:numRef>
          </c:val>
        </c:ser>
        <c:ser>
          <c:idx val="108"/>
          <c:order val="108"/>
          <c:tx>
            <c:strRef>
              <c:f>all!$A$114</c:f>
              <c:strCache>
                <c:ptCount val="1"/>
                <c:pt idx="0">
                  <c:v>Mauritius</c:v>
                </c:pt>
              </c:strCache>
            </c:strRef>
          </c:tx>
          <c:invertIfNegative val="0"/>
          <c:cat>
            <c:multiLvlStrRef>
              <c:f>(all!#REF!,all!#REF!)</c:f>
            </c:multiLvlStrRef>
          </c:cat>
          <c:val>
            <c:numRef>
              <c:f>(all!$IA$114,all!$IE$114)</c:f>
            </c:numRef>
          </c:val>
        </c:ser>
        <c:ser>
          <c:idx val="109"/>
          <c:order val="109"/>
          <c:tx>
            <c:strRef>
              <c:f>all!$A$115</c:f>
              <c:strCache>
                <c:ptCount val="1"/>
                <c:pt idx="0">
                  <c:v>Mexico</c:v>
                </c:pt>
              </c:strCache>
            </c:strRef>
          </c:tx>
          <c:invertIfNegative val="0"/>
          <c:cat>
            <c:multiLvlStrRef>
              <c:f>(all!#REF!,all!#REF!)</c:f>
            </c:multiLvlStrRef>
          </c:cat>
          <c:val>
            <c:numRef>
              <c:f>(all!$IA$115,all!$IE$115)</c:f>
            </c:numRef>
          </c:val>
        </c:ser>
        <c:ser>
          <c:idx val="110"/>
          <c:order val="110"/>
          <c:tx>
            <c:strRef>
              <c:f>all!$A$116</c:f>
              <c:strCache>
                <c:ptCount val="1"/>
                <c:pt idx="0">
                  <c:v>Micronesia (Federated States of)</c:v>
                </c:pt>
              </c:strCache>
            </c:strRef>
          </c:tx>
          <c:invertIfNegative val="0"/>
          <c:cat>
            <c:multiLvlStrRef>
              <c:f>(all!#REF!,all!#REF!)</c:f>
            </c:multiLvlStrRef>
          </c:cat>
          <c:val>
            <c:numRef>
              <c:f>(all!$IA$116,all!$IE$116)</c:f>
            </c:numRef>
          </c:val>
        </c:ser>
        <c:ser>
          <c:idx val="111"/>
          <c:order val="111"/>
          <c:tx>
            <c:strRef>
              <c:f>all!$A$117</c:f>
              <c:strCache>
                <c:ptCount val="1"/>
                <c:pt idx="0">
                  <c:v>Monaco</c:v>
                </c:pt>
              </c:strCache>
            </c:strRef>
          </c:tx>
          <c:invertIfNegative val="0"/>
          <c:cat>
            <c:multiLvlStrRef>
              <c:f>(all!#REF!,all!#REF!)</c:f>
            </c:multiLvlStrRef>
          </c:cat>
          <c:val>
            <c:numRef>
              <c:f>(all!$IA$117,all!$IE$117)</c:f>
            </c:numRef>
          </c:val>
        </c:ser>
        <c:ser>
          <c:idx val="112"/>
          <c:order val="112"/>
          <c:tx>
            <c:strRef>
              <c:f>all!$A$118</c:f>
              <c:strCache>
                <c:ptCount val="1"/>
                <c:pt idx="0">
                  <c:v>Mongolia</c:v>
                </c:pt>
              </c:strCache>
            </c:strRef>
          </c:tx>
          <c:invertIfNegative val="0"/>
          <c:cat>
            <c:multiLvlStrRef>
              <c:f>(all!#REF!,all!#REF!)</c:f>
            </c:multiLvlStrRef>
          </c:cat>
          <c:val>
            <c:numRef>
              <c:f>(all!$IA$118,all!$IE$118)</c:f>
            </c:numRef>
          </c:val>
        </c:ser>
        <c:ser>
          <c:idx val="113"/>
          <c:order val="113"/>
          <c:tx>
            <c:strRef>
              <c:f>all!$A$119</c:f>
              <c:strCache>
                <c:ptCount val="1"/>
                <c:pt idx="0">
                  <c:v>Montenegro</c:v>
                </c:pt>
              </c:strCache>
            </c:strRef>
          </c:tx>
          <c:invertIfNegative val="0"/>
          <c:cat>
            <c:multiLvlStrRef>
              <c:f>(all!#REF!,all!#REF!)</c:f>
            </c:multiLvlStrRef>
          </c:cat>
          <c:val>
            <c:numRef>
              <c:f>(all!$IA$119,all!$IE$119)</c:f>
            </c:numRef>
          </c:val>
        </c:ser>
        <c:ser>
          <c:idx val="114"/>
          <c:order val="114"/>
          <c:tx>
            <c:strRef>
              <c:f>all!$A$120</c:f>
              <c:strCache>
                <c:ptCount val="1"/>
                <c:pt idx="0">
                  <c:v>Morocco</c:v>
                </c:pt>
              </c:strCache>
            </c:strRef>
          </c:tx>
          <c:invertIfNegative val="0"/>
          <c:cat>
            <c:multiLvlStrRef>
              <c:f>(all!#REF!,all!#REF!)</c:f>
            </c:multiLvlStrRef>
          </c:cat>
          <c:val>
            <c:numRef>
              <c:f>(all!$IA$120,all!$IE$120)</c:f>
            </c:numRef>
          </c:val>
        </c:ser>
        <c:ser>
          <c:idx val="115"/>
          <c:order val="115"/>
          <c:tx>
            <c:strRef>
              <c:f>all!$A$121</c:f>
              <c:strCache>
                <c:ptCount val="1"/>
                <c:pt idx="0">
                  <c:v>Mozambique</c:v>
                </c:pt>
              </c:strCache>
            </c:strRef>
          </c:tx>
          <c:invertIfNegative val="0"/>
          <c:cat>
            <c:multiLvlStrRef>
              <c:f>(all!#REF!,all!#REF!)</c:f>
            </c:multiLvlStrRef>
          </c:cat>
          <c:val>
            <c:numRef>
              <c:f>(all!$IA$121,all!$IE$121)</c:f>
            </c:numRef>
          </c:val>
        </c:ser>
        <c:ser>
          <c:idx val="116"/>
          <c:order val="116"/>
          <c:tx>
            <c:strRef>
              <c:f>all!$A$122</c:f>
              <c:strCache>
                <c:ptCount val="1"/>
                <c:pt idx="0">
                  <c:v>Myanmar</c:v>
                </c:pt>
              </c:strCache>
            </c:strRef>
          </c:tx>
          <c:invertIfNegative val="0"/>
          <c:cat>
            <c:multiLvlStrRef>
              <c:f>(all!#REF!,all!#REF!)</c:f>
            </c:multiLvlStrRef>
          </c:cat>
          <c:val>
            <c:numRef>
              <c:f>(all!$IA$122,all!$IE$122)</c:f>
            </c:numRef>
          </c:val>
        </c:ser>
        <c:ser>
          <c:idx val="117"/>
          <c:order val="117"/>
          <c:tx>
            <c:strRef>
              <c:f>all!$A$123</c:f>
              <c:strCache>
                <c:ptCount val="1"/>
                <c:pt idx="0">
                  <c:v>Namibia</c:v>
                </c:pt>
              </c:strCache>
            </c:strRef>
          </c:tx>
          <c:invertIfNegative val="0"/>
          <c:cat>
            <c:multiLvlStrRef>
              <c:f>(all!#REF!,all!#REF!)</c:f>
            </c:multiLvlStrRef>
          </c:cat>
          <c:val>
            <c:numRef>
              <c:f>(all!$IA$123,all!$IE$123)</c:f>
            </c:numRef>
          </c:val>
        </c:ser>
        <c:ser>
          <c:idx val="118"/>
          <c:order val="118"/>
          <c:tx>
            <c:strRef>
              <c:f>all!$A$124</c:f>
              <c:strCache>
                <c:ptCount val="1"/>
                <c:pt idx="0">
                  <c:v>Nauru</c:v>
                </c:pt>
              </c:strCache>
            </c:strRef>
          </c:tx>
          <c:invertIfNegative val="0"/>
          <c:cat>
            <c:multiLvlStrRef>
              <c:f>(all!#REF!,all!#REF!)</c:f>
            </c:multiLvlStrRef>
          </c:cat>
          <c:val>
            <c:numRef>
              <c:f>(all!$IA$124,all!$IE$124)</c:f>
            </c:numRef>
          </c:val>
        </c:ser>
        <c:ser>
          <c:idx val="119"/>
          <c:order val="119"/>
          <c:tx>
            <c:strRef>
              <c:f>all!$A$125</c:f>
              <c:strCache>
                <c:ptCount val="1"/>
                <c:pt idx="0">
                  <c:v>Nepal</c:v>
                </c:pt>
              </c:strCache>
            </c:strRef>
          </c:tx>
          <c:invertIfNegative val="0"/>
          <c:cat>
            <c:multiLvlStrRef>
              <c:f>(all!#REF!,all!#REF!)</c:f>
            </c:multiLvlStrRef>
          </c:cat>
          <c:val>
            <c:numRef>
              <c:f>(all!$IA$125,all!$IE$125)</c:f>
            </c:numRef>
          </c:val>
        </c:ser>
        <c:ser>
          <c:idx val="120"/>
          <c:order val="120"/>
          <c:tx>
            <c:strRef>
              <c:f>all!$A$126</c:f>
              <c:strCache>
                <c:ptCount val="1"/>
                <c:pt idx="0">
                  <c:v>Netherlands</c:v>
                </c:pt>
              </c:strCache>
            </c:strRef>
          </c:tx>
          <c:invertIfNegative val="0"/>
          <c:cat>
            <c:multiLvlStrRef>
              <c:f>(all!#REF!,all!#REF!)</c:f>
            </c:multiLvlStrRef>
          </c:cat>
          <c:val>
            <c:numRef>
              <c:f>(all!$IA$126,all!$IE$126)</c:f>
            </c:numRef>
          </c:val>
        </c:ser>
        <c:ser>
          <c:idx val="121"/>
          <c:order val="121"/>
          <c:tx>
            <c:strRef>
              <c:f>all!$A$127</c:f>
              <c:strCache>
                <c:ptCount val="1"/>
                <c:pt idx="0">
                  <c:v>New Zealand</c:v>
                </c:pt>
              </c:strCache>
            </c:strRef>
          </c:tx>
          <c:invertIfNegative val="0"/>
          <c:cat>
            <c:multiLvlStrRef>
              <c:f>(all!#REF!,all!#REF!)</c:f>
            </c:multiLvlStrRef>
          </c:cat>
          <c:val>
            <c:numRef>
              <c:f>(all!$IA$127,all!$IE$127)</c:f>
            </c:numRef>
          </c:val>
        </c:ser>
        <c:ser>
          <c:idx val="122"/>
          <c:order val="122"/>
          <c:tx>
            <c:strRef>
              <c:f>all!$A$128</c:f>
              <c:strCache>
                <c:ptCount val="1"/>
                <c:pt idx="0">
                  <c:v>Nicaragua</c:v>
                </c:pt>
              </c:strCache>
            </c:strRef>
          </c:tx>
          <c:invertIfNegative val="0"/>
          <c:cat>
            <c:multiLvlStrRef>
              <c:f>(all!#REF!,all!#REF!)</c:f>
            </c:multiLvlStrRef>
          </c:cat>
          <c:val>
            <c:numRef>
              <c:f>(all!$IA$128,all!$IE$128)</c:f>
            </c:numRef>
          </c:val>
        </c:ser>
        <c:ser>
          <c:idx val="123"/>
          <c:order val="123"/>
          <c:tx>
            <c:strRef>
              <c:f>all!$A$129</c:f>
              <c:strCache>
                <c:ptCount val="1"/>
                <c:pt idx="0">
                  <c:v>Niger</c:v>
                </c:pt>
              </c:strCache>
            </c:strRef>
          </c:tx>
          <c:invertIfNegative val="0"/>
          <c:cat>
            <c:multiLvlStrRef>
              <c:f>(all!#REF!,all!#REF!)</c:f>
            </c:multiLvlStrRef>
          </c:cat>
          <c:val>
            <c:numRef>
              <c:f>(all!$IA$129,all!$IE$129)</c:f>
            </c:numRef>
          </c:val>
        </c:ser>
        <c:ser>
          <c:idx val="124"/>
          <c:order val="124"/>
          <c:tx>
            <c:strRef>
              <c:f>all!$A$130</c:f>
              <c:strCache>
                <c:ptCount val="1"/>
                <c:pt idx="0">
                  <c:v>Nigeria</c:v>
                </c:pt>
              </c:strCache>
            </c:strRef>
          </c:tx>
          <c:invertIfNegative val="0"/>
          <c:cat>
            <c:multiLvlStrRef>
              <c:f>(all!#REF!,all!#REF!)</c:f>
            </c:multiLvlStrRef>
          </c:cat>
          <c:val>
            <c:numRef>
              <c:f>(all!$IA$130,all!$IE$130)</c:f>
            </c:numRef>
          </c:val>
        </c:ser>
        <c:ser>
          <c:idx val="125"/>
          <c:order val="125"/>
          <c:tx>
            <c:strRef>
              <c:f>all!$A$131</c:f>
              <c:strCache>
                <c:ptCount val="1"/>
                <c:pt idx="0">
                  <c:v>Niue</c:v>
                </c:pt>
              </c:strCache>
            </c:strRef>
          </c:tx>
          <c:invertIfNegative val="0"/>
          <c:cat>
            <c:multiLvlStrRef>
              <c:f>(all!#REF!,all!#REF!)</c:f>
            </c:multiLvlStrRef>
          </c:cat>
          <c:val>
            <c:numRef>
              <c:f>(all!$IA$131,all!$IE$131)</c:f>
            </c:numRef>
          </c:val>
        </c:ser>
        <c:ser>
          <c:idx val="126"/>
          <c:order val="126"/>
          <c:tx>
            <c:strRef>
              <c:f>all!$A$132</c:f>
              <c:strCache>
                <c:ptCount val="1"/>
                <c:pt idx="0">
                  <c:v>Norway</c:v>
                </c:pt>
              </c:strCache>
            </c:strRef>
          </c:tx>
          <c:invertIfNegative val="0"/>
          <c:cat>
            <c:multiLvlStrRef>
              <c:f>(all!#REF!,all!#REF!)</c:f>
            </c:multiLvlStrRef>
          </c:cat>
          <c:val>
            <c:numRef>
              <c:f>(all!$IA$132,all!$IE$132)</c:f>
            </c:numRef>
          </c:val>
        </c:ser>
        <c:ser>
          <c:idx val="127"/>
          <c:order val="127"/>
          <c:tx>
            <c:strRef>
              <c:f>all!$A$133</c:f>
              <c:strCache>
                <c:ptCount val="1"/>
                <c:pt idx="0">
                  <c:v>Oman</c:v>
                </c:pt>
              </c:strCache>
            </c:strRef>
          </c:tx>
          <c:invertIfNegative val="0"/>
          <c:cat>
            <c:multiLvlStrRef>
              <c:f>(all!#REF!,all!#REF!)</c:f>
            </c:multiLvlStrRef>
          </c:cat>
          <c:val>
            <c:numRef>
              <c:f>(all!$IA$133,all!$IE$133)</c:f>
            </c:numRef>
          </c:val>
        </c:ser>
        <c:ser>
          <c:idx val="128"/>
          <c:order val="128"/>
          <c:tx>
            <c:strRef>
              <c:f>all!$A$134</c:f>
              <c:strCache>
                <c:ptCount val="1"/>
                <c:pt idx="0">
                  <c:v>Pakistan</c:v>
                </c:pt>
              </c:strCache>
            </c:strRef>
          </c:tx>
          <c:invertIfNegative val="0"/>
          <c:cat>
            <c:multiLvlStrRef>
              <c:f>(all!#REF!,all!#REF!)</c:f>
            </c:multiLvlStrRef>
          </c:cat>
          <c:val>
            <c:numRef>
              <c:f>(all!$IA$134,all!$IE$134)</c:f>
            </c:numRef>
          </c:val>
        </c:ser>
        <c:ser>
          <c:idx val="129"/>
          <c:order val="129"/>
          <c:tx>
            <c:strRef>
              <c:f>all!$A$135</c:f>
              <c:strCache>
                <c:ptCount val="1"/>
                <c:pt idx="0">
                  <c:v>Palau</c:v>
                </c:pt>
              </c:strCache>
            </c:strRef>
          </c:tx>
          <c:invertIfNegative val="0"/>
          <c:cat>
            <c:multiLvlStrRef>
              <c:f>(all!#REF!,all!#REF!)</c:f>
            </c:multiLvlStrRef>
          </c:cat>
          <c:val>
            <c:numRef>
              <c:f>(all!$IA$135,all!$IE$135)</c:f>
            </c:numRef>
          </c:val>
        </c:ser>
        <c:ser>
          <c:idx val="130"/>
          <c:order val="130"/>
          <c:tx>
            <c:strRef>
              <c:f>all!$A$136</c:f>
              <c:strCache>
                <c:ptCount val="1"/>
                <c:pt idx="0">
                  <c:v>Panama</c:v>
                </c:pt>
              </c:strCache>
            </c:strRef>
          </c:tx>
          <c:invertIfNegative val="0"/>
          <c:cat>
            <c:multiLvlStrRef>
              <c:f>(all!#REF!,all!#REF!)</c:f>
            </c:multiLvlStrRef>
          </c:cat>
          <c:val>
            <c:numRef>
              <c:f>(all!$IA$136,all!$IE$136)</c:f>
            </c:numRef>
          </c:val>
        </c:ser>
        <c:ser>
          <c:idx val="131"/>
          <c:order val="131"/>
          <c:tx>
            <c:strRef>
              <c:f>all!$A$137</c:f>
              <c:strCache>
                <c:ptCount val="1"/>
                <c:pt idx="0">
                  <c:v>Papua New Guinea</c:v>
                </c:pt>
              </c:strCache>
            </c:strRef>
          </c:tx>
          <c:invertIfNegative val="0"/>
          <c:cat>
            <c:multiLvlStrRef>
              <c:f>(all!#REF!,all!#REF!)</c:f>
            </c:multiLvlStrRef>
          </c:cat>
          <c:val>
            <c:numRef>
              <c:f>(all!$IA$137,all!$IE$137)</c:f>
            </c:numRef>
          </c:val>
        </c:ser>
        <c:ser>
          <c:idx val="132"/>
          <c:order val="132"/>
          <c:tx>
            <c:strRef>
              <c:f>all!$A$138</c:f>
              <c:strCache>
                <c:ptCount val="1"/>
                <c:pt idx="0">
                  <c:v>Paraguay</c:v>
                </c:pt>
              </c:strCache>
            </c:strRef>
          </c:tx>
          <c:invertIfNegative val="0"/>
          <c:cat>
            <c:multiLvlStrRef>
              <c:f>(all!#REF!,all!#REF!)</c:f>
            </c:multiLvlStrRef>
          </c:cat>
          <c:val>
            <c:numRef>
              <c:f>(all!$IA$138,all!$IE$138)</c:f>
            </c:numRef>
          </c:val>
        </c:ser>
        <c:ser>
          <c:idx val="133"/>
          <c:order val="133"/>
          <c:tx>
            <c:strRef>
              <c:f>all!$A$139</c:f>
              <c:strCache>
                <c:ptCount val="1"/>
                <c:pt idx="0">
                  <c:v>Peru</c:v>
                </c:pt>
              </c:strCache>
            </c:strRef>
          </c:tx>
          <c:invertIfNegative val="0"/>
          <c:cat>
            <c:multiLvlStrRef>
              <c:f>(all!#REF!,all!#REF!)</c:f>
            </c:multiLvlStrRef>
          </c:cat>
          <c:val>
            <c:numRef>
              <c:f>(all!$IA$139,all!$IE$139)</c:f>
            </c:numRef>
          </c:val>
        </c:ser>
        <c:ser>
          <c:idx val="134"/>
          <c:order val="134"/>
          <c:tx>
            <c:strRef>
              <c:f>all!$A$140</c:f>
              <c:strCache>
                <c:ptCount val="1"/>
                <c:pt idx="0">
                  <c:v>Philippines</c:v>
                </c:pt>
              </c:strCache>
            </c:strRef>
          </c:tx>
          <c:invertIfNegative val="0"/>
          <c:cat>
            <c:multiLvlStrRef>
              <c:f>(all!#REF!,all!#REF!)</c:f>
            </c:multiLvlStrRef>
          </c:cat>
          <c:val>
            <c:numRef>
              <c:f>(all!$IA$140,all!$IE$140)</c:f>
            </c:numRef>
          </c:val>
        </c:ser>
        <c:ser>
          <c:idx val="135"/>
          <c:order val="135"/>
          <c:tx>
            <c:strRef>
              <c:f>all!$A$141</c:f>
              <c:strCache>
                <c:ptCount val="1"/>
                <c:pt idx="0">
                  <c:v>Poland</c:v>
                </c:pt>
              </c:strCache>
            </c:strRef>
          </c:tx>
          <c:invertIfNegative val="0"/>
          <c:cat>
            <c:multiLvlStrRef>
              <c:f>(all!#REF!,all!#REF!)</c:f>
            </c:multiLvlStrRef>
          </c:cat>
          <c:val>
            <c:numRef>
              <c:f>(all!$IA$141,all!$IE$141)</c:f>
            </c:numRef>
          </c:val>
        </c:ser>
        <c:ser>
          <c:idx val="136"/>
          <c:order val="136"/>
          <c:tx>
            <c:strRef>
              <c:f>all!$A$142</c:f>
              <c:strCache>
                <c:ptCount val="1"/>
                <c:pt idx="0">
                  <c:v>Portugal</c:v>
                </c:pt>
              </c:strCache>
            </c:strRef>
          </c:tx>
          <c:invertIfNegative val="0"/>
          <c:cat>
            <c:multiLvlStrRef>
              <c:f>(all!#REF!,all!#REF!)</c:f>
            </c:multiLvlStrRef>
          </c:cat>
          <c:val>
            <c:numRef>
              <c:f>(all!$IA$142,all!$IE$142)</c:f>
            </c:numRef>
          </c:val>
        </c:ser>
        <c:ser>
          <c:idx val="137"/>
          <c:order val="137"/>
          <c:tx>
            <c:strRef>
              <c:f>all!$A$143</c:f>
              <c:strCache>
                <c:ptCount val="1"/>
                <c:pt idx="0">
                  <c:v>Qatar</c:v>
                </c:pt>
              </c:strCache>
            </c:strRef>
          </c:tx>
          <c:invertIfNegative val="0"/>
          <c:cat>
            <c:multiLvlStrRef>
              <c:f>(all!#REF!,all!#REF!)</c:f>
            </c:multiLvlStrRef>
          </c:cat>
          <c:val>
            <c:numRef>
              <c:f>(all!$IA$143,all!$IE$143)</c:f>
            </c:numRef>
          </c:val>
        </c:ser>
        <c:ser>
          <c:idx val="138"/>
          <c:order val="138"/>
          <c:tx>
            <c:strRef>
              <c:f>all!$A$144</c:f>
              <c:strCache>
                <c:ptCount val="1"/>
                <c:pt idx="0">
                  <c:v>Republic of Korea</c:v>
                </c:pt>
              </c:strCache>
            </c:strRef>
          </c:tx>
          <c:invertIfNegative val="0"/>
          <c:cat>
            <c:multiLvlStrRef>
              <c:f>(all!#REF!,all!#REF!)</c:f>
            </c:multiLvlStrRef>
          </c:cat>
          <c:val>
            <c:numRef>
              <c:f>(all!$IA$144,all!$IE$144)</c:f>
            </c:numRef>
          </c:val>
        </c:ser>
        <c:ser>
          <c:idx val="139"/>
          <c:order val="139"/>
          <c:tx>
            <c:strRef>
              <c:f>all!$A$145</c:f>
              <c:strCache>
                <c:ptCount val="1"/>
                <c:pt idx="0">
                  <c:v>Republic of Moldova</c:v>
                </c:pt>
              </c:strCache>
            </c:strRef>
          </c:tx>
          <c:invertIfNegative val="0"/>
          <c:cat>
            <c:multiLvlStrRef>
              <c:f>(all!#REF!,all!#REF!)</c:f>
            </c:multiLvlStrRef>
          </c:cat>
          <c:val>
            <c:numRef>
              <c:f>(all!$IA$145,all!$IE$145)</c:f>
            </c:numRef>
          </c:val>
        </c:ser>
        <c:ser>
          <c:idx val="140"/>
          <c:order val="140"/>
          <c:tx>
            <c:strRef>
              <c:f>all!$A$146</c:f>
              <c:strCache>
                <c:ptCount val="1"/>
                <c:pt idx="0">
                  <c:v>Romania</c:v>
                </c:pt>
              </c:strCache>
            </c:strRef>
          </c:tx>
          <c:invertIfNegative val="0"/>
          <c:cat>
            <c:multiLvlStrRef>
              <c:f>(all!#REF!,all!#REF!)</c:f>
            </c:multiLvlStrRef>
          </c:cat>
          <c:val>
            <c:numRef>
              <c:f>(all!$IA$146,all!$IE$146)</c:f>
            </c:numRef>
          </c:val>
        </c:ser>
        <c:ser>
          <c:idx val="141"/>
          <c:order val="141"/>
          <c:tx>
            <c:strRef>
              <c:f>all!$A$147</c:f>
              <c:strCache>
                <c:ptCount val="1"/>
                <c:pt idx="0">
                  <c:v>Russian Federation</c:v>
                </c:pt>
              </c:strCache>
            </c:strRef>
          </c:tx>
          <c:invertIfNegative val="0"/>
          <c:cat>
            <c:multiLvlStrRef>
              <c:f>(all!#REF!,all!#REF!)</c:f>
            </c:multiLvlStrRef>
          </c:cat>
          <c:val>
            <c:numRef>
              <c:f>(all!$IA$147,all!$IE$147)</c:f>
            </c:numRef>
          </c:val>
        </c:ser>
        <c:ser>
          <c:idx val="142"/>
          <c:order val="142"/>
          <c:tx>
            <c:strRef>
              <c:f>all!$A$148</c:f>
              <c:strCache>
                <c:ptCount val="1"/>
                <c:pt idx="0">
                  <c:v>Rwanda</c:v>
                </c:pt>
              </c:strCache>
            </c:strRef>
          </c:tx>
          <c:invertIfNegative val="0"/>
          <c:cat>
            <c:multiLvlStrRef>
              <c:f>(all!#REF!,all!#REF!)</c:f>
            </c:multiLvlStrRef>
          </c:cat>
          <c:val>
            <c:numRef>
              <c:f>(all!$IA$148,all!$IE$148)</c:f>
            </c:numRef>
          </c:val>
        </c:ser>
        <c:ser>
          <c:idx val="143"/>
          <c:order val="143"/>
          <c:tx>
            <c:strRef>
              <c:f>all!$A$149</c:f>
              <c:strCache>
                <c:ptCount val="1"/>
                <c:pt idx="0">
                  <c:v>Saint Kitts and Nevis</c:v>
                </c:pt>
              </c:strCache>
            </c:strRef>
          </c:tx>
          <c:invertIfNegative val="0"/>
          <c:cat>
            <c:multiLvlStrRef>
              <c:f>(all!#REF!,all!#REF!)</c:f>
            </c:multiLvlStrRef>
          </c:cat>
          <c:val>
            <c:numRef>
              <c:f>(all!$IA$149,all!$IE$149)</c:f>
            </c:numRef>
          </c:val>
        </c:ser>
        <c:ser>
          <c:idx val="144"/>
          <c:order val="144"/>
          <c:tx>
            <c:strRef>
              <c:f>all!$A$150</c:f>
              <c:strCache>
                <c:ptCount val="1"/>
                <c:pt idx="0">
                  <c:v>Saint Lucia</c:v>
                </c:pt>
              </c:strCache>
            </c:strRef>
          </c:tx>
          <c:invertIfNegative val="0"/>
          <c:cat>
            <c:multiLvlStrRef>
              <c:f>(all!#REF!,all!#REF!)</c:f>
            </c:multiLvlStrRef>
          </c:cat>
          <c:val>
            <c:numRef>
              <c:f>(all!$IA$150,all!$IE$150)</c:f>
            </c:numRef>
          </c:val>
        </c:ser>
        <c:ser>
          <c:idx val="145"/>
          <c:order val="145"/>
          <c:tx>
            <c:strRef>
              <c:f>all!$A$151</c:f>
              <c:strCache>
                <c:ptCount val="1"/>
                <c:pt idx="0">
                  <c:v>Saint Vincent and the Grenadines</c:v>
                </c:pt>
              </c:strCache>
            </c:strRef>
          </c:tx>
          <c:invertIfNegative val="0"/>
          <c:cat>
            <c:multiLvlStrRef>
              <c:f>(all!#REF!,all!#REF!)</c:f>
            </c:multiLvlStrRef>
          </c:cat>
          <c:val>
            <c:numRef>
              <c:f>(all!$IA$151,all!$IE$151)</c:f>
            </c:numRef>
          </c:val>
        </c:ser>
        <c:ser>
          <c:idx val="146"/>
          <c:order val="146"/>
          <c:tx>
            <c:strRef>
              <c:f>all!$A$152</c:f>
              <c:strCache>
                <c:ptCount val="1"/>
                <c:pt idx="0">
                  <c:v>Samoa</c:v>
                </c:pt>
              </c:strCache>
            </c:strRef>
          </c:tx>
          <c:invertIfNegative val="0"/>
          <c:cat>
            <c:multiLvlStrRef>
              <c:f>(all!#REF!,all!#REF!)</c:f>
            </c:multiLvlStrRef>
          </c:cat>
          <c:val>
            <c:numRef>
              <c:f>(all!$IA$152,all!$IE$152)</c:f>
            </c:numRef>
          </c:val>
        </c:ser>
        <c:ser>
          <c:idx val="147"/>
          <c:order val="147"/>
          <c:tx>
            <c:strRef>
              <c:f>all!$A$153</c:f>
              <c:strCache>
                <c:ptCount val="1"/>
                <c:pt idx="0">
                  <c:v>San Marino</c:v>
                </c:pt>
              </c:strCache>
            </c:strRef>
          </c:tx>
          <c:invertIfNegative val="0"/>
          <c:cat>
            <c:multiLvlStrRef>
              <c:f>(all!#REF!,all!#REF!)</c:f>
            </c:multiLvlStrRef>
          </c:cat>
          <c:val>
            <c:numRef>
              <c:f>(all!$IA$153,all!$IE$153)</c:f>
            </c:numRef>
          </c:val>
        </c:ser>
        <c:ser>
          <c:idx val="148"/>
          <c:order val="148"/>
          <c:tx>
            <c:strRef>
              <c:f>all!$A$154</c:f>
              <c:strCache>
                <c:ptCount val="1"/>
                <c:pt idx="0">
                  <c:v>Sao Tome and Principe</c:v>
                </c:pt>
              </c:strCache>
            </c:strRef>
          </c:tx>
          <c:invertIfNegative val="0"/>
          <c:cat>
            <c:multiLvlStrRef>
              <c:f>(all!#REF!,all!#REF!)</c:f>
            </c:multiLvlStrRef>
          </c:cat>
          <c:val>
            <c:numRef>
              <c:f>(all!$IA$154,all!$IE$154)</c:f>
            </c:numRef>
          </c:val>
        </c:ser>
        <c:ser>
          <c:idx val="149"/>
          <c:order val="149"/>
          <c:tx>
            <c:strRef>
              <c:f>all!$A$155</c:f>
              <c:strCache>
                <c:ptCount val="1"/>
                <c:pt idx="0">
                  <c:v>Saudi Arabia</c:v>
                </c:pt>
              </c:strCache>
            </c:strRef>
          </c:tx>
          <c:invertIfNegative val="0"/>
          <c:cat>
            <c:multiLvlStrRef>
              <c:f>(all!#REF!,all!#REF!)</c:f>
            </c:multiLvlStrRef>
          </c:cat>
          <c:val>
            <c:numRef>
              <c:f>(all!$IA$155,all!$IE$155)</c:f>
            </c:numRef>
          </c:val>
        </c:ser>
        <c:ser>
          <c:idx val="150"/>
          <c:order val="150"/>
          <c:tx>
            <c:strRef>
              <c:f>all!$A$156</c:f>
              <c:strCache>
                <c:ptCount val="1"/>
                <c:pt idx="0">
                  <c:v>Senegal</c:v>
                </c:pt>
              </c:strCache>
            </c:strRef>
          </c:tx>
          <c:invertIfNegative val="0"/>
          <c:cat>
            <c:multiLvlStrRef>
              <c:f>(all!#REF!,all!#REF!)</c:f>
            </c:multiLvlStrRef>
          </c:cat>
          <c:val>
            <c:numRef>
              <c:f>(all!$IA$156,all!$IE$156)</c:f>
            </c:numRef>
          </c:val>
        </c:ser>
        <c:ser>
          <c:idx val="151"/>
          <c:order val="151"/>
          <c:tx>
            <c:strRef>
              <c:f>all!$A$157</c:f>
              <c:strCache>
                <c:ptCount val="1"/>
                <c:pt idx="0">
                  <c:v>Serbia</c:v>
                </c:pt>
              </c:strCache>
            </c:strRef>
          </c:tx>
          <c:invertIfNegative val="0"/>
          <c:cat>
            <c:multiLvlStrRef>
              <c:f>(all!#REF!,all!#REF!)</c:f>
            </c:multiLvlStrRef>
          </c:cat>
          <c:val>
            <c:numRef>
              <c:f>(all!$IA$157,all!$IE$157)</c:f>
            </c:numRef>
          </c:val>
        </c:ser>
        <c:ser>
          <c:idx val="152"/>
          <c:order val="152"/>
          <c:tx>
            <c:strRef>
              <c:f>all!$A$158</c:f>
              <c:strCache>
                <c:ptCount val="1"/>
                <c:pt idx="0">
                  <c:v>Seychelles</c:v>
                </c:pt>
              </c:strCache>
            </c:strRef>
          </c:tx>
          <c:invertIfNegative val="0"/>
          <c:cat>
            <c:multiLvlStrRef>
              <c:f>(all!#REF!,all!#REF!)</c:f>
            </c:multiLvlStrRef>
          </c:cat>
          <c:val>
            <c:numRef>
              <c:f>(all!$IA$158,all!$IE$158)</c:f>
            </c:numRef>
          </c:val>
        </c:ser>
        <c:ser>
          <c:idx val="153"/>
          <c:order val="153"/>
          <c:tx>
            <c:strRef>
              <c:f>all!$A$159</c:f>
              <c:strCache>
                <c:ptCount val="1"/>
                <c:pt idx="0">
                  <c:v>Sierra Leone</c:v>
                </c:pt>
              </c:strCache>
            </c:strRef>
          </c:tx>
          <c:invertIfNegative val="0"/>
          <c:cat>
            <c:multiLvlStrRef>
              <c:f>(all!#REF!,all!#REF!)</c:f>
            </c:multiLvlStrRef>
          </c:cat>
          <c:val>
            <c:numRef>
              <c:f>(all!$IA$159,all!$IE$159)</c:f>
            </c:numRef>
          </c:val>
        </c:ser>
        <c:ser>
          <c:idx val="154"/>
          <c:order val="154"/>
          <c:tx>
            <c:strRef>
              <c:f>all!$A$160</c:f>
              <c:strCache>
                <c:ptCount val="1"/>
                <c:pt idx="0">
                  <c:v>Singapore</c:v>
                </c:pt>
              </c:strCache>
            </c:strRef>
          </c:tx>
          <c:invertIfNegative val="0"/>
          <c:cat>
            <c:multiLvlStrRef>
              <c:f>(all!#REF!,all!#REF!)</c:f>
            </c:multiLvlStrRef>
          </c:cat>
          <c:val>
            <c:numRef>
              <c:f>(all!$IA$160,all!$IE$160)</c:f>
            </c:numRef>
          </c:val>
        </c:ser>
        <c:ser>
          <c:idx val="155"/>
          <c:order val="155"/>
          <c:tx>
            <c:strRef>
              <c:f>all!$A$161</c:f>
              <c:strCache>
                <c:ptCount val="1"/>
                <c:pt idx="0">
                  <c:v>Slovakia</c:v>
                </c:pt>
              </c:strCache>
            </c:strRef>
          </c:tx>
          <c:invertIfNegative val="0"/>
          <c:cat>
            <c:multiLvlStrRef>
              <c:f>(all!#REF!,all!#REF!)</c:f>
            </c:multiLvlStrRef>
          </c:cat>
          <c:val>
            <c:numRef>
              <c:f>(all!$IA$161,all!$IE$161)</c:f>
            </c:numRef>
          </c:val>
        </c:ser>
        <c:ser>
          <c:idx val="156"/>
          <c:order val="156"/>
          <c:tx>
            <c:strRef>
              <c:f>all!$A$162</c:f>
              <c:strCache>
                <c:ptCount val="1"/>
                <c:pt idx="0">
                  <c:v>Slovenia</c:v>
                </c:pt>
              </c:strCache>
            </c:strRef>
          </c:tx>
          <c:invertIfNegative val="0"/>
          <c:cat>
            <c:multiLvlStrRef>
              <c:f>(all!#REF!,all!#REF!)</c:f>
            </c:multiLvlStrRef>
          </c:cat>
          <c:val>
            <c:numRef>
              <c:f>(all!$IA$162,all!$IE$162)</c:f>
            </c:numRef>
          </c:val>
        </c:ser>
        <c:ser>
          <c:idx val="157"/>
          <c:order val="157"/>
          <c:tx>
            <c:strRef>
              <c:f>all!$A$163</c:f>
              <c:strCache>
                <c:ptCount val="1"/>
                <c:pt idx="0">
                  <c:v>Solomon Islands</c:v>
                </c:pt>
              </c:strCache>
            </c:strRef>
          </c:tx>
          <c:invertIfNegative val="0"/>
          <c:cat>
            <c:multiLvlStrRef>
              <c:f>(all!#REF!,all!#REF!)</c:f>
            </c:multiLvlStrRef>
          </c:cat>
          <c:val>
            <c:numRef>
              <c:f>(all!$IA$163,all!$IE$163)</c:f>
            </c:numRef>
          </c:val>
        </c:ser>
        <c:ser>
          <c:idx val="158"/>
          <c:order val="158"/>
          <c:tx>
            <c:strRef>
              <c:f>all!$A$164</c:f>
              <c:strCache>
                <c:ptCount val="1"/>
                <c:pt idx="0">
                  <c:v>Somalia</c:v>
                </c:pt>
              </c:strCache>
            </c:strRef>
          </c:tx>
          <c:invertIfNegative val="0"/>
          <c:cat>
            <c:multiLvlStrRef>
              <c:f>(all!#REF!,all!#REF!)</c:f>
            </c:multiLvlStrRef>
          </c:cat>
          <c:val>
            <c:numRef>
              <c:f>(all!$IA$164,all!$IE$164)</c:f>
            </c:numRef>
          </c:val>
        </c:ser>
        <c:ser>
          <c:idx val="159"/>
          <c:order val="159"/>
          <c:tx>
            <c:strRef>
              <c:f>all!$A$165</c:f>
              <c:strCache>
                <c:ptCount val="1"/>
                <c:pt idx="0">
                  <c:v>South Africa</c:v>
                </c:pt>
              </c:strCache>
            </c:strRef>
          </c:tx>
          <c:invertIfNegative val="0"/>
          <c:cat>
            <c:multiLvlStrRef>
              <c:f>(all!#REF!,all!#REF!)</c:f>
            </c:multiLvlStrRef>
          </c:cat>
          <c:val>
            <c:numRef>
              <c:f>(all!$IA$165,all!$IE$165)</c:f>
            </c:numRef>
          </c:val>
        </c:ser>
        <c:ser>
          <c:idx val="160"/>
          <c:order val="160"/>
          <c:tx>
            <c:strRef>
              <c:f>all!$A$166</c:f>
              <c:strCache>
                <c:ptCount val="1"/>
                <c:pt idx="0">
                  <c:v>Spain</c:v>
                </c:pt>
              </c:strCache>
            </c:strRef>
          </c:tx>
          <c:invertIfNegative val="0"/>
          <c:cat>
            <c:multiLvlStrRef>
              <c:f>(all!#REF!,all!#REF!)</c:f>
            </c:multiLvlStrRef>
          </c:cat>
          <c:val>
            <c:numRef>
              <c:f>(all!$IA$166,all!$IE$166)</c:f>
            </c:numRef>
          </c:val>
        </c:ser>
        <c:ser>
          <c:idx val="161"/>
          <c:order val="161"/>
          <c:tx>
            <c:strRef>
              <c:f>all!$A$167</c:f>
              <c:strCache>
                <c:ptCount val="1"/>
                <c:pt idx="0">
                  <c:v>Sri Lanka</c:v>
                </c:pt>
              </c:strCache>
            </c:strRef>
          </c:tx>
          <c:invertIfNegative val="0"/>
          <c:cat>
            <c:multiLvlStrRef>
              <c:f>(all!#REF!,all!#REF!)</c:f>
            </c:multiLvlStrRef>
          </c:cat>
          <c:val>
            <c:numRef>
              <c:f>(all!$IA$167,all!$IE$167)</c:f>
            </c:numRef>
          </c:val>
        </c:ser>
        <c:ser>
          <c:idx val="162"/>
          <c:order val="162"/>
          <c:tx>
            <c:strRef>
              <c:f>all!$A$168</c:f>
              <c:strCache>
                <c:ptCount val="1"/>
                <c:pt idx="0">
                  <c:v>Sudan</c:v>
                </c:pt>
              </c:strCache>
            </c:strRef>
          </c:tx>
          <c:invertIfNegative val="0"/>
          <c:cat>
            <c:multiLvlStrRef>
              <c:f>(all!#REF!,all!#REF!)</c:f>
            </c:multiLvlStrRef>
          </c:cat>
          <c:val>
            <c:numRef>
              <c:f>(all!$IA$168,all!$IE$168)</c:f>
            </c:numRef>
          </c:val>
        </c:ser>
        <c:ser>
          <c:idx val="163"/>
          <c:order val="163"/>
          <c:tx>
            <c:strRef>
              <c:f>all!$A$169</c:f>
              <c:strCache>
                <c:ptCount val="1"/>
                <c:pt idx="0">
                  <c:v>Suriname</c:v>
                </c:pt>
              </c:strCache>
            </c:strRef>
          </c:tx>
          <c:invertIfNegative val="0"/>
          <c:cat>
            <c:multiLvlStrRef>
              <c:f>(all!#REF!,all!#REF!)</c:f>
            </c:multiLvlStrRef>
          </c:cat>
          <c:val>
            <c:numRef>
              <c:f>(all!$IA$169,all!$IE$169)</c:f>
            </c:numRef>
          </c:val>
        </c:ser>
        <c:ser>
          <c:idx val="164"/>
          <c:order val="164"/>
          <c:tx>
            <c:strRef>
              <c:f>all!$A$170</c:f>
              <c:strCache>
                <c:ptCount val="1"/>
                <c:pt idx="0">
                  <c:v>Swaziland</c:v>
                </c:pt>
              </c:strCache>
            </c:strRef>
          </c:tx>
          <c:invertIfNegative val="0"/>
          <c:cat>
            <c:multiLvlStrRef>
              <c:f>(all!#REF!,all!#REF!)</c:f>
            </c:multiLvlStrRef>
          </c:cat>
          <c:val>
            <c:numRef>
              <c:f>(all!$IA$170,all!$IE$170)</c:f>
            </c:numRef>
          </c:val>
        </c:ser>
        <c:ser>
          <c:idx val="165"/>
          <c:order val="165"/>
          <c:tx>
            <c:strRef>
              <c:f>all!$A$171</c:f>
              <c:strCache>
                <c:ptCount val="1"/>
                <c:pt idx="0">
                  <c:v>Sweden</c:v>
                </c:pt>
              </c:strCache>
            </c:strRef>
          </c:tx>
          <c:invertIfNegative val="0"/>
          <c:cat>
            <c:multiLvlStrRef>
              <c:f>(all!#REF!,all!#REF!)</c:f>
            </c:multiLvlStrRef>
          </c:cat>
          <c:val>
            <c:numRef>
              <c:f>(all!$IA$171,all!$IE$171)</c:f>
            </c:numRef>
          </c:val>
        </c:ser>
        <c:ser>
          <c:idx val="166"/>
          <c:order val="166"/>
          <c:tx>
            <c:strRef>
              <c:f>all!$A$172</c:f>
              <c:strCache>
                <c:ptCount val="1"/>
                <c:pt idx="0">
                  <c:v>Switzerland</c:v>
                </c:pt>
              </c:strCache>
            </c:strRef>
          </c:tx>
          <c:invertIfNegative val="0"/>
          <c:cat>
            <c:multiLvlStrRef>
              <c:f>(all!#REF!,all!#REF!)</c:f>
            </c:multiLvlStrRef>
          </c:cat>
          <c:val>
            <c:numRef>
              <c:f>(all!$IA$172,all!$IE$172)</c:f>
            </c:numRef>
          </c:val>
        </c:ser>
        <c:ser>
          <c:idx val="167"/>
          <c:order val="167"/>
          <c:tx>
            <c:strRef>
              <c:f>all!$A$173</c:f>
              <c:strCache>
                <c:ptCount val="1"/>
                <c:pt idx="0">
                  <c:v>Syrian Arab Republic</c:v>
                </c:pt>
              </c:strCache>
            </c:strRef>
          </c:tx>
          <c:invertIfNegative val="0"/>
          <c:cat>
            <c:multiLvlStrRef>
              <c:f>(all!#REF!,all!#REF!)</c:f>
            </c:multiLvlStrRef>
          </c:cat>
          <c:val>
            <c:numRef>
              <c:f>(all!$IA$173,all!$IE$173)</c:f>
            </c:numRef>
          </c:val>
        </c:ser>
        <c:ser>
          <c:idx val="168"/>
          <c:order val="168"/>
          <c:tx>
            <c:strRef>
              <c:f>all!$A$174</c:f>
              <c:strCache>
                <c:ptCount val="1"/>
                <c:pt idx="0">
                  <c:v>Tajikistan</c:v>
                </c:pt>
              </c:strCache>
            </c:strRef>
          </c:tx>
          <c:invertIfNegative val="0"/>
          <c:cat>
            <c:multiLvlStrRef>
              <c:f>(all!#REF!,all!#REF!)</c:f>
            </c:multiLvlStrRef>
          </c:cat>
          <c:val>
            <c:numRef>
              <c:f>(all!$IA$174,all!$IE$174)</c:f>
            </c:numRef>
          </c:val>
        </c:ser>
        <c:ser>
          <c:idx val="169"/>
          <c:order val="169"/>
          <c:tx>
            <c:strRef>
              <c:f>all!$A$175</c:f>
              <c:strCache>
                <c:ptCount val="1"/>
                <c:pt idx="0">
                  <c:v>Thailand</c:v>
                </c:pt>
              </c:strCache>
            </c:strRef>
          </c:tx>
          <c:invertIfNegative val="0"/>
          <c:cat>
            <c:multiLvlStrRef>
              <c:f>(all!#REF!,all!#REF!)</c:f>
            </c:multiLvlStrRef>
          </c:cat>
          <c:val>
            <c:numRef>
              <c:f>(all!$IA$175,all!$IE$175)</c:f>
            </c:numRef>
          </c:val>
        </c:ser>
        <c:ser>
          <c:idx val="170"/>
          <c:order val="170"/>
          <c:tx>
            <c:strRef>
              <c:f>all!$A$176</c:f>
              <c:strCache>
                <c:ptCount val="1"/>
                <c:pt idx="0">
                  <c:v>The former Yugoslav Republic of Macedonia</c:v>
                </c:pt>
              </c:strCache>
            </c:strRef>
          </c:tx>
          <c:invertIfNegative val="0"/>
          <c:cat>
            <c:multiLvlStrRef>
              <c:f>(all!#REF!,all!#REF!)</c:f>
            </c:multiLvlStrRef>
          </c:cat>
          <c:val>
            <c:numRef>
              <c:f>(all!$IA$176,all!$IE$176)</c:f>
            </c:numRef>
          </c:val>
        </c:ser>
        <c:ser>
          <c:idx val="171"/>
          <c:order val="171"/>
          <c:tx>
            <c:strRef>
              <c:f>all!$A$177</c:f>
              <c:strCache>
                <c:ptCount val="1"/>
                <c:pt idx="0">
                  <c:v>Timor-Leste</c:v>
                </c:pt>
              </c:strCache>
            </c:strRef>
          </c:tx>
          <c:invertIfNegative val="0"/>
          <c:cat>
            <c:multiLvlStrRef>
              <c:f>(all!#REF!,all!#REF!)</c:f>
            </c:multiLvlStrRef>
          </c:cat>
          <c:val>
            <c:numRef>
              <c:f>(all!$IA$177,all!$IE$177)</c:f>
            </c:numRef>
          </c:val>
        </c:ser>
        <c:ser>
          <c:idx val="172"/>
          <c:order val="172"/>
          <c:tx>
            <c:strRef>
              <c:f>all!$A$178</c:f>
              <c:strCache>
                <c:ptCount val="1"/>
                <c:pt idx="0">
                  <c:v>Togo</c:v>
                </c:pt>
              </c:strCache>
            </c:strRef>
          </c:tx>
          <c:invertIfNegative val="0"/>
          <c:cat>
            <c:multiLvlStrRef>
              <c:f>(all!#REF!,all!#REF!)</c:f>
            </c:multiLvlStrRef>
          </c:cat>
          <c:val>
            <c:numRef>
              <c:f>(all!$IA$178,all!$IE$178)</c:f>
            </c:numRef>
          </c:val>
        </c:ser>
        <c:ser>
          <c:idx val="173"/>
          <c:order val="173"/>
          <c:tx>
            <c:strRef>
              <c:f>all!$A$179</c:f>
              <c:strCache>
                <c:ptCount val="1"/>
                <c:pt idx="0">
                  <c:v>Tonga</c:v>
                </c:pt>
              </c:strCache>
            </c:strRef>
          </c:tx>
          <c:invertIfNegative val="0"/>
          <c:cat>
            <c:multiLvlStrRef>
              <c:f>(all!#REF!,all!#REF!)</c:f>
            </c:multiLvlStrRef>
          </c:cat>
          <c:val>
            <c:numRef>
              <c:f>(all!$IA$179,all!$IE$179)</c:f>
            </c:numRef>
          </c:val>
        </c:ser>
        <c:ser>
          <c:idx val="174"/>
          <c:order val="174"/>
          <c:tx>
            <c:strRef>
              <c:f>all!$A$180</c:f>
              <c:strCache>
                <c:ptCount val="1"/>
                <c:pt idx="0">
                  <c:v>Trinidad and Tobago</c:v>
                </c:pt>
              </c:strCache>
            </c:strRef>
          </c:tx>
          <c:invertIfNegative val="0"/>
          <c:cat>
            <c:multiLvlStrRef>
              <c:f>(all!#REF!,all!#REF!)</c:f>
            </c:multiLvlStrRef>
          </c:cat>
          <c:val>
            <c:numRef>
              <c:f>(all!$IA$180,all!$IE$180)</c:f>
            </c:numRef>
          </c:val>
        </c:ser>
        <c:ser>
          <c:idx val="175"/>
          <c:order val="175"/>
          <c:tx>
            <c:strRef>
              <c:f>all!$A$181</c:f>
              <c:strCache>
                <c:ptCount val="1"/>
                <c:pt idx="0">
                  <c:v>Tunisia</c:v>
                </c:pt>
              </c:strCache>
            </c:strRef>
          </c:tx>
          <c:invertIfNegative val="0"/>
          <c:cat>
            <c:multiLvlStrRef>
              <c:f>(all!#REF!,all!#REF!)</c:f>
            </c:multiLvlStrRef>
          </c:cat>
          <c:val>
            <c:numRef>
              <c:f>(all!$IA$181,all!$IE$181)</c:f>
            </c:numRef>
          </c:val>
        </c:ser>
        <c:ser>
          <c:idx val="176"/>
          <c:order val="176"/>
          <c:tx>
            <c:strRef>
              <c:f>all!$A$182</c:f>
              <c:strCache>
                <c:ptCount val="1"/>
                <c:pt idx="0">
                  <c:v>Turkey</c:v>
                </c:pt>
              </c:strCache>
            </c:strRef>
          </c:tx>
          <c:invertIfNegative val="0"/>
          <c:cat>
            <c:multiLvlStrRef>
              <c:f>(all!#REF!,all!#REF!)</c:f>
            </c:multiLvlStrRef>
          </c:cat>
          <c:val>
            <c:numRef>
              <c:f>(all!$IA$182,all!$IE$182)</c:f>
            </c:numRef>
          </c:val>
        </c:ser>
        <c:ser>
          <c:idx val="177"/>
          <c:order val="177"/>
          <c:tx>
            <c:strRef>
              <c:f>all!$A$183</c:f>
              <c:strCache>
                <c:ptCount val="1"/>
                <c:pt idx="0">
                  <c:v>Turkmenistan</c:v>
                </c:pt>
              </c:strCache>
            </c:strRef>
          </c:tx>
          <c:invertIfNegative val="0"/>
          <c:cat>
            <c:multiLvlStrRef>
              <c:f>(all!#REF!,all!#REF!)</c:f>
            </c:multiLvlStrRef>
          </c:cat>
          <c:val>
            <c:numRef>
              <c:f>(all!$IA$183,all!$IE$183)</c:f>
            </c:numRef>
          </c:val>
        </c:ser>
        <c:ser>
          <c:idx val="178"/>
          <c:order val="178"/>
          <c:tx>
            <c:strRef>
              <c:f>all!$A$184</c:f>
              <c:strCache>
                <c:ptCount val="1"/>
                <c:pt idx="0">
                  <c:v>Tuvalu</c:v>
                </c:pt>
              </c:strCache>
            </c:strRef>
          </c:tx>
          <c:invertIfNegative val="0"/>
          <c:cat>
            <c:multiLvlStrRef>
              <c:f>(all!#REF!,all!#REF!)</c:f>
            </c:multiLvlStrRef>
          </c:cat>
          <c:val>
            <c:numRef>
              <c:f>(all!$IA$184,all!$IE$184)</c:f>
            </c:numRef>
          </c:val>
        </c:ser>
        <c:ser>
          <c:idx val="179"/>
          <c:order val="179"/>
          <c:tx>
            <c:strRef>
              <c:f>all!$A$185</c:f>
              <c:strCache>
                <c:ptCount val="1"/>
                <c:pt idx="0">
                  <c:v>Uganda</c:v>
                </c:pt>
              </c:strCache>
            </c:strRef>
          </c:tx>
          <c:invertIfNegative val="0"/>
          <c:cat>
            <c:multiLvlStrRef>
              <c:f>(all!#REF!,all!#REF!)</c:f>
            </c:multiLvlStrRef>
          </c:cat>
          <c:val>
            <c:numRef>
              <c:f>(all!$IA$185,all!$IE$185)</c:f>
            </c:numRef>
          </c:val>
        </c:ser>
        <c:ser>
          <c:idx val="180"/>
          <c:order val="180"/>
          <c:tx>
            <c:strRef>
              <c:f>all!$A$186</c:f>
              <c:strCache>
                <c:ptCount val="1"/>
                <c:pt idx="0">
                  <c:v>Ukraine</c:v>
                </c:pt>
              </c:strCache>
            </c:strRef>
          </c:tx>
          <c:invertIfNegative val="0"/>
          <c:cat>
            <c:multiLvlStrRef>
              <c:f>(all!#REF!,all!#REF!)</c:f>
            </c:multiLvlStrRef>
          </c:cat>
          <c:val>
            <c:numRef>
              <c:f>(all!$IA$186,all!$IE$186)</c:f>
            </c:numRef>
          </c:val>
        </c:ser>
        <c:ser>
          <c:idx val="181"/>
          <c:order val="181"/>
          <c:tx>
            <c:strRef>
              <c:f>all!$A$187</c:f>
              <c:strCache>
                <c:ptCount val="1"/>
                <c:pt idx="0">
                  <c:v>United Arab Emirates</c:v>
                </c:pt>
              </c:strCache>
            </c:strRef>
          </c:tx>
          <c:invertIfNegative val="0"/>
          <c:cat>
            <c:multiLvlStrRef>
              <c:f>(all!#REF!,all!#REF!)</c:f>
            </c:multiLvlStrRef>
          </c:cat>
          <c:val>
            <c:numRef>
              <c:f>(all!$IA$187,all!$IE$187)</c:f>
            </c:numRef>
          </c:val>
        </c:ser>
        <c:ser>
          <c:idx val="182"/>
          <c:order val="182"/>
          <c:tx>
            <c:strRef>
              <c:f>all!$A$188</c:f>
              <c:strCache>
                <c:ptCount val="1"/>
                <c:pt idx="0">
                  <c:v>United Kingdom</c:v>
                </c:pt>
              </c:strCache>
            </c:strRef>
          </c:tx>
          <c:invertIfNegative val="0"/>
          <c:cat>
            <c:multiLvlStrRef>
              <c:f>(all!#REF!,all!#REF!)</c:f>
            </c:multiLvlStrRef>
          </c:cat>
          <c:val>
            <c:numRef>
              <c:f>(all!$IA$188,all!$IE$188)</c:f>
            </c:numRef>
          </c:val>
        </c:ser>
        <c:ser>
          <c:idx val="183"/>
          <c:order val="183"/>
          <c:tx>
            <c:strRef>
              <c:f>all!$A$189</c:f>
              <c:strCache>
                <c:ptCount val="1"/>
                <c:pt idx="0">
                  <c:v>United Republic of Tanzania</c:v>
                </c:pt>
              </c:strCache>
            </c:strRef>
          </c:tx>
          <c:invertIfNegative val="0"/>
          <c:cat>
            <c:multiLvlStrRef>
              <c:f>(all!#REF!,all!#REF!)</c:f>
            </c:multiLvlStrRef>
          </c:cat>
          <c:val>
            <c:numRef>
              <c:f>(all!$IA$189,all!$IE$189)</c:f>
            </c:numRef>
          </c:val>
        </c:ser>
        <c:ser>
          <c:idx val="184"/>
          <c:order val="184"/>
          <c:tx>
            <c:strRef>
              <c:f>all!$A$190</c:f>
              <c:strCache>
                <c:ptCount val="1"/>
                <c:pt idx="0">
                  <c:v>United States of America</c:v>
                </c:pt>
              </c:strCache>
            </c:strRef>
          </c:tx>
          <c:invertIfNegative val="0"/>
          <c:cat>
            <c:multiLvlStrRef>
              <c:f>(all!#REF!,all!#REF!)</c:f>
            </c:multiLvlStrRef>
          </c:cat>
          <c:val>
            <c:numRef>
              <c:f>(all!$IA$190,all!$IE$190)</c:f>
            </c:numRef>
          </c:val>
        </c:ser>
        <c:ser>
          <c:idx val="185"/>
          <c:order val="185"/>
          <c:tx>
            <c:strRef>
              <c:f>all!$A$191</c:f>
              <c:strCache>
                <c:ptCount val="1"/>
                <c:pt idx="0">
                  <c:v>Uruguay</c:v>
                </c:pt>
              </c:strCache>
            </c:strRef>
          </c:tx>
          <c:invertIfNegative val="0"/>
          <c:cat>
            <c:multiLvlStrRef>
              <c:f>(all!#REF!,all!#REF!)</c:f>
            </c:multiLvlStrRef>
          </c:cat>
          <c:val>
            <c:numRef>
              <c:f>(all!$IA$191,all!$IE$191)</c:f>
            </c:numRef>
          </c:val>
        </c:ser>
        <c:ser>
          <c:idx val="186"/>
          <c:order val="186"/>
          <c:tx>
            <c:strRef>
              <c:f>all!$A$192</c:f>
              <c:strCache>
                <c:ptCount val="1"/>
                <c:pt idx="0">
                  <c:v>Uzbekistan</c:v>
                </c:pt>
              </c:strCache>
            </c:strRef>
          </c:tx>
          <c:invertIfNegative val="0"/>
          <c:cat>
            <c:multiLvlStrRef>
              <c:f>(all!#REF!,all!#REF!)</c:f>
            </c:multiLvlStrRef>
          </c:cat>
          <c:val>
            <c:numRef>
              <c:f>(all!$IA$192,all!$IE$192)</c:f>
            </c:numRef>
          </c:val>
        </c:ser>
        <c:ser>
          <c:idx val="187"/>
          <c:order val="187"/>
          <c:tx>
            <c:strRef>
              <c:f>all!$A$193</c:f>
              <c:strCache>
                <c:ptCount val="1"/>
                <c:pt idx="0">
                  <c:v>Vanuatu</c:v>
                </c:pt>
              </c:strCache>
            </c:strRef>
          </c:tx>
          <c:invertIfNegative val="0"/>
          <c:cat>
            <c:multiLvlStrRef>
              <c:f>(all!#REF!,all!#REF!)</c:f>
            </c:multiLvlStrRef>
          </c:cat>
          <c:val>
            <c:numRef>
              <c:f>(all!$IA$193,all!$IE$193)</c:f>
            </c:numRef>
          </c:val>
        </c:ser>
        <c:ser>
          <c:idx val="188"/>
          <c:order val="188"/>
          <c:tx>
            <c:strRef>
              <c:f>all!$A$194</c:f>
              <c:strCache>
                <c:ptCount val="1"/>
                <c:pt idx="0">
                  <c:v>Venezuela (Bolivarian Republic of)</c:v>
                </c:pt>
              </c:strCache>
            </c:strRef>
          </c:tx>
          <c:invertIfNegative val="0"/>
          <c:cat>
            <c:multiLvlStrRef>
              <c:f>(all!#REF!,all!#REF!)</c:f>
            </c:multiLvlStrRef>
          </c:cat>
          <c:val>
            <c:numRef>
              <c:f>(all!$IA$194,all!$IE$194)</c:f>
            </c:numRef>
          </c:val>
        </c:ser>
        <c:ser>
          <c:idx val="189"/>
          <c:order val="189"/>
          <c:tx>
            <c:strRef>
              <c:f>all!$A$195</c:f>
              <c:strCache>
                <c:ptCount val="1"/>
                <c:pt idx="0">
                  <c:v>Viet Nam</c:v>
                </c:pt>
              </c:strCache>
            </c:strRef>
          </c:tx>
          <c:invertIfNegative val="0"/>
          <c:cat>
            <c:multiLvlStrRef>
              <c:f>(all!#REF!,all!#REF!)</c:f>
            </c:multiLvlStrRef>
          </c:cat>
          <c:val>
            <c:numRef>
              <c:f>(all!$IA$195,all!$IE$195)</c:f>
            </c:numRef>
          </c:val>
        </c:ser>
        <c:ser>
          <c:idx val="190"/>
          <c:order val="190"/>
          <c:tx>
            <c:strRef>
              <c:f>all!$A$196</c:f>
              <c:strCache>
                <c:ptCount val="1"/>
                <c:pt idx="0">
                  <c:v>Yemen</c:v>
                </c:pt>
              </c:strCache>
            </c:strRef>
          </c:tx>
          <c:invertIfNegative val="0"/>
          <c:cat>
            <c:multiLvlStrRef>
              <c:f>(all!#REF!,all!#REF!)</c:f>
            </c:multiLvlStrRef>
          </c:cat>
          <c:val>
            <c:numRef>
              <c:f>(all!$IA$196,all!$IE$196)</c:f>
            </c:numRef>
          </c:val>
        </c:ser>
        <c:ser>
          <c:idx val="191"/>
          <c:order val="191"/>
          <c:tx>
            <c:strRef>
              <c:f>all!$A$197</c:f>
              <c:strCache>
                <c:ptCount val="1"/>
                <c:pt idx="0">
                  <c:v>Zambia</c:v>
                </c:pt>
              </c:strCache>
            </c:strRef>
          </c:tx>
          <c:invertIfNegative val="0"/>
          <c:cat>
            <c:multiLvlStrRef>
              <c:f>(all!#REF!,all!#REF!)</c:f>
            </c:multiLvlStrRef>
          </c:cat>
          <c:val>
            <c:numRef>
              <c:f>(all!$IA$197,all!$IE$197)</c:f>
            </c:numRef>
          </c:val>
        </c:ser>
        <c:ser>
          <c:idx val="192"/>
          <c:order val="192"/>
          <c:tx>
            <c:strRef>
              <c:f>all!$A$198</c:f>
              <c:strCache>
                <c:ptCount val="1"/>
                <c:pt idx="0">
                  <c:v>Zimbabwe</c:v>
                </c:pt>
              </c:strCache>
            </c:strRef>
          </c:tx>
          <c:invertIfNegative val="0"/>
          <c:cat>
            <c:multiLvlStrRef>
              <c:f>(all!#REF!,all!#REF!)</c:f>
            </c:multiLvlStrRef>
          </c:cat>
          <c:val>
            <c:numRef>
              <c:f>(all!$IA$198,all!$IE$198)</c:f>
            </c:numRef>
          </c:val>
        </c:ser>
        <c:ser>
          <c:idx val="193"/>
          <c:order val="193"/>
          <c:tx>
            <c:strRef>
              <c:f>all!$A$199</c:f>
              <c:strCache>
                <c:ptCount val="1"/>
              </c:strCache>
            </c:strRef>
          </c:tx>
          <c:invertIfNegative val="0"/>
          <c:cat>
            <c:multiLvlStrRef>
              <c:f>(all!#REF!,all!#REF!)</c:f>
            </c:multiLvlStrRef>
          </c:cat>
          <c:val>
            <c:numRef>
              <c:f>(all!$IA$199,all!$IE$199)</c:f>
            </c:numRef>
          </c:val>
        </c:ser>
        <c:ser>
          <c:idx val="194"/>
          <c:order val="194"/>
          <c:tx>
            <c:strRef>
              <c:f>all!$A$200</c:f>
              <c:strCache>
                <c:ptCount val="1"/>
                <c:pt idx="0">
                  <c:v>EU</c:v>
                </c:pt>
              </c:strCache>
            </c:strRef>
          </c:tx>
          <c:invertIfNegative val="0"/>
          <c:cat>
            <c:multiLvlStrRef>
              <c:f>(all!#REF!,all!#REF!)</c:f>
            </c:multiLvlStrRef>
          </c:cat>
          <c:val>
            <c:numRef>
              <c:f>(all!$IA$200,all!$IE$200)</c:f>
            </c:numRef>
          </c:val>
        </c:ser>
        <c:ser>
          <c:idx val="195"/>
          <c:order val="195"/>
          <c:tx>
            <c:strRef>
              <c:f>all!$A$201</c:f>
              <c:strCache>
                <c:ptCount val="1"/>
              </c:strCache>
            </c:strRef>
          </c:tx>
          <c:invertIfNegative val="0"/>
          <c:cat>
            <c:multiLvlStrRef>
              <c:f>(all!#REF!,all!#REF!)</c:f>
            </c:multiLvlStrRef>
          </c:cat>
          <c:val>
            <c:numRef>
              <c:f>(all!$IA$201,all!$IE$201)</c:f>
            </c:numRef>
          </c:val>
        </c:ser>
        <c:ser>
          <c:idx val="196"/>
          <c:order val="196"/>
          <c:tx>
            <c:strRef>
              <c:f>all!$A$202</c:f>
              <c:strCache>
                <c:ptCount val="1"/>
                <c:pt idx="0">
                  <c:v>Ranges of country values</c:v>
                </c:pt>
              </c:strCache>
            </c:strRef>
          </c:tx>
          <c:invertIfNegative val="0"/>
          <c:cat>
            <c:multiLvlStrRef>
              <c:f>(all!#REF!,all!#REF!)</c:f>
            </c:multiLvlStrRef>
          </c:cat>
          <c:val>
            <c:numRef>
              <c:f>(all!$IA$202,all!$IE$202)</c:f>
            </c:numRef>
          </c:val>
        </c:ser>
        <c:ser>
          <c:idx val="197"/>
          <c:order val="197"/>
          <c:tx>
            <c:strRef>
              <c:f>all!$A$203</c:f>
              <c:strCache>
                <c:ptCount val="1"/>
                <c:pt idx="0">
                  <c:v>Minimum</c:v>
                </c:pt>
              </c:strCache>
            </c:strRef>
          </c:tx>
          <c:invertIfNegative val="0"/>
          <c:cat>
            <c:multiLvlStrRef>
              <c:f>(all!#REF!,all!#REF!)</c:f>
            </c:multiLvlStrRef>
          </c:cat>
          <c:val>
            <c:numRef>
              <c:f>(all!$IA$203,all!$IE$203)</c:f>
            </c:numRef>
          </c:val>
        </c:ser>
        <c:ser>
          <c:idx val="198"/>
          <c:order val="198"/>
          <c:tx>
            <c:strRef>
              <c:f>all!$A$204</c:f>
              <c:strCache>
                <c:ptCount val="1"/>
                <c:pt idx="0">
                  <c:v>Median</c:v>
                </c:pt>
              </c:strCache>
            </c:strRef>
          </c:tx>
          <c:invertIfNegative val="0"/>
          <c:cat>
            <c:multiLvlStrRef>
              <c:f>(all!#REF!,all!#REF!)</c:f>
            </c:multiLvlStrRef>
          </c:cat>
          <c:val>
            <c:numRef>
              <c:f>(all!$IA$204,all!$IE$204)</c:f>
            </c:numRef>
          </c:val>
        </c:ser>
        <c:ser>
          <c:idx val="199"/>
          <c:order val="199"/>
          <c:tx>
            <c:strRef>
              <c:f>all!$A$205</c:f>
              <c:strCache>
                <c:ptCount val="1"/>
                <c:pt idx="0">
                  <c:v>Maximum</c:v>
                </c:pt>
              </c:strCache>
            </c:strRef>
          </c:tx>
          <c:invertIfNegative val="0"/>
          <c:cat>
            <c:multiLvlStrRef>
              <c:f>(all!#REF!,all!#REF!)</c:f>
            </c:multiLvlStrRef>
          </c:cat>
          <c:val>
            <c:numRef>
              <c:f>(all!$IA$205,all!$IE$205)</c:f>
            </c:numRef>
          </c:val>
        </c:ser>
        <c:ser>
          <c:idx val="200"/>
          <c:order val="200"/>
          <c:tx>
            <c:strRef>
              <c:f>all!$A$206</c:f>
              <c:strCache>
                <c:ptCount val="1"/>
                <c:pt idx="0">
                  <c:v>WHO region</c:v>
                </c:pt>
              </c:strCache>
            </c:strRef>
          </c:tx>
          <c:invertIfNegative val="0"/>
          <c:cat>
            <c:multiLvlStrRef>
              <c:f>(all!#REF!,all!#REF!)</c:f>
            </c:multiLvlStrRef>
          </c:cat>
          <c:val>
            <c:numRef>
              <c:f>(all!$IA$206,all!$IE$206)</c:f>
            </c:numRef>
          </c:val>
        </c:ser>
        <c:ser>
          <c:idx val="201"/>
          <c:order val="201"/>
          <c:tx>
            <c:strRef>
              <c:f>all!$A$207</c:f>
              <c:strCache>
                <c:ptCount val="1"/>
                <c:pt idx="0">
                  <c:v>African Region</c:v>
                </c:pt>
              </c:strCache>
            </c:strRef>
          </c:tx>
          <c:invertIfNegative val="0"/>
          <c:cat>
            <c:multiLvlStrRef>
              <c:f>(all!#REF!,all!#REF!)</c:f>
            </c:multiLvlStrRef>
          </c:cat>
          <c:val>
            <c:numRef>
              <c:f>(all!$IA$207,all!$IE$207)</c:f>
            </c:numRef>
          </c:val>
        </c:ser>
        <c:ser>
          <c:idx val="202"/>
          <c:order val="202"/>
          <c:tx>
            <c:strRef>
              <c:f>all!$A$208</c:f>
              <c:strCache>
                <c:ptCount val="1"/>
                <c:pt idx="0">
                  <c:v>Region of the Americas</c:v>
                </c:pt>
              </c:strCache>
            </c:strRef>
          </c:tx>
          <c:invertIfNegative val="0"/>
          <c:cat>
            <c:multiLvlStrRef>
              <c:f>(all!#REF!,all!#REF!)</c:f>
            </c:multiLvlStrRef>
          </c:cat>
          <c:val>
            <c:numRef>
              <c:f>(all!$IA$208,all!$IE$208)</c:f>
            </c:numRef>
          </c:val>
        </c:ser>
        <c:ser>
          <c:idx val="203"/>
          <c:order val="203"/>
          <c:tx>
            <c:strRef>
              <c:f>all!$A$209</c:f>
              <c:strCache>
                <c:ptCount val="1"/>
                <c:pt idx="0">
                  <c:v>South-East Asia Region</c:v>
                </c:pt>
              </c:strCache>
            </c:strRef>
          </c:tx>
          <c:invertIfNegative val="0"/>
          <c:cat>
            <c:multiLvlStrRef>
              <c:f>(all!#REF!,all!#REF!)</c:f>
            </c:multiLvlStrRef>
          </c:cat>
          <c:val>
            <c:numRef>
              <c:f>(all!$IA$209,all!$IE$209)</c:f>
            </c:numRef>
          </c:val>
        </c:ser>
        <c:ser>
          <c:idx val="204"/>
          <c:order val="204"/>
          <c:tx>
            <c:strRef>
              <c:f>all!$A$210</c:f>
              <c:strCache>
                <c:ptCount val="1"/>
                <c:pt idx="0">
                  <c:v>European Region</c:v>
                </c:pt>
              </c:strCache>
            </c:strRef>
          </c:tx>
          <c:invertIfNegative val="0"/>
          <c:cat>
            <c:multiLvlStrRef>
              <c:f>(all!#REF!,all!#REF!)</c:f>
            </c:multiLvlStrRef>
          </c:cat>
          <c:val>
            <c:numRef>
              <c:f>(all!$IA$210,all!$IE$210)</c:f>
            </c:numRef>
          </c:val>
        </c:ser>
        <c:ser>
          <c:idx val="205"/>
          <c:order val="205"/>
          <c:tx>
            <c:strRef>
              <c:f>all!$A$211</c:f>
              <c:strCache>
                <c:ptCount val="1"/>
                <c:pt idx="0">
                  <c:v>Eastern Mediterranean Region</c:v>
                </c:pt>
              </c:strCache>
            </c:strRef>
          </c:tx>
          <c:invertIfNegative val="0"/>
          <c:cat>
            <c:multiLvlStrRef>
              <c:f>(all!#REF!,all!#REF!)</c:f>
            </c:multiLvlStrRef>
          </c:cat>
          <c:val>
            <c:numRef>
              <c:f>(all!$IA$211,all!$IE$211)</c:f>
            </c:numRef>
          </c:val>
        </c:ser>
        <c:ser>
          <c:idx val="206"/>
          <c:order val="206"/>
          <c:tx>
            <c:strRef>
              <c:f>all!$A$212</c:f>
              <c:strCache>
                <c:ptCount val="1"/>
                <c:pt idx="0">
                  <c:v>Western Pacific Region</c:v>
                </c:pt>
              </c:strCache>
            </c:strRef>
          </c:tx>
          <c:invertIfNegative val="0"/>
          <c:cat>
            <c:multiLvlStrRef>
              <c:f>(all!#REF!,all!#REF!)</c:f>
            </c:multiLvlStrRef>
          </c:cat>
          <c:val>
            <c:numRef>
              <c:f>(all!$IA$212,all!$IE$212)</c:f>
            </c:numRef>
          </c:val>
        </c:ser>
        <c:ser>
          <c:idx val="207"/>
          <c:order val="207"/>
          <c:tx>
            <c:strRef>
              <c:f>all!$A$213</c:f>
              <c:strCache>
                <c:ptCount val="1"/>
                <c:pt idx="0">
                  <c:v>Income group</c:v>
                </c:pt>
              </c:strCache>
            </c:strRef>
          </c:tx>
          <c:invertIfNegative val="0"/>
          <c:cat>
            <c:multiLvlStrRef>
              <c:f>(all!#REF!,all!#REF!)</c:f>
            </c:multiLvlStrRef>
          </c:cat>
          <c:val>
            <c:numRef>
              <c:f>(all!$IA$213,all!$IE$213)</c:f>
            </c:numRef>
          </c:val>
        </c:ser>
        <c:ser>
          <c:idx val="208"/>
          <c:order val="208"/>
          <c:tx>
            <c:strRef>
              <c:f>all!$A$214</c:f>
              <c:strCache>
                <c:ptCount val="1"/>
                <c:pt idx="0">
                  <c:v>Low income</c:v>
                </c:pt>
              </c:strCache>
            </c:strRef>
          </c:tx>
          <c:invertIfNegative val="0"/>
          <c:cat>
            <c:multiLvlStrRef>
              <c:f>(all!#REF!,all!#REF!)</c:f>
            </c:multiLvlStrRef>
          </c:cat>
          <c:val>
            <c:numRef>
              <c:f>(all!$IA$214,all!$IE$214)</c:f>
              <c:numCache>
                <c:formatCode>#\ ###\ ##0</c:formatCode>
                <c:ptCount val="2"/>
                <c:pt idx="0">
                  <c:v>27</c:v>
                </c:pt>
                <c:pt idx="1">
                  <c:v>11</c:v>
                </c:pt>
              </c:numCache>
            </c:numRef>
          </c:val>
        </c:ser>
        <c:ser>
          <c:idx val="209"/>
          <c:order val="209"/>
          <c:tx>
            <c:strRef>
              <c:f>all!$A$215</c:f>
              <c:strCache>
                <c:ptCount val="1"/>
                <c:pt idx="0">
                  <c:v>Lower middle income</c:v>
                </c:pt>
              </c:strCache>
            </c:strRef>
          </c:tx>
          <c:invertIfNegative val="0"/>
          <c:cat>
            <c:multiLvlStrRef>
              <c:f>(all!#REF!,all!#REF!)</c:f>
            </c:multiLvlStrRef>
          </c:cat>
          <c:val>
            <c:numRef>
              <c:f>(all!$IA$215,all!$IE$215)</c:f>
              <c:numCache>
                <c:formatCode>#\ ###\ ##0</c:formatCode>
                <c:ptCount val="2"/>
                <c:pt idx="0">
                  <c:v>80</c:v>
                </c:pt>
                <c:pt idx="1">
                  <c:v>34</c:v>
                </c:pt>
              </c:numCache>
            </c:numRef>
          </c:val>
        </c:ser>
        <c:ser>
          <c:idx val="210"/>
          <c:order val="210"/>
          <c:tx>
            <c:strRef>
              <c:f>all!$A$216</c:f>
              <c:strCache>
                <c:ptCount val="1"/>
                <c:pt idx="0">
                  <c:v>Upper middle income</c:v>
                </c:pt>
              </c:strCache>
            </c:strRef>
          </c:tx>
          <c:invertIfNegative val="0"/>
          <c:cat>
            <c:multiLvlStrRef>
              <c:f>(all!#REF!,all!#REF!)</c:f>
            </c:multiLvlStrRef>
          </c:cat>
          <c:val>
            <c:numRef>
              <c:f>(all!$IA$216,all!$IE$216)</c:f>
              <c:numCache>
                <c:formatCode>#\ ###\ ##0</c:formatCode>
                <c:ptCount val="2"/>
                <c:pt idx="0">
                  <c:v>488</c:v>
                </c:pt>
                <c:pt idx="1">
                  <c:v>269</c:v>
                </c:pt>
              </c:numCache>
            </c:numRef>
          </c:val>
        </c:ser>
        <c:ser>
          <c:idx val="211"/>
          <c:order val="211"/>
          <c:tx>
            <c:strRef>
              <c:f>all!$A$217</c:f>
              <c:strCache>
                <c:ptCount val="1"/>
                <c:pt idx="0">
                  <c:v>High income</c:v>
                </c:pt>
              </c:strCache>
            </c:strRef>
          </c:tx>
          <c:invertIfNegative val="0"/>
          <c:cat>
            <c:multiLvlStrRef>
              <c:f>(all!#REF!,all!#REF!)</c:f>
            </c:multiLvlStrRef>
          </c:cat>
          <c:val>
            <c:numRef>
              <c:f>(all!$IA$217,all!$IE$217)</c:f>
              <c:numCache>
                <c:formatCode>#\ ###\ ##0</c:formatCode>
                <c:ptCount val="2"/>
                <c:pt idx="0">
                  <c:v>4405.1880964152815</c:v>
                </c:pt>
                <c:pt idx="1">
                  <c:v>2698.9485040716286</c:v>
                </c:pt>
              </c:numCache>
            </c:numRef>
          </c:val>
        </c:ser>
        <c:dLbls>
          <c:showLegendKey val="0"/>
          <c:showVal val="0"/>
          <c:showCatName val="0"/>
          <c:showSerName val="0"/>
          <c:showPercent val="0"/>
          <c:showBubbleSize val="0"/>
        </c:dLbls>
        <c:gapWidth val="150"/>
        <c:axId val="103596032"/>
        <c:axId val="103597568"/>
      </c:barChart>
      <c:catAx>
        <c:axId val="103596032"/>
        <c:scaling>
          <c:orientation val="minMax"/>
        </c:scaling>
        <c:delete val="0"/>
        <c:axPos val="b"/>
        <c:majorTickMark val="none"/>
        <c:minorTickMark val="none"/>
        <c:tickLblPos val="nextTo"/>
        <c:txPr>
          <a:bodyPr/>
          <a:lstStyle/>
          <a:p>
            <a:pPr>
              <a:defRPr lang="en-US"/>
            </a:pPr>
            <a:endParaRPr lang="pt-BR"/>
          </a:p>
        </c:txPr>
        <c:crossAx val="103597568"/>
        <c:crosses val="autoZero"/>
        <c:auto val="1"/>
        <c:lblAlgn val="ctr"/>
        <c:lblOffset val="100"/>
        <c:noMultiLvlLbl val="0"/>
      </c:catAx>
      <c:valAx>
        <c:axId val="103597568"/>
        <c:scaling>
          <c:orientation val="minMax"/>
        </c:scaling>
        <c:delete val="0"/>
        <c:axPos val="l"/>
        <c:majorGridlines/>
        <c:numFmt formatCode="#\ ###\ ##0" sourceLinked="1"/>
        <c:majorTickMark val="none"/>
        <c:minorTickMark val="none"/>
        <c:tickLblPos val="nextTo"/>
        <c:txPr>
          <a:bodyPr/>
          <a:lstStyle/>
          <a:p>
            <a:pPr>
              <a:defRPr lang="en-US"/>
            </a:pPr>
            <a:endParaRPr lang="pt-BR"/>
          </a:p>
        </c:txPr>
        <c:crossAx val="103596032"/>
        <c:crosses val="autoZero"/>
        <c:crossBetween val="between"/>
      </c:valAx>
      <c:dTable>
        <c:showHorzBorder val="1"/>
        <c:showVertBorder val="1"/>
        <c:showOutline val="1"/>
        <c:showKeys val="1"/>
        <c:txPr>
          <a:bodyPr/>
          <a:lstStyle/>
          <a:p>
            <a:pPr rtl="0">
              <a:defRPr lang="en-US"/>
            </a:pPr>
            <a:endParaRPr lang="pt-BR"/>
          </a:p>
        </c:txPr>
      </c:dTable>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all!$A$6</c:f>
              <c:strCache>
                <c:ptCount val="1"/>
                <c:pt idx="0">
                  <c:v>Afghanistan</c:v>
                </c:pt>
              </c:strCache>
            </c:strRef>
          </c:tx>
          <c:invertIfNegative val="0"/>
          <c:cat>
            <c:multiLvlStrRef>
              <c:f>(all!#REF!,all!#REF!,all!#REF!)</c:f>
            </c:multiLvlStrRef>
          </c:cat>
          <c:val>
            <c:numRef>
              <c:f>(all!$EE$6,all!$EG$6,all!$EP$6)</c:f>
            </c:numRef>
          </c:val>
        </c:ser>
        <c:ser>
          <c:idx val="1"/>
          <c:order val="1"/>
          <c:tx>
            <c:strRef>
              <c:f>all!$A$7</c:f>
              <c:strCache>
                <c:ptCount val="1"/>
                <c:pt idx="0">
                  <c:v>Albania</c:v>
                </c:pt>
              </c:strCache>
            </c:strRef>
          </c:tx>
          <c:invertIfNegative val="0"/>
          <c:cat>
            <c:multiLvlStrRef>
              <c:f>(all!#REF!,all!#REF!,all!#REF!)</c:f>
            </c:multiLvlStrRef>
          </c:cat>
          <c:val>
            <c:numRef>
              <c:f>(all!$EE$7,all!$EG$7,all!$EP$7)</c:f>
            </c:numRef>
          </c:val>
        </c:ser>
        <c:ser>
          <c:idx val="2"/>
          <c:order val="2"/>
          <c:tx>
            <c:strRef>
              <c:f>all!$A$8</c:f>
              <c:strCache>
                <c:ptCount val="1"/>
                <c:pt idx="0">
                  <c:v>Algeria</c:v>
                </c:pt>
              </c:strCache>
            </c:strRef>
          </c:tx>
          <c:invertIfNegative val="0"/>
          <c:cat>
            <c:multiLvlStrRef>
              <c:f>(all!#REF!,all!#REF!,all!#REF!)</c:f>
            </c:multiLvlStrRef>
          </c:cat>
          <c:val>
            <c:numRef>
              <c:f>(all!$EE$8,all!$EG$8,all!$EP$8)</c:f>
            </c:numRef>
          </c:val>
        </c:ser>
        <c:ser>
          <c:idx val="3"/>
          <c:order val="3"/>
          <c:tx>
            <c:strRef>
              <c:f>all!$A$9</c:f>
              <c:strCache>
                <c:ptCount val="1"/>
                <c:pt idx="0">
                  <c:v>Andorra</c:v>
                </c:pt>
              </c:strCache>
            </c:strRef>
          </c:tx>
          <c:invertIfNegative val="0"/>
          <c:cat>
            <c:multiLvlStrRef>
              <c:f>(all!#REF!,all!#REF!,all!#REF!)</c:f>
            </c:multiLvlStrRef>
          </c:cat>
          <c:val>
            <c:numRef>
              <c:f>(all!$EE$9,all!$EG$9,all!$EP$9)</c:f>
            </c:numRef>
          </c:val>
        </c:ser>
        <c:ser>
          <c:idx val="4"/>
          <c:order val="4"/>
          <c:tx>
            <c:strRef>
              <c:f>all!$A$10</c:f>
              <c:strCache>
                <c:ptCount val="1"/>
                <c:pt idx="0">
                  <c:v>Angola</c:v>
                </c:pt>
              </c:strCache>
            </c:strRef>
          </c:tx>
          <c:invertIfNegative val="0"/>
          <c:cat>
            <c:multiLvlStrRef>
              <c:f>(all!#REF!,all!#REF!,all!#REF!)</c:f>
            </c:multiLvlStrRef>
          </c:cat>
          <c:val>
            <c:numRef>
              <c:f>(all!$EE$10,all!$EG$10,all!$EP$10)</c:f>
            </c:numRef>
          </c:val>
        </c:ser>
        <c:ser>
          <c:idx val="5"/>
          <c:order val="5"/>
          <c:tx>
            <c:strRef>
              <c:f>all!$A$11</c:f>
              <c:strCache>
                <c:ptCount val="1"/>
                <c:pt idx="0">
                  <c:v>Antigua and Barbuda</c:v>
                </c:pt>
              </c:strCache>
            </c:strRef>
          </c:tx>
          <c:invertIfNegative val="0"/>
          <c:cat>
            <c:multiLvlStrRef>
              <c:f>(all!#REF!,all!#REF!,all!#REF!)</c:f>
            </c:multiLvlStrRef>
          </c:cat>
          <c:val>
            <c:numRef>
              <c:f>(all!$EE$11,all!$EG$11,all!$EP$11)</c:f>
            </c:numRef>
          </c:val>
        </c:ser>
        <c:ser>
          <c:idx val="6"/>
          <c:order val="6"/>
          <c:tx>
            <c:strRef>
              <c:f>all!$A$12</c:f>
              <c:strCache>
                <c:ptCount val="1"/>
                <c:pt idx="0">
                  <c:v>Argentina</c:v>
                </c:pt>
              </c:strCache>
            </c:strRef>
          </c:tx>
          <c:invertIfNegative val="0"/>
          <c:cat>
            <c:multiLvlStrRef>
              <c:f>(all!#REF!,all!#REF!,all!#REF!)</c:f>
            </c:multiLvlStrRef>
          </c:cat>
          <c:val>
            <c:numRef>
              <c:f>(all!$EE$12,all!$EG$12,all!$EP$12)</c:f>
            </c:numRef>
          </c:val>
        </c:ser>
        <c:ser>
          <c:idx val="7"/>
          <c:order val="7"/>
          <c:tx>
            <c:strRef>
              <c:f>all!$A$13</c:f>
              <c:strCache>
                <c:ptCount val="1"/>
                <c:pt idx="0">
                  <c:v>Armenia</c:v>
                </c:pt>
              </c:strCache>
            </c:strRef>
          </c:tx>
          <c:invertIfNegative val="0"/>
          <c:cat>
            <c:multiLvlStrRef>
              <c:f>(all!#REF!,all!#REF!,all!#REF!)</c:f>
            </c:multiLvlStrRef>
          </c:cat>
          <c:val>
            <c:numRef>
              <c:f>(all!$EE$13,all!$EG$13,all!$EP$13)</c:f>
            </c:numRef>
          </c:val>
        </c:ser>
        <c:ser>
          <c:idx val="8"/>
          <c:order val="8"/>
          <c:tx>
            <c:strRef>
              <c:f>all!$A$14</c:f>
              <c:strCache>
                <c:ptCount val="1"/>
                <c:pt idx="0">
                  <c:v>Australia</c:v>
                </c:pt>
              </c:strCache>
            </c:strRef>
          </c:tx>
          <c:invertIfNegative val="0"/>
          <c:cat>
            <c:multiLvlStrRef>
              <c:f>(all!#REF!,all!#REF!,all!#REF!)</c:f>
            </c:multiLvlStrRef>
          </c:cat>
          <c:val>
            <c:numRef>
              <c:f>(all!$EE$14,all!$EG$14,all!$EP$14)</c:f>
            </c:numRef>
          </c:val>
        </c:ser>
        <c:ser>
          <c:idx val="9"/>
          <c:order val="9"/>
          <c:tx>
            <c:strRef>
              <c:f>all!$A$15</c:f>
              <c:strCache>
                <c:ptCount val="1"/>
                <c:pt idx="0">
                  <c:v>Austria</c:v>
                </c:pt>
              </c:strCache>
            </c:strRef>
          </c:tx>
          <c:invertIfNegative val="0"/>
          <c:cat>
            <c:multiLvlStrRef>
              <c:f>(all!#REF!,all!#REF!,all!#REF!)</c:f>
            </c:multiLvlStrRef>
          </c:cat>
          <c:val>
            <c:numRef>
              <c:f>(all!$EE$15,all!$EG$15,all!$EP$15)</c:f>
            </c:numRef>
          </c:val>
        </c:ser>
        <c:ser>
          <c:idx val="10"/>
          <c:order val="10"/>
          <c:tx>
            <c:strRef>
              <c:f>all!$A$16</c:f>
              <c:strCache>
                <c:ptCount val="1"/>
                <c:pt idx="0">
                  <c:v>Azerbaijan</c:v>
                </c:pt>
              </c:strCache>
            </c:strRef>
          </c:tx>
          <c:invertIfNegative val="0"/>
          <c:cat>
            <c:multiLvlStrRef>
              <c:f>(all!#REF!,all!#REF!,all!#REF!)</c:f>
            </c:multiLvlStrRef>
          </c:cat>
          <c:val>
            <c:numRef>
              <c:f>(all!$EE$16,all!$EG$16,all!$EP$16)</c:f>
            </c:numRef>
          </c:val>
        </c:ser>
        <c:ser>
          <c:idx val="11"/>
          <c:order val="11"/>
          <c:tx>
            <c:strRef>
              <c:f>all!$A$17</c:f>
              <c:strCache>
                <c:ptCount val="1"/>
                <c:pt idx="0">
                  <c:v>Bahamas</c:v>
                </c:pt>
              </c:strCache>
            </c:strRef>
          </c:tx>
          <c:invertIfNegative val="0"/>
          <c:cat>
            <c:multiLvlStrRef>
              <c:f>(all!#REF!,all!#REF!,all!#REF!)</c:f>
            </c:multiLvlStrRef>
          </c:cat>
          <c:val>
            <c:numRef>
              <c:f>(all!$EE$17,all!$EG$17,all!$EP$17)</c:f>
            </c:numRef>
          </c:val>
        </c:ser>
        <c:ser>
          <c:idx val="12"/>
          <c:order val="12"/>
          <c:tx>
            <c:strRef>
              <c:f>all!$A$18</c:f>
              <c:strCache>
                <c:ptCount val="1"/>
                <c:pt idx="0">
                  <c:v>Bahrain</c:v>
                </c:pt>
              </c:strCache>
            </c:strRef>
          </c:tx>
          <c:invertIfNegative val="0"/>
          <c:cat>
            <c:multiLvlStrRef>
              <c:f>(all!#REF!,all!#REF!,all!#REF!)</c:f>
            </c:multiLvlStrRef>
          </c:cat>
          <c:val>
            <c:numRef>
              <c:f>(all!$EE$18,all!$EG$18,all!$EP$18)</c:f>
            </c:numRef>
          </c:val>
        </c:ser>
        <c:ser>
          <c:idx val="13"/>
          <c:order val="13"/>
          <c:tx>
            <c:strRef>
              <c:f>all!$A$19</c:f>
              <c:strCache>
                <c:ptCount val="1"/>
                <c:pt idx="0">
                  <c:v>Bangladesh</c:v>
                </c:pt>
              </c:strCache>
            </c:strRef>
          </c:tx>
          <c:invertIfNegative val="0"/>
          <c:cat>
            <c:multiLvlStrRef>
              <c:f>(all!#REF!,all!#REF!,all!#REF!)</c:f>
            </c:multiLvlStrRef>
          </c:cat>
          <c:val>
            <c:numRef>
              <c:f>(all!$EE$19,all!$EG$19,all!$EP$19)</c:f>
            </c:numRef>
          </c:val>
        </c:ser>
        <c:ser>
          <c:idx val="14"/>
          <c:order val="14"/>
          <c:tx>
            <c:strRef>
              <c:f>all!$A$20</c:f>
              <c:strCache>
                <c:ptCount val="1"/>
                <c:pt idx="0">
                  <c:v>Barbados</c:v>
                </c:pt>
              </c:strCache>
            </c:strRef>
          </c:tx>
          <c:invertIfNegative val="0"/>
          <c:cat>
            <c:multiLvlStrRef>
              <c:f>(all!#REF!,all!#REF!,all!#REF!)</c:f>
            </c:multiLvlStrRef>
          </c:cat>
          <c:val>
            <c:numRef>
              <c:f>(all!$EE$20,all!$EG$20,all!$EP$20)</c:f>
            </c:numRef>
          </c:val>
        </c:ser>
        <c:ser>
          <c:idx val="15"/>
          <c:order val="15"/>
          <c:tx>
            <c:strRef>
              <c:f>all!$A$21</c:f>
              <c:strCache>
                <c:ptCount val="1"/>
                <c:pt idx="0">
                  <c:v>Belarus</c:v>
                </c:pt>
              </c:strCache>
            </c:strRef>
          </c:tx>
          <c:invertIfNegative val="0"/>
          <c:cat>
            <c:multiLvlStrRef>
              <c:f>(all!#REF!,all!#REF!,all!#REF!)</c:f>
            </c:multiLvlStrRef>
          </c:cat>
          <c:val>
            <c:numRef>
              <c:f>(all!$EE$21,all!$EG$21,all!$EP$21)</c:f>
            </c:numRef>
          </c:val>
        </c:ser>
        <c:ser>
          <c:idx val="16"/>
          <c:order val="16"/>
          <c:tx>
            <c:strRef>
              <c:f>all!$A$22</c:f>
              <c:strCache>
                <c:ptCount val="1"/>
                <c:pt idx="0">
                  <c:v>Belgium</c:v>
                </c:pt>
              </c:strCache>
            </c:strRef>
          </c:tx>
          <c:invertIfNegative val="0"/>
          <c:cat>
            <c:multiLvlStrRef>
              <c:f>(all!#REF!,all!#REF!,all!#REF!)</c:f>
            </c:multiLvlStrRef>
          </c:cat>
          <c:val>
            <c:numRef>
              <c:f>(all!$EE$22,all!$EG$22,all!$EP$22)</c:f>
            </c:numRef>
          </c:val>
        </c:ser>
        <c:ser>
          <c:idx val="17"/>
          <c:order val="17"/>
          <c:tx>
            <c:strRef>
              <c:f>all!$A$23</c:f>
              <c:strCache>
                <c:ptCount val="1"/>
                <c:pt idx="0">
                  <c:v>Belize</c:v>
                </c:pt>
              </c:strCache>
            </c:strRef>
          </c:tx>
          <c:invertIfNegative val="0"/>
          <c:cat>
            <c:multiLvlStrRef>
              <c:f>(all!#REF!,all!#REF!,all!#REF!)</c:f>
            </c:multiLvlStrRef>
          </c:cat>
          <c:val>
            <c:numRef>
              <c:f>(all!$EE$23,all!$EG$23,all!$EP$23)</c:f>
            </c:numRef>
          </c:val>
        </c:ser>
        <c:ser>
          <c:idx val="18"/>
          <c:order val="18"/>
          <c:tx>
            <c:strRef>
              <c:f>all!$A$24</c:f>
              <c:strCache>
                <c:ptCount val="1"/>
                <c:pt idx="0">
                  <c:v>Benin</c:v>
                </c:pt>
              </c:strCache>
            </c:strRef>
          </c:tx>
          <c:invertIfNegative val="0"/>
          <c:cat>
            <c:multiLvlStrRef>
              <c:f>(all!#REF!,all!#REF!,all!#REF!)</c:f>
            </c:multiLvlStrRef>
          </c:cat>
          <c:val>
            <c:numRef>
              <c:f>(all!$EE$24,all!$EG$24,all!$EP$24)</c:f>
            </c:numRef>
          </c:val>
        </c:ser>
        <c:ser>
          <c:idx val="19"/>
          <c:order val="19"/>
          <c:tx>
            <c:strRef>
              <c:f>all!$A$25</c:f>
              <c:strCache>
                <c:ptCount val="1"/>
                <c:pt idx="0">
                  <c:v>Bhutan</c:v>
                </c:pt>
              </c:strCache>
            </c:strRef>
          </c:tx>
          <c:invertIfNegative val="0"/>
          <c:cat>
            <c:multiLvlStrRef>
              <c:f>(all!#REF!,all!#REF!,all!#REF!)</c:f>
            </c:multiLvlStrRef>
          </c:cat>
          <c:val>
            <c:numRef>
              <c:f>(all!$EE$25,all!$EG$25,all!$EP$25)</c:f>
            </c:numRef>
          </c:val>
        </c:ser>
        <c:ser>
          <c:idx val="20"/>
          <c:order val="20"/>
          <c:tx>
            <c:strRef>
              <c:f>all!$A$26</c:f>
              <c:strCache>
                <c:ptCount val="1"/>
                <c:pt idx="0">
                  <c:v>Bolivia (Plurinational State of)</c:v>
                </c:pt>
              </c:strCache>
            </c:strRef>
          </c:tx>
          <c:invertIfNegative val="0"/>
          <c:cat>
            <c:multiLvlStrRef>
              <c:f>(all!#REF!,all!#REF!,all!#REF!)</c:f>
            </c:multiLvlStrRef>
          </c:cat>
          <c:val>
            <c:numRef>
              <c:f>(all!$EE$26,all!$EG$26,all!$EP$26)</c:f>
            </c:numRef>
          </c:val>
        </c:ser>
        <c:ser>
          <c:idx val="21"/>
          <c:order val="21"/>
          <c:tx>
            <c:strRef>
              <c:f>all!$A$27</c:f>
              <c:strCache>
                <c:ptCount val="1"/>
                <c:pt idx="0">
                  <c:v>Bosnia and Herzegovina</c:v>
                </c:pt>
              </c:strCache>
            </c:strRef>
          </c:tx>
          <c:invertIfNegative val="0"/>
          <c:cat>
            <c:multiLvlStrRef>
              <c:f>(all!#REF!,all!#REF!,all!#REF!)</c:f>
            </c:multiLvlStrRef>
          </c:cat>
          <c:val>
            <c:numRef>
              <c:f>(all!$EE$27,all!$EG$27,all!$EP$27)</c:f>
            </c:numRef>
          </c:val>
        </c:ser>
        <c:ser>
          <c:idx val="22"/>
          <c:order val="22"/>
          <c:tx>
            <c:strRef>
              <c:f>all!$A$28</c:f>
              <c:strCache>
                <c:ptCount val="1"/>
                <c:pt idx="0">
                  <c:v>Botswana</c:v>
                </c:pt>
              </c:strCache>
            </c:strRef>
          </c:tx>
          <c:invertIfNegative val="0"/>
          <c:cat>
            <c:multiLvlStrRef>
              <c:f>(all!#REF!,all!#REF!,all!#REF!)</c:f>
            </c:multiLvlStrRef>
          </c:cat>
          <c:val>
            <c:numRef>
              <c:f>(all!$EE$28,all!$EG$28,all!$EP$28)</c:f>
            </c:numRef>
          </c:val>
        </c:ser>
        <c:ser>
          <c:idx val="23"/>
          <c:order val="23"/>
          <c:tx>
            <c:strRef>
              <c:f>all!$A$29</c:f>
              <c:strCache>
                <c:ptCount val="1"/>
                <c:pt idx="0">
                  <c:v>Brazil</c:v>
                </c:pt>
              </c:strCache>
            </c:strRef>
          </c:tx>
          <c:invertIfNegative val="0"/>
          <c:cat>
            <c:multiLvlStrRef>
              <c:f>(all!#REF!,all!#REF!,all!#REF!)</c:f>
            </c:multiLvlStrRef>
          </c:cat>
          <c:val>
            <c:numRef>
              <c:f>(all!$EE$29,all!$EG$29,all!$EP$29)</c:f>
            </c:numRef>
          </c:val>
        </c:ser>
        <c:ser>
          <c:idx val="24"/>
          <c:order val="24"/>
          <c:tx>
            <c:strRef>
              <c:f>all!$A$30</c:f>
              <c:strCache>
                <c:ptCount val="1"/>
                <c:pt idx="0">
                  <c:v>Brunei Darussalam</c:v>
                </c:pt>
              </c:strCache>
            </c:strRef>
          </c:tx>
          <c:invertIfNegative val="0"/>
          <c:cat>
            <c:multiLvlStrRef>
              <c:f>(all!#REF!,all!#REF!,all!#REF!)</c:f>
            </c:multiLvlStrRef>
          </c:cat>
          <c:val>
            <c:numRef>
              <c:f>(all!$EE$30,all!$EG$30,all!$EP$30)</c:f>
            </c:numRef>
          </c:val>
        </c:ser>
        <c:ser>
          <c:idx val="25"/>
          <c:order val="25"/>
          <c:tx>
            <c:strRef>
              <c:f>all!$A$31</c:f>
              <c:strCache>
                <c:ptCount val="1"/>
                <c:pt idx="0">
                  <c:v>Bulgaria</c:v>
                </c:pt>
              </c:strCache>
            </c:strRef>
          </c:tx>
          <c:invertIfNegative val="0"/>
          <c:cat>
            <c:multiLvlStrRef>
              <c:f>(all!#REF!,all!#REF!,all!#REF!)</c:f>
            </c:multiLvlStrRef>
          </c:cat>
          <c:val>
            <c:numRef>
              <c:f>(all!$EE$31,all!$EG$31,all!$EP$31)</c:f>
            </c:numRef>
          </c:val>
        </c:ser>
        <c:ser>
          <c:idx val="26"/>
          <c:order val="26"/>
          <c:tx>
            <c:strRef>
              <c:f>all!$A$32</c:f>
              <c:strCache>
                <c:ptCount val="1"/>
                <c:pt idx="0">
                  <c:v>Burkina Faso</c:v>
                </c:pt>
              </c:strCache>
            </c:strRef>
          </c:tx>
          <c:invertIfNegative val="0"/>
          <c:cat>
            <c:multiLvlStrRef>
              <c:f>(all!#REF!,all!#REF!,all!#REF!)</c:f>
            </c:multiLvlStrRef>
          </c:cat>
          <c:val>
            <c:numRef>
              <c:f>(all!$EE$32,all!$EG$32,all!$EP$32)</c:f>
            </c:numRef>
          </c:val>
        </c:ser>
        <c:ser>
          <c:idx val="27"/>
          <c:order val="27"/>
          <c:tx>
            <c:strRef>
              <c:f>all!$A$33</c:f>
              <c:strCache>
                <c:ptCount val="1"/>
                <c:pt idx="0">
                  <c:v>Burundi</c:v>
                </c:pt>
              </c:strCache>
            </c:strRef>
          </c:tx>
          <c:invertIfNegative val="0"/>
          <c:cat>
            <c:multiLvlStrRef>
              <c:f>(all!#REF!,all!#REF!,all!#REF!)</c:f>
            </c:multiLvlStrRef>
          </c:cat>
          <c:val>
            <c:numRef>
              <c:f>(all!$EE$33,all!$EG$33,all!$EP$33)</c:f>
            </c:numRef>
          </c:val>
        </c:ser>
        <c:ser>
          <c:idx val="28"/>
          <c:order val="28"/>
          <c:tx>
            <c:strRef>
              <c:f>all!$A$34</c:f>
              <c:strCache>
                <c:ptCount val="1"/>
                <c:pt idx="0">
                  <c:v>Cambodia</c:v>
                </c:pt>
              </c:strCache>
            </c:strRef>
          </c:tx>
          <c:invertIfNegative val="0"/>
          <c:cat>
            <c:multiLvlStrRef>
              <c:f>(all!#REF!,all!#REF!,all!#REF!)</c:f>
            </c:multiLvlStrRef>
          </c:cat>
          <c:val>
            <c:numRef>
              <c:f>(all!$EE$34,all!$EG$34,all!$EP$34)</c:f>
            </c:numRef>
          </c:val>
        </c:ser>
        <c:ser>
          <c:idx val="29"/>
          <c:order val="29"/>
          <c:tx>
            <c:strRef>
              <c:f>all!$A$35</c:f>
              <c:strCache>
                <c:ptCount val="1"/>
                <c:pt idx="0">
                  <c:v>Cameroon</c:v>
                </c:pt>
              </c:strCache>
            </c:strRef>
          </c:tx>
          <c:invertIfNegative val="0"/>
          <c:cat>
            <c:multiLvlStrRef>
              <c:f>(all!#REF!,all!#REF!,all!#REF!)</c:f>
            </c:multiLvlStrRef>
          </c:cat>
          <c:val>
            <c:numRef>
              <c:f>(all!$EE$35,all!$EG$35,all!$EP$35)</c:f>
            </c:numRef>
          </c:val>
        </c:ser>
        <c:ser>
          <c:idx val="30"/>
          <c:order val="30"/>
          <c:tx>
            <c:strRef>
              <c:f>all!$A$36</c:f>
              <c:strCache>
                <c:ptCount val="1"/>
                <c:pt idx="0">
                  <c:v>Canada</c:v>
                </c:pt>
              </c:strCache>
            </c:strRef>
          </c:tx>
          <c:invertIfNegative val="0"/>
          <c:cat>
            <c:multiLvlStrRef>
              <c:f>(all!#REF!,all!#REF!,all!#REF!)</c:f>
            </c:multiLvlStrRef>
          </c:cat>
          <c:val>
            <c:numRef>
              <c:f>(all!$EE$36,all!$EG$36,all!$EP$36)</c:f>
            </c:numRef>
          </c:val>
        </c:ser>
        <c:ser>
          <c:idx val="31"/>
          <c:order val="31"/>
          <c:tx>
            <c:strRef>
              <c:f>all!$A$37</c:f>
              <c:strCache>
                <c:ptCount val="1"/>
                <c:pt idx="0">
                  <c:v>Cape Verde</c:v>
                </c:pt>
              </c:strCache>
            </c:strRef>
          </c:tx>
          <c:invertIfNegative val="0"/>
          <c:cat>
            <c:multiLvlStrRef>
              <c:f>(all!#REF!,all!#REF!,all!#REF!)</c:f>
            </c:multiLvlStrRef>
          </c:cat>
          <c:val>
            <c:numRef>
              <c:f>(all!$EE$37,all!$EG$37,all!$EP$37)</c:f>
            </c:numRef>
          </c:val>
        </c:ser>
        <c:ser>
          <c:idx val="32"/>
          <c:order val="32"/>
          <c:tx>
            <c:strRef>
              <c:f>all!$A$38</c:f>
              <c:strCache>
                <c:ptCount val="1"/>
                <c:pt idx="0">
                  <c:v>Central African Republic</c:v>
                </c:pt>
              </c:strCache>
            </c:strRef>
          </c:tx>
          <c:invertIfNegative val="0"/>
          <c:cat>
            <c:multiLvlStrRef>
              <c:f>(all!#REF!,all!#REF!,all!#REF!)</c:f>
            </c:multiLvlStrRef>
          </c:cat>
          <c:val>
            <c:numRef>
              <c:f>(all!$EE$38,all!$EG$38,all!$EP$38)</c:f>
            </c:numRef>
          </c:val>
        </c:ser>
        <c:ser>
          <c:idx val="33"/>
          <c:order val="33"/>
          <c:tx>
            <c:strRef>
              <c:f>all!$A$39</c:f>
              <c:strCache>
                <c:ptCount val="1"/>
                <c:pt idx="0">
                  <c:v>Chad</c:v>
                </c:pt>
              </c:strCache>
            </c:strRef>
          </c:tx>
          <c:invertIfNegative val="0"/>
          <c:cat>
            <c:multiLvlStrRef>
              <c:f>(all!#REF!,all!#REF!,all!#REF!)</c:f>
            </c:multiLvlStrRef>
          </c:cat>
          <c:val>
            <c:numRef>
              <c:f>(all!$EE$39,all!$EG$39,all!$EP$39)</c:f>
            </c:numRef>
          </c:val>
        </c:ser>
        <c:ser>
          <c:idx val="34"/>
          <c:order val="34"/>
          <c:tx>
            <c:strRef>
              <c:f>all!$A$40</c:f>
              <c:strCache>
                <c:ptCount val="1"/>
                <c:pt idx="0">
                  <c:v>Chile</c:v>
                </c:pt>
              </c:strCache>
            </c:strRef>
          </c:tx>
          <c:invertIfNegative val="0"/>
          <c:cat>
            <c:multiLvlStrRef>
              <c:f>(all!#REF!,all!#REF!,all!#REF!)</c:f>
            </c:multiLvlStrRef>
          </c:cat>
          <c:val>
            <c:numRef>
              <c:f>(all!$EE$40,all!$EG$40,all!$EP$40)</c:f>
            </c:numRef>
          </c:val>
        </c:ser>
        <c:ser>
          <c:idx val="35"/>
          <c:order val="35"/>
          <c:tx>
            <c:strRef>
              <c:f>all!$A$41</c:f>
              <c:strCache>
                <c:ptCount val="1"/>
                <c:pt idx="0">
                  <c:v>China</c:v>
                </c:pt>
              </c:strCache>
            </c:strRef>
          </c:tx>
          <c:invertIfNegative val="0"/>
          <c:cat>
            <c:multiLvlStrRef>
              <c:f>(all!#REF!,all!#REF!,all!#REF!)</c:f>
            </c:multiLvlStrRef>
          </c:cat>
          <c:val>
            <c:numRef>
              <c:f>(all!$EE$41,all!$EG$41,all!$EP$41)</c:f>
            </c:numRef>
          </c:val>
        </c:ser>
        <c:ser>
          <c:idx val="36"/>
          <c:order val="36"/>
          <c:tx>
            <c:strRef>
              <c:f>all!$A$42</c:f>
              <c:strCache>
                <c:ptCount val="1"/>
                <c:pt idx="0">
                  <c:v>Colombia</c:v>
                </c:pt>
              </c:strCache>
            </c:strRef>
          </c:tx>
          <c:invertIfNegative val="0"/>
          <c:cat>
            <c:multiLvlStrRef>
              <c:f>(all!#REF!,all!#REF!,all!#REF!)</c:f>
            </c:multiLvlStrRef>
          </c:cat>
          <c:val>
            <c:numRef>
              <c:f>(all!$EE$42,all!$EG$42,all!$EP$42)</c:f>
            </c:numRef>
          </c:val>
        </c:ser>
        <c:ser>
          <c:idx val="37"/>
          <c:order val="37"/>
          <c:tx>
            <c:strRef>
              <c:f>all!$A$43</c:f>
              <c:strCache>
                <c:ptCount val="1"/>
                <c:pt idx="0">
                  <c:v>Comoros</c:v>
                </c:pt>
              </c:strCache>
            </c:strRef>
          </c:tx>
          <c:invertIfNegative val="0"/>
          <c:cat>
            <c:multiLvlStrRef>
              <c:f>(all!#REF!,all!#REF!,all!#REF!)</c:f>
            </c:multiLvlStrRef>
          </c:cat>
          <c:val>
            <c:numRef>
              <c:f>(all!$EE$43,all!$EG$43,all!$EP$43)</c:f>
            </c:numRef>
          </c:val>
        </c:ser>
        <c:ser>
          <c:idx val="38"/>
          <c:order val="38"/>
          <c:tx>
            <c:strRef>
              <c:f>all!$A$44</c:f>
              <c:strCache>
                <c:ptCount val="1"/>
                <c:pt idx="0">
                  <c:v>Congo</c:v>
                </c:pt>
              </c:strCache>
            </c:strRef>
          </c:tx>
          <c:invertIfNegative val="0"/>
          <c:cat>
            <c:multiLvlStrRef>
              <c:f>(all!#REF!,all!#REF!,all!#REF!)</c:f>
            </c:multiLvlStrRef>
          </c:cat>
          <c:val>
            <c:numRef>
              <c:f>(all!$EE$44,all!$EG$44,all!$EP$44)</c:f>
            </c:numRef>
          </c:val>
        </c:ser>
        <c:ser>
          <c:idx val="39"/>
          <c:order val="39"/>
          <c:tx>
            <c:strRef>
              <c:f>all!$A$45</c:f>
              <c:strCache>
                <c:ptCount val="1"/>
                <c:pt idx="0">
                  <c:v>Cook Islands</c:v>
                </c:pt>
              </c:strCache>
            </c:strRef>
          </c:tx>
          <c:invertIfNegative val="0"/>
          <c:cat>
            <c:multiLvlStrRef>
              <c:f>(all!#REF!,all!#REF!,all!#REF!)</c:f>
            </c:multiLvlStrRef>
          </c:cat>
          <c:val>
            <c:numRef>
              <c:f>(all!$EE$45,all!$EG$45,all!$EP$45)</c:f>
            </c:numRef>
          </c:val>
        </c:ser>
        <c:ser>
          <c:idx val="40"/>
          <c:order val="40"/>
          <c:tx>
            <c:strRef>
              <c:f>all!$A$46</c:f>
              <c:strCache>
                <c:ptCount val="1"/>
                <c:pt idx="0">
                  <c:v>Costa Rica</c:v>
                </c:pt>
              </c:strCache>
            </c:strRef>
          </c:tx>
          <c:invertIfNegative val="0"/>
          <c:cat>
            <c:multiLvlStrRef>
              <c:f>(all!#REF!,all!#REF!,all!#REF!)</c:f>
            </c:multiLvlStrRef>
          </c:cat>
          <c:val>
            <c:numRef>
              <c:f>(all!$EE$46,all!$EG$46,all!$EP$46)</c:f>
            </c:numRef>
          </c:val>
        </c:ser>
        <c:ser>
          <c:idx val="41"/>
          <c:order val="41"/>
          <c:tx>
            <c:strRef>
              <c:f>all!$A$47</c:f>
              <c:strCache>
                <c:ptCount val="1"/>
                <c:pt idx="0">
                  <c:v>Côte d'Ivoire</c:v>
                </c:pt>
              </c:strCache>
            </c:strRef>
          </c:tx>
          <c:invertIfNegative val="0"/>
          <c:cat>
            <c:multiLvlStrRef>
              <c:f>(all!#REF!,all!#REF!,all!#REF!)</c:f>
            </c:multiLvlStrRef>
          </c:cat>
          <c:val>
            <c:numRef>
              <c:f>(all!$EE$47,all!$EG$47,all!$EP$47)</c:f>
            </c:numRef>
          </c:val>
        </c:ser>
        <c:ser>
          <c:idx val="42"/>
          <c:order val="42"/>
          <c:tx>
            <c:strRef>
              <c:f>all!$A$48</c:f>
              <c:strCache>
                <c:ptCount val="1"/>
                <c:pt idx="0">
                  <c:v>Croatia</c:v>
                </c:pt>
              </c:strCache>
            </c:strRef>
          </c:tx>
          <c:invertIfNegative val="0"/>
          <c:cat>
            <c:multiLvlStrRef>
              <c:f>(all!#REF!,all!#REF!,all!#REF!)</c:f>
            </c:multiLvlStrRef>
          </c:cat>
          <c:val>
            <c:numRef>
              <c:f>(all!$EE$48,all!$EG$48,all!$EP$48)</c:f>
            </c:numRef>
          </c:val>
        </c:ser>
        <c:ser>
          <c:idx val="43"/>
          <c:order val="43"/>
          <c:tx>
            <c:strRef>
              <c:f>all!$A$49</c:f>
              <c:strCache>
                <c:ptCount val="1"/>
                <c:pt idx="0">
                  <c:v>Cuba</c:v>
                </c:pt>
              </c:strCache>
            </c:strRef>
          </c:tx>
          <c:invertIfNegative val="0"/>
          <c:cat>
            <c:multiLvlStrRef>
              <c:f>(all!#REF!,all!#REF!,all!#REF!)</c:f>
            </c:multiLvlStrRef>
          </c:cat>
          <c:val>
            <c:numRef>
              <c:f>(all!$EE$49,all!$EG$49,all!$EP$49)</c:f>
            </c:numRef>
          </c:val>
        </c:ser>
        <c:ser>
          <c:idx val="44"/>
          <c:order val="44"/>
          <c:tx>
            <c:strRef>
              <c:f>all!$A$50</c:f>
              <c:strCache>
                <c:ptCount val="1"/>
                <c:pt idx="0">
                  <c:v>Cyprus</c:v>
                </c:pt>
              </c:strCache>
            </c:strRef>
          </c:tx>
          <c:invertIfNegative val="0"/>
          <c:cat>
            <c:multiLvlStrRef>
              <c:f>(all!#REF!,all!#REF!,all!#REF!)</c:f>
            </c:multiLvlStrRef>
          </c:cat>
          <c:val>
            <c:numRef>
              <c:f>(all!$EE$50,all!$EG$50,all!$EP$50)</c:f>
            </c:numRef>
          </c:val>
        </c:ser>
        <c:ser>
          <c:idx val="45"/>
          <c:order val="45"/>
          <c:tx>
            <c:strRef>
              <c:f>all!$A$51</c:f>
              <c:strCache>
                <c:ptCount val="1"/>
                <c:pt idx="0">
                  <c:v>Czech Republic</c:v>
                </c:pt>
              </c:strCache>
            </c:strRef>
          </c:tx>
          <c:invertIfNegative val="0"/>
          <c:cat>
            <c:multiLvlStrRef>
              <c:f>(all!#REF!,all!#REF!,all!#REF!)</c:f>
            </c:multiLvlStrRef>
          </c:cat>
          <c:val>
            <c:numRef>
              <c:f>(all!$EE$51,all!$EG$51,all!$EP$51)</c:f>
            </c:numRef>
          </c:val>
        </c:ser>
        <c:ser>
          <c:idx val="46"/>
          <c:order val="46"/>
          <c:tx>
            <c:strRef>
              <c:f>all!$A$52</c:f>
              <c:strCache>
                <c:ptCount val="1"/>
                <c:pt idx="0">
                  <c:v>Democratic People's Republic of Korea</c:v>
                </c:pt>
              </c:strCache>
            </c:strRef>
          </c:tx>
          <c:invertIfNegative val="0"/>
          <c:cat>
            <c:multiLvlStrRef>
              <c:f>(all!#REF!,all!#REF!,all!#REF!)</c:f>
            </c:multiLvlStrRef>
          </c:cat>
          <c:val>
            <c:numRef>
              <c:f>(all!$EE$52,all!$EG$52,all!$EP$52)</c:f>
            </c:numRef>
          </c:val>
        </c:ser>
        <c:ser>
          <c:idx val="47"/>
          <c:order val="47"/>
          <c:tx>
            <c:strRef>
              <c:f>all!$A$53</c:f>
              <c:strCache>
                <c:ptCount val="1"/>
                <c:pt idx="0">
                  <c:v>Democratic Republic of the Congo</c:v>
                </c:pt>
              </c:strCache>
            </c:strRef>
          </c:tx>
          <c:invertIfNegative val="0"/>
          <c:cat>
            <c:multiLvlStrRef>
              <c:f>(all!#REF!,all!#REF!,all!#REF!)</c:f>
            </c:multiLvlStrRef>
          </c:cat>
          <c:val>
            <c:numRef>
              <c:f>(all!$EE$53,all!$EG$53,all!$EP$53)</c:f>
            </c:numRef>
          </c:val>
        </c:ser>
        <c:ser>
          <c:idx val="48"/>
          <c:order val="48"/>
          <c:tx>
            <c:strRef>
              <c:f>all!$A$54</c:f>
              <c:strCache>
                <c:ptCount val="1"/>
                <c:pt idx="0">
                  <c:v>Denmark</c:v>
                </c:pt>
              </c:strCache>
            </c:strRef>
          </c:tx>
          <c:invertIfNegative val="0"/>
          <c:cat>
            <c:multiLvlStrRef>
              <c:f>(all!#REF!,all!#REF!,all!#REF!)</c:f>
            </c:multiLvlStrRef>
          </c:cat>
          <c:val>
            <c:numRef>
              <c:f>(all!$EE$54,all!$EG$54,all!$EP$54)</c:f>
            </c:numRef>
          </c:val>
        </c:ser>
        <c:ser>
          <c:idx val="49"/>
          <c:order val="49"/>
          <c:tx>
            <c:strRef>
              <c:f>all!$A$55</c:f>
              <c:strCache>
                <c:ptCount val="1"/>
                <c:pt idx="0">
                  <c:v>Djibouti</c:v>
                </c:pt>
              </c:strCache>
            </c:strRef>
          </c:tx>
          <c:invertIfNegative val="0"/>
          <c:cat>
            <c:multiLvlStrRef>
              <c:f>(all!#REF!,all!#REF!,all!#REF!)</c:f>
            </c:multiLvlStrRef>
          </c:cat>
          <c:val>
            <c:numRef>
              <c:f>(all!$EE$55,all!$EG$55,all!$EP$55)</c:f>
            </c:numRef>
          </c:val>
        </c:ser>
        <c:ser>
          <c:idx val="50"/>
          <c:order val="50"/>
          <c:tx>
            <c:strRef>
              <c:f>all!$A$56</c:f>
              <c:strCache>
                <c:ptCount val="1"/>
                <c:pt idx="0">
                  <c:v>Dominica</c:v>
                </c:pt>
              </c:strCache>
            </c:strRef>
          </c:tx>
          <c:invertIfNegative val="0"/>
          <c:cat>
            <c:multiLvlStrRef>
              <c:f>(all!#REF!,all!#REF!,all!#REF!)</c:f>
            </c:multiLvlStrRef>
          </c:cat>
          <c:val>
            <c:numRef>
              <c:f>(all!$EE$56,all!$EG$56,all!$EP$56)</c:f>
            </c:numRef>
          </c:val>
        </c:ser>
        <c:ser>
          <c:idx val="51"/>
          <c:order val="51"/>
          <c:tx>
            <c:strRef>
              <c:f>all!$A$57</c:f>
              <c:strCache>
                <c:ptCount val="1"/>
                <c:pt idx="0">
                  <c:v>Dominican Republic</c:v>
                </c:pt>
              </c:strCache>
            </c:strRef>
          </c:tx>
          <c:invertIfNegative val="0"/>
          <c:cat>
            <c:multiLvlStrRef>
              <c:f>(all!#REF!,all!#REF!,all!#REF!)</c:f>
            </c:multiLvlStrRef>
          </c:cat>
          <c:val>
            <c:numRef>
              <c:f>(all!$EE$57,all!$EG$57,all!$EP$57)</c:f>
            </c:numRef>
          </c:val>
        </c:ser>
        <c:ser>
          <c:idx val="52"/>
          <c:order val="52"/>
          <c:tx>
            <c:strRef>
              <c:f>all!$A$58</c:f>
              <c:strCache>
                <c:ptCount val="1"/>
                <c:pt idx="0">
                  <c:v>Ecuador</c:v>
                </c:pt>
              </c:strCache>
            </c:strRef>
          </c:tx>
          <c:invertIfNegative val="0"/>
          <c:cat>
            <c:multiLvlStrRef>
              <c:f>(all!#REF!,all!#REF!,all!#REF!)</c:f>
            </c:multiLvlStrRef>
          </c:cat>
          <c:val>
            <c:numRef>
              <c:f>(all!$EE$58,all!$EG$58,all!$EP$58)</c:f>
            </c:numRef>
          </c:val>
        </c:ser>
        <c:ser>
          <c:idx val="53"/>
          <c:order val="53"/>
          <c:tx>
            <c:strRef>
              <c:f>all!$A$59</c:f>
              <c:strCache>
                <c:ptCount val="1"/>
                <c:pt idx="0">
                  <c:v>Egypt</c:v>
                </c:pt>
              </c:strCache>
            </c:strRef>
          </c:tx>
          <c:invertIfNegative val="0"/>
          <c:cat>
            <c:multiLvlStrRef>
              <c:f>(all!#REF!,all!#REF!,all!#REF!)</c:f>
            </c:multiLvlStrRef>
          </c:cat>
          <c:val>
            <c:numRef>
              <c:f>(all!$EE$59,all!$EG$59,all!$EP$59)</c:f>
            </c:numRef>
          </c:val>
        </c:ser>
        <c:ser>
          <c:idx val="54"/>
          <c:order val="54"/>
          <c:tx>
            <c:strRef>
              <c:f>all!$A$60</c:f>
              <c:strCache>
                <c:ptCount val="1"/>
                <c:pt idx="0">
                  <c:v>El Salvador</c:v>
                </c:pt>
              </c:strCache>
            </c:strRef>
          </c:tx>
          <c:invertIfNegative val="0"/>
          <c:cat>
            <c:multiLvlStrRef>
              <c:f>(all!#REF!,all!#REF!,all!#REF!)</c:f>
            </c:multiLvlStrRef>
          </c:cat>
          <c:val>
            <c:numRef>
              <c:f>(all!$EE$60,all!$EG$60,all!$EP$60)</c:f>
            </c:numRef>
          </c:val>
        </c:ser>
        <c:ser>
          <c:idx val="55"/>
          <c:order val="55"/>
          <c:tx>
            <c:strRef>
              <c:f>all!$A$61</c:f>
              <c:strCache>
                <c:ptCount val="1"/>
                <c:pt idx="0">
                  <c:v>Equatorial Guinea</c:v>
                </c:pt>
              </c:strCache>
            </c:strRef>
          </c:tx>
          <c:invertIfNegative val="0"/>
          <c:cat>
            <c:multiLvlStrRef>
              <c:f>(all!#REF!,all!#REF!,all!#REF!)</c:f>
            </c:multiLvlStrRef>
          </c:cat>
          <c:val>
            <c:numRef>
              <c:f>(all!$EE$61,all!$EG$61,all!$EP$61)</c:f>
            </c:numRef>
          </c:val>
        </c:ser>
        <c:ser>
          <c:idx val="56"/>
          <c:order val="56"/>
          <c:tx>
            <c:strRef>
              <c:f>all!$A$62</c:f>
              <c:strCache>
                <c:ptCount val="1"/>
                <c:pt idx="0">
                  <c:v>Eritrea</c:v>
                </c:pt>
              </c:strCache>
            </c:strRef>
          </c:tx>
          <c:invertIfNegative val="0"/>
          <c:cat>
            <c:multiLvlStrRef>
              <c:f>(all!#REF!,all!#REF!,all!#REF!)</c:f>
            </c:multiLvlStrRef>
          </c:cat>
          <c:val>
            <c:numRef>
              <c:f>(all!$EE$62,all!$EG$62,all!$EP$62)</c:f>
            </c:numRef>
          </c:val>
        </c:ser>
        <c:ser>
          <c:idx val="57"/>
          <c:order val="57"/>
          <c:tx>
            <c:strRef>
              <c:f>all!$A$63</c:f>
              <c:strCache>
                <c:ptCount val="1"/>
                <c:pt idx="0">
                  <c:v>Estonia</c:v>
                </c:pt>
              </c:strCache>
            </c:strRef>
          </c:tx>
          <c:invertIfNegative val="0"/>
          <c:cat>
            <c:multiLvlStrRef>
              <c:f>(all!#REF!,all!#REF!,all!#REF!)</c:f>
            </c:multiLvlStrRef>
          </c:cat>
          <c:val>
            <c:numRef>
              <c:f>(all!$EE$63,all!$EG$63,all!$EP$63)</c:f>
            </c:numRef>
          </c:val>
        </c:ser>
        <c:ser>
          <c:idx val="58"/>
          <c:order val="58"/>
          <c:tx>
            <c:strRef>
              <c:f>all!$A$64</c:f>
              <c:strCache>
                <c:ptCount val="1"/>
                <c:pt idx="0">
                  <c:v>Ethiopia</c:v>
                </c:pt>
              </c:strCache>
            </c:strRef>
          </c:tx>
          <c:invertIfNegative val="0"/>
          <c:cat>
            <c:multiLvlStrRef>
              <c:f>(all!#REF!,all!#REF!,all!#REF!)</c:f>
            </c:multiLvlStrRef>
          </c:cat>
          <c:val>
            <c:numRef>
              <c:f>(all!$EE$64,all!$EG$64,all!$EP$64)</c:f>
            </c:numRef>
          </c:val>
        </c:ser>
        <c:ser>
          <c:idx val="59"/>
          <c:order val="59"/>
          <c:tx>
            <c:strRef>
              <c:f>all!$A$65</c:f>
              <c:strCache>
                <c:ptCount val="1"/>
                <c:pt idx="0">
                  <c:v>Fiji</c:v>
                </c:pt>
              </c:strCache>
            </c:strRef>
          </c:tx>
          <c:invertIfNegative val="0"/>
          <c:cat>
            <c:multiLvlStrRef>
              <c:f>(all!#REF!,all!#REF!,all!#REF!)</c:f>
            </c:multiLvlStrRef>
          </c:cat>
          <c:val>
            <c:numRef>
              <c:f>(all!$EE$65,all!$EG$65,all!$EP$65)</c:f>
            </c:numRef>
          </c:val>
        </c:ser>
        <c:ser>
          <c:idx val="60"/>
          <c:order val="60"/>
          <c:tx>
            <c:strRef>
              <c:f>all!$A$66</c:f>
              <c:strCache>
                <c:ptCount val="1"/>
                <c:pt idx="0">
                  <c:v>Finland</c:v>
                </c:pt>
              </c:strCache>
            </c:strRef>
          </c:tx>
          <c:invertIfNegative val="0"/>
          <c:cat>
            <c:multiLvlStrRef>
              <c:f>(all!#REF!,all!#REF!,all!#REF!)</c:f>
            </c:multiLvlStrRef>
          </c:cat>
          <c:val>
            <c:numRef>
              <c:f>(all!$EE$66,all!$EG$66,all!$EP$66)</c:f>
            </c:numRef>
          </c:val>
        </c:ser>
        <c:ser>
          <c:idx val="61"/>
          <c:order val="61"/>
          <c:tx>
            <c:strRef>
              <c:f>all!$A$67</c:f>
              <c:strCache>
                <c:ptCount val="1"/>
                <c:pt idx="0">
                  <c:v>France</c:v>
                </c:pt>
              </c:strCache>
            </c:strRef>
          </c:tx>
          <c:invertIfNegative val="0"/>
          <c:cat>
            <c:multiLvlStrRef>
              <c:f>(all!#REF!,all!#REF!,all!#REF!)</c:f>
            </c:multiLvlStrRef>
          </c:cat>
          <c:val>
            <c:numRef>
              <c:f>(all!$EE$67,all!$EG$67,all!$EP$67)</c:f>
            </c:numRef>
          </c:val>
        </c:ser>
        <c:ser>
          <c:idx val="62"/>
          <c:order val="62"/>
          <c:tx>
            <c:strRef>
              <c:f>all!$A$68</c:f>
              <c:strCache>
                <c:ptCount val="1"/>
                <c:pt idx="0">
                  <c:v>Gabon</c:v>
                </c:pt>
              </c:strCache>
            </c:strRef>
          </c:tx>
          <c:invertIfNegative val="0"/>
          <c:cat>
            <c:multiLvlStrRef>
              <c:f>(all!#REF!,all!#REF!,all!#REF!)</c:f>
            </c:multiLvlStrRef>
          </c:cat>
          <c:val>
            <c:numRef>
              <c:f>(all!$EE$68,all!$EG$68,all!$EP$68)</c:f>
            </c:numRef>
          </c:val>
        </c:ser>
        <c:ser>
          <c:idx val="63"/>
          <c:order val="63"/>
          <c:tx>
            <c:strRef>
              <c:f>all!$A$69</c:f>
              <c:strCache>
                <c:ptCount val="1"/>
                <c:pt idx="0">
                  <c:v>Gambia</c:v>
                </c:pt>
              </c:strCache>
            </c:strRef>
          </c:tx>
          <c:invertIfNegative val="0"/>
          <c:cat>
            <c:multiLvlStrRef>
              <c:f>(all!#REF!,all!#REF!,all!#REF!)</c:f>
            </c:multiLvlStrRef>
          </c:cat>
          <c:val>
            <c:numRef>
              <c:f>(all!$EE$69,all!$EG$69,all!$EP$69)</c:f>
            </c:numRef>
          </c:val>
        </c:ser>
        <c:ser>
          <c:idx val="64"/>
          <c:order val="64"/>
          <c:tx>
            <c:strRef>
              <c:f>all!$A$70</c:f>
              <c:strCache>
                <c:ptCount val="1"/>
                <c:pt idx="0">
                  <c:v>Georgia</c:v>
                </c:pt>
              </c:strCache>
            </c:strRef>
          </c:tx>
          <c:invertIfNegative val="0"/>
          <c:cat>
            <c:multiLvlStrRef>
              <c:f>(all!#REF!,all!#REF!,all!#REF!)</c:f>
            </c:multiLvlStrRef>
          </c:cat>
          <c:val>
            <c:numRef>
              <c:f>(all!$EE$70,all!$EG$70,all!$EP$70)</c:f>
            </c:numRef>
          </c:val>
        </c:ser>
        <c:ser>
          <c:idx val="65"/>
          <c:order val="65"/>
          <c:tx>
            <c:strRef>
              <c:f>all!$A$71</c:f>
              <c:strCache>
                <c:ptCount val="1"/>
                <c:pt idx="0">
                  <c:v>Germany</c:v>
                </c:pt>
              </c:strCache>
            </c:strRef>
          </c:tx>
          <c:invertIfNegative val="0"/>
          <c:cat>
            <c:multiLvlStrRef>
              <c:f>(all!#REF!,all!#REF!,all!#REF!)</c:f>
            </c:multiLvlStrRef>
          </c:cat>
          <c:val>
            <c:numRef>
              <c:f>(all!$EE$71,all!$EG$71,all!$EP$71)</c:f>
            </c:numRef>
          </c:val>
        </c:ser>
        <c:ser>
          <c:idx val="66"/>
          <c:order val="66"/>
          <c:tx>
            <c:strRef>
              <c:f>all!$A$72</c:f>
              <c:strCache>
                <c:ptCount val="1"/>
                <c:pt idx="0">
                  <c:v>Ghana</c:v>
                </c:pt>
              </c:strCache>
            </c:strRef>
          </c:tx>
          <c:invertIfNegative val="0"/>
          <c:cat>
            <c:multiLvlStrRef>
              <c:f>(all!#REF!,all!#REF!,all!#REF!)</c:f>
            </c:multiLvlStrRef>
          </c:cat>
          <c:val>
            <c:numRef>
              <c:f>(all!$EE$72,all!$EG$72,all!$EP$72)</c:f>
            </c:numRef>
          </c:val>
        </c:ser>
        <c:ser>
          <c:idx val="67"/>
          <c:order val="67"/>
          <c:tx>
            <c:strRef>
              <c:f>all!$A$73</c:f>
              <c:strCache>
                <c:ptCount val="1"/>
                <c:pt idx="0">
                  <c:v>Greece</c:v>
                </c:pt>
              </c:strCache>
            </c:strRef>
          </c:tx>
          <c:invertIfNegative val="0"/>
          <c:cat>
            <c:multiLvlStrRef>
              <c:f>(all!#REF!,all!#REF!,all!#REF!)</c:f>
            </c:multiLvlStrRef>
          </c:cat>
          <c:val>
            <c:numRef>
              <c:f>(all!$EE$73,all!$EG$73,all!$EP$73)</c:f>
            </c:numRef>
          </c:val>
        </c:ser>
        <c:ser>
          <c:idx val="68"/>
          <c:order val="68"/>
          <c:tx>
            <c:strRef>
              <c:f>all!$A$74</c:f>
              <c:strCache>
                <c:ptCount val="1"/>
                <c:pt idx="0">
                  <c:v>Grenada</c:v>
                </c:pt>
              </c:strCache>
            </c:strRef>
          </c:tx>
          <c:invertIfNegative val="0"/>
          <c:cat>
            <c:multiLvlStrRef>
              <c:f>(all!#REF!,all!#REF!,all!#REF!)</c:f>
            </c:multiLvlStrRef>
          </c:cat>
          <c:val>
            <c:numRef>
              <c:f>(all!$EE$74,all!$EG$74,all!$EP$74)</c:f>
            </c:numRef>
          </c:val>
        </c:ser>
        <c:ser>
          <c:idx val="69"/>
          <c:order val="69"/>
          <c:tx>
            <c:strRef>
              <c:f>all!$A$75</c:f>
              <c:strCache>
                <c:ptCount val="1"/>
                <c:pt idx="0">
                  <c:v>Guatemala</c:v>
                </c:pt>
              </c:strCache>
            </c:strRef>
          </c:tx>
          <c:invertIfNegative val="0"/>
          <c:cat>
            <c:multiLvlStrRef>
              <c:f>(all!#REF!,all!#REF!,all!#REF!)</c:f>
            </c:multiLvlStrRef>
          </c:cat>
          <c:val>
            <c:numRef>
              <c:f>(all!$EE$75,all!$EG$75,all!$EP$75)</c:f>
            </c:numRef>
          </c:val>
        </c:ser>
        <c:ser>
          <c:idx val="70"/>
          <c:order val="70"/>
          <c:tx>
            <c:strRef>
              <c:f>all!$A$76</c:f>
              <c:strCache>
                <c:ptCount val="1"/>
                <c:pt idx="0">
                  <c:v>Guinea</c:v>
                </c:pt>
              </c:strCache>
            </c:strRef>
          </c:tx>
          <c:invertIfNegative val="0"/>
          <c:cat>
            <c:multiLvlStrRef>
              <c:f>(all!#REF!,all!#REF!,all!#REF!)</c:f>
            </c:multiLvlStrRef>
          </c:cat>
          <c:val>
            <c:numRef>
              <c:f>(all!$EE$76,all!$EG$76,all!$EP$76)</c:f>
            </c:numRef>
          </c:val>
        </c:ser>
        <c:ser>
          <c:idx val="71"/>
          <c:order val="71"/>
          <c:tx>
            <c:strRef>
              <c:f>all!$A$77</c:f>
              <c:strCache>
                <c:ptCount val="1"/>
                <c:pt idx="0">
                  <c:v>Guinea-Bissau</c:v>
                </c:pt>
              </c:strCache>
            </c:strRef>
          </c:tx>
          <c:invertIfNegative val="0"/>
          <c:cat>
            <c:multiLvlStrRef>
              <c:f>(all!#REF!,all!#REF!,all!#REF!)</c:f>
            </c:multiLvlStrRef>
          </c:cat>
          <c:val>
            <c:numRef>
              <c:f>(all!$EE$77,all!$EG$77,all!$EP$77)</c:f>
            </c:numRef>
          </c:val>
        </c:ser>
        <c:ser>
          <c:idx val="72"/>
          <c:order val="72"/>
          <c:tx>
            <c:strRef>
              <c:f>all!$A$78</c:f>
              <c:strCache>
                <c:ptCount val="1"/>
                <c:pt idx="0">
                  <c:v>Guyana</c:v>
                </c:pt>
              </c:strCache>
            </c:strRef>
          </c:tx>
          <c:invertIfNegative val="0"/>
          <c:cat>
            <c:multiLvlStrRef>
              <c:f>(all!#REF!,all!#REF!,all!#REF!)</c:f>
            </c:multiLvlStrRef>
          </c:cat>
          <c:val>
            <c:numRef>
              <c:f>(all!$EE$78,all!$EG$78,all!$EP$78)</c:f>
            </c:numRef>
          </c:val>
        </c:ser>
        <c:ser>
          <c:idx val="73"/>
          <c:order val="73"/>
          <c:tx>
            <c:strRef>
              <c:f>all!$A$79</c:f>
              <c:strCache>
                <c:ptCount val="1"/>
                <c:pt idx="0">
                  <c:v>Haiti</c:v>
                </c:pt>
              </c:strCache>
            </c:strRef>
          </c:tx>
          <c:invertIfNegative val="0"/>
          <c:cat>
            <c:multiLvlStrRef>
              <c:f>(all!#REF!,all!#REF!,all!#REF!)</c:f>
            </c:multiLvlStrRef>
          </c:cat>
          <c:val>
            <c:numRef>
              <c:f>(all!$EE$79,all!$EG$79,all!$EP$79)</c:f>
            </c:numRef>
          </c:val>
        </c:ser>
        <c:ser>
          <c:idx val="74"/>
          <c:order val="74"/>
          <c:tx>
            <c:strRef>
              <c:f>all!$A$80</c:f>
              <c:strCache>
                <c:ptCount val="1"/>
                <c:pt idx="0">
                  <c:v>Honduras</c:v>
                </c:pt>
              </c:strCache>
            </c:strRef>
          </c:tx>
          <c:invertIfNegative val="0"/>
          <c:cat>
            <c:multiLvlStrRef>
              <c:f>(all!#REF!,all!#REF!,all!#REF!)</c:f>
            </c:multiLvlStrRef>
          </c:cat>
          <c:val>
            <c:numRef>
              <c:f>(all!$EE$80,all!$EG$80,all!$EP$80)</c:f>
            </c:numRef>
          </c:val>
        </c:ser>
        <c:ser>
          <c:idx val="75"/>
          <c:order val="75"/>
          <c:tx>
            <c:strRef>
              <c:f>all!$A$81</c:f>
              <c:strCache>
                <c:ptCount val="1"/>
                <c:pt idx="0">
                  <c:v>Hungary</c:v>
                </c:pt>
              </c:strCache>
            </c:strRef>
          </c:tx>
          <c:invertIfNegative val="0"/>
          <c:cat>
            <c:multiLvlStrRef>
              <c:f>(all!#REF!,all!#REF!,all!#REF!)</c:f>
            </c:multiLvlStrRef>
          </c:cat>
          <c:val>
            <c:numRef>
              <c:f>(all!$EE$81,all!$EG$81,all!$EP$81)</c:f>
            </c:numRef>
          </c:val>
        </c:ser>
        <c:ser>
          <c:idx val="76"/>
          <c:order val="76"/>
          <c:tx>
            <c:strRef>
              <c:f>all!$A$82</c:f>
              <c:strCache>
                <c:ptCount val="1"/>
                <c:pt idx="0">
                  <c:v>Iceland</c:v>
                </c:pt>
              </c:strCache>
            </c:strRef>
          </c:tx>
          <c:invertIfNegative val="0"/>
          <c:cat>
            <c:multiLvlStrRef>
              <c:f>(all!#REF!,all!#REF!,all!#REF!)</c:f>
            </c:multiLvlStrRef>
          </c:cat>
          <c:val>
            <c:numRef>
              <c:f>(all!$EE$82,all!$EG$82,all!$EP$82)</c:f>
            </c:numRef>
          </c:val>
        </c:ser>
        <c:ser>
          <c:idx val="77"/>
          <c:order val="77"/>
          <c:tx>
            <c:strRef>
              <c:f>all!$A$83</c:f>
              <c:strCache>
                <c:ptCount val="1"/>
                <c:pt idx="0">
                  <c:v>India</c:v>
                </c:pt>
              </c:strCache>
            </c:strRef>
          </c:tx>
          <c:invertIfNegative val="0"/>
          <c:cat>
            <c:multiLvlStrRef>
              <c:f>(all!#REF!,all!#REF!,all!#REF!)</c:f>
            </c:multiLvlStrRef>
          </c:cat>
          <c:val>
            <c:numRef>
              <c:f>(all!$EE$83,all!$EG$83,all!$EP$83)</c:f>
            </c:numRef>
          </c:val>
        </c:ser>
        <c:ser>
          <c:idx val="78"/>
          <c:order val="78"/>
          <c:tx>
            <c:strRef>
              <c:f>all!$A$84</c:f>
              <c:strCache>
                <c:ptCount val="1"/>
                <c:pt idx="0">
                  <c:v>Indonesia</c:v>
                </c:pt>
              </c:strCache>
            </c:strRef>
          </c:tx>
          <c:invertIfNegative val="0"/>
          <c:cat>
            <c:multiLvlStrRef>
              <c:f>(all!#REF!,all!#REF!,all!#REF!)</c:f>
            </c:multiLvlStrRef>
          </c:cat>
          <c:val>
            <c:numRef>
              <c:f>(all!$EE$84,all!$EG$84,all!$EP$84)</c:f>
            </c:numRef>
          </c:val>
        </c:ser>
        <c:ser>
          <c:idx val="79"/>
          <c:order val="79"/>
          <c:tx>
            <c:strRef>
              <c:f>all!$A$85</c:f>
              <c:strCache>
                <c:ptCount val="1"/>
                <c:pt idx="0">
                  <c:v>Iran (Islamic Republic of)</c:v>
                </c:pt>
              </c:strCache>
            </c:strRef>
          </c:tx>
          <c:invertIfNegative val="0"/>
          <c:cat>
            <c:multiLvlStrRef>
              <c:f>(all!#REF!,all!#REF!,all!#REF!)</c:f>
            </c:multiLvlStrRef>
          </c:cat>
          <c:val>
            <c:numRef>
              <c:f>(all!$EE$85,all!$EG$85,all!$EP$85)</c:f>
            </c:numRef>
          </c:val>
        </c:ser>
        <c:ser>
          <c:idx val="80"/>
          <c:order val="80"/>
          <c:tx>
            <c:strRef>
              <c:f>all!$A$86</c:f>
              <c:strCache>
                <c:ptCount val="1"/>
                <c:pt idx="0">
                  <c:v>Iraq</c:v>
                </c:pt>
              </c:strCache>
            </c:strRef>
          </c:tx>
          <c:invertIfNegative val="0"/>
          <c:cat>
            <c:multiLvlStrRef>
              <c:f>(all!#REF!,all!#REF!,all!#REF!)</c:f>
            </c:multiLvlStrRef>
          </c:cat>
          <c:val>
            <c:numRef>
              <c:f>(all!$EE$86,all!$EG$86,all!$EP$86)</c:f>
            </c:numRef>
          </c:val>
        </c:ser>
        <c:ser>
          <c:idx val="81"/>
          <c:order val="81"/>
          <c:tx>
            <c:strRef>
              <c:f>all!$A$87</c:f>
              <c:strCache>
                <c:ptCount val="1"/>
                <c:pt idx="0">
                  <c:v>Ireland</c:v>
                </c:pt>
              </c:strCache>
            </c:strRef>
          </c:tx>
          <c:invertIfNegative val="0"/>
          <c:cat>
            <c:multiLvlStrRef>
              <c:f>(all!#REF!,all!#REF!,all!#REF!)</c:f>
            </c:multiLvlStrRef>
          </c:cat>
          <c:val>
            <c:numRef>
              <c:f>(all!$EE$87,all!$EG$87,all!$EP$87)</c:f>
            </c:numRef>
          </c:val>
        </c:ser>
        <c:ser>
          <c:idx val="82"/>
          <c:order val="82"/>
          <c:tx>
            <c:strRef>
              <c:f>all!$A$88</c:f>
              <c:strCache>
                <c:ptCount val="1"/>
                <c:pt idx="0">
                  <c:v>Israel</c:v>
                </c:pt>
              </c:strCache>
            </c:strRef>
          </c:tx>
          <c:invertIfNegative val="0"/>
          <c:cat>
            <c:multiLvlStrRef>
              <c:f>(all!#REF!,all!#REF!,all!#REF!)</c:f>
            </c:multiLvlStrRef>
          </c:cat>
          <c:val>
            <c:numRef>
              <c:f>(all!$EE$88,all!$EG$88,all!$EP$88)</c:f>
            </c:numRef>
          </c:val>
        </c:ser>
        <c:ser>
          <c:idx val="83"/>
          <c:order val="83"/>
          <c:tx>
            <c:strRef>
              <c:f>all!$A$89</c:f>
              <c:strCache>
                <c:ptCount val="1"/>
                <c:pt idx="0">
                  <c:v>Italy</c:v>
                </c:pt>
              </c:strCache>
            </c:strRef>
          </c:tx>
          <c:invertIfNegative val="0"/>
          <c:cat>
            <c:multiLvlStrRef>
              <c:f>(all!#REF!,all!#REF!,all!#REF!)</c:f>
            </c:multiLvlStrRef>
          </c:cat>
          <c:val>
            <c:numRef>
              <c:f>(all!$EE$89,all!$EG$89,all!$EP$89)</c:f>
            </c:numRef>
          </c:val>
        </c:ser>
        <c:ser>
          <c:idx val="84"/>
          <c:order val="84"/>
          <c:tx>
            <c:strRef>
              <c:f>all!$A$90</c:f>
              <c:strCache>
                <c:ptCount val="1"/>
                <c:pt idx="0">
                  <c:v>Jamaica</c:v>
                </c:pt>
              </c:strCache>
            </c:strRef>
          </c:tx>
          <c:invertIfNegative val="0"/>
          <c:cat>
            <c:multiLvlStrRef>
              <c:f>(all!#REF!,all!#REF!,all!#REF!)</c:f>
            </c:multiLvlStrRef>
          </c:cat>
          <c:val>
            <c:numRef>
              <c:f>(all!$EE$90,all!$EG$90,all!$EP$90)</c:f>
            </c:numRef>
          </c:val>
        </c:ser>
        <c:ser>
          <c:idx val="85"/>
          <c:order val="85"/>
          <c:tx>
            <c:strRef>
              <c:f>all!$A$91</c:f>
              <c:strCache>
                <c:ptCount val="1"/>
                <c:pt idx="0">
                  <c:v>Japan</c:v>
                </c:pt>
              </c:strCache>
            </c:strRef>
          </c:tx>
          <c:invertIfNegative val="0"/>
          <c:cat>
            <c:multiLvlStrRef>
              <c:f>(all!#REF!,all!#REF!,all!#REF!)</c:f>
            </c:multiLvlStrRef>
          </c:cat>
          <c:val>
            <c:numRef>
              <c:f>(all!$EE$91,all!$EG$91,all!$EP$91)</c:f>
            </c:numRef>
          </c:val>
        </c:ser>
        <c:ser>
          <c:idx val="86"/>
          <c:order val="86"/>
          <c:tx>
            <c:strRef>
              <c:f>all!$A$92</c:f>
              <c:strCache>
                <c:ptCount val="1"/>
                <c:pt idx="0">
                  <c:v>Jordan</c:v>
                </c:pt>
              </c:strCache>
            </c:strRef>
          </c:tx>
          <c:invertIfNegative val="0"/>
          <c:cat>
            <c:multiLvlStrRef>
              <c:f>(all!#REF!,all!#REF!,all!#REF!)</c:f>
            </c:multiLvlStrRef>
          </c:cat>
          <c:val>
            <c:numRef>
              <c:f>(all!$EE$92,all!$EG$92,all!$EP$92)</c:f>
            </c:numRef>
          </c:val>
        </c:ser>
        <c:ser>
          <c:idx val="87"/>
          <c:order val="87"/>
          <c:tx>
            <c:strRef>
              <c:f>all!$A$93</c:f>
              <c:strCache>
                <c:ptCount val="1"/>
                <c:pt idx="0">
                  <c:v>Kazakhstan</c:v>
                </c:pt>
              </c:strCache>
            </c:strRef>
          </c:tx>
          <c:invertIfNegative val="0"/>
          <c:cat>
            <c:multiLvlStrRef>
              <c:f>(all!#REF!,all!#REF!,all!#REF!)</c:f>
            </c:multiLvlStrRef>
          </c:cat>
          <c:val>
            <c:numRef>
              <c:f>(all!$EE$93,all!$EG$93,all!$EP$93)</c:f>
            </c:numRef>
          </c:val>
        </c:ser>
        <c:ser>
          <c:idx val="88"/>
          <c:order val="88"/>
          <c:tx>
            <c:strRef>
              <c:f>all!$A$94</c:f>
              <c:strCache>
                <c:ptCount val="1"/>
                <c:pt idx="0">
                  <c:v>Kenya</c:v>
                </c:pt>
              </c:strCache>
            </c:strRef>
          </c:tx>
          <c:invertIfNegative val="0"/>
          <c:cat>
            <c:multiLvlStrRef>
              <c:f>(all!#REF!,all!#REF!,all!#REF!)</c:f>
            </c:multiLvlStrRef>
          </c:cat>
          <c:val>
            <c:numRef>
              <c:f>(all!$EE$94,all!$EG$94,all!$EP$94)</c:f>
            </c:numRef>
          </c:val>
        </c:ser>
        <c:ser>
          <c:idx val="89"/>
          <c:order val="89"/>
          <c:tx>
            <c:strRef>
              <c:f>all!$A$95</c:f>
              <c:strCache>
                <c:ptCount val="1"/>
                <c:pt idx="0">
                  <c:v>Kiribati</c:v>
                </c:pt>
              </c:strCache>
            </c:strRef>
          </c:tx>
          <c:invertIfNegative val="0"/>
          <c:cat>
            <c:multiLvlStrRef>
              <c:f>(all!#REF!,all!#REF!,all!#REF!)</c:f>
            </c:multiLvlStrRef>
          </c:cat>
          <c:val>
            <c:numRef>
              <c:f>(all!$EE$95,all!$EG$95,all!$EP$95)</c:f>
            </c:numRef>
          </c:val>
        </c:ser>
        <c:ser>
          <c:idx val="90"/>
          <c:order val="90"/>
          <c:tx>
            <c:strRef>
              <c:f>all!$A$96</c:f>
              <c:strCache>
                <c:ptCount val="1"/>
                <c:pt idx="0">
                  <c:v>Kuwait</c:v>
                </c:pt>
              </c:strCache>
            </c:strRef>
          </c:tx>
          <c:invertIfNegative val="0"/>
          <c:cat>
            <c:multiLvlStrRef>
              <c:f>(all!#REF!,all!#REF!,all!#REF!)</c:f>
            </c:multiLvlStrRef>
          </c:cat>
          <c:val>
            <c:numRef>
              <c:f>(all!$EE$96,all!$EG$96,all!$EP$96)</c:f>
            </c:numRef>
          </c:val>
        </c:ser>
        <c:ser>
          <c:idx val="91"/>
          <c:order val="91"/>
          <c:tx>
            <c:strRef>
              <c:f>all!$A$97</c:f>
              <c:strCache>
                <c:ptCount val="1"/>
                <c:pt idx="0">
                  <c:v>Kyrgyzstan</c:v>
                </c:pt>
              </c:strCache>
            </c:strRef>
          </c:tx>
          <c:invertIfNegative val="0"/>
          <c:cat>
            <c:multiLvlStrRef>
              <c:f>(all!#REF!,all!#REF!,all!#REF!)</c:f>
            </c:multiLvlStrRef>
          </c:cat>
          <c:val>
            <c:numRef>
              <c:f>(all!$EE$97,all!$EG$97,all!$EP$97)</c:f>
            </c:numRef>
          </c:val>
        </c:ser>
        <c:ser>
          <c:idx val="92"/>
          <c:order val="92"/>
          <c:tx>
            <c:strRef>
              <c:f>all!$A$98</c:f>
              <c:strCache>
                <c:ptCount val="1"/>
                <c:pt idx="0">
                  <c:v>Lao People's Democratic Republic</c:v>
                </c:pt>
              </c:strCache>
            </c:strRef>
          </c:tx>
          <c:invertIfNegative val="0"/>
          <c:cat>
            <c:multiLvlStrRef>
              <c:f>(all!#REF!,all!#REF!,all!#REF!)</c:f>
            </c:multiLvlStrRef>
          </c:cat>
          <c:val>
            <c:numRef>
              <c:f>(all!$EE$98,all!$EG$98,all!$EP$98)</c:f>
            </c:numRef>
          </c:val>
        </c:ser>
        <c:ser>
          <c:idx val="93"/>
          <c:order val="93"/>
          <c:tx>
            <c:strRef>
              <c:f>all!$A$99</c:f>
              <c:strCache>
                <c:ptCount val="1"/>
                <c:pt idx="0">
                  <c:v>Latvia</c:v>
                </c:pt>
              </c:strCache>
            </c:strRef>
          </c:tx>
          <c:invertIfNegative val="0"/>
          <c:cat>
            <c:multiLvlStrRef>
              <c:f>(all!#REF!,all!#REF!,all!#REF!)</c:f>
            </c:multiLvlStrRef>
          </c:cat>
          <c:val>
            <c:numRef>
              <c:f>(all!$EE$99,all!$EG$99,all!$EP$99)</c:f>
            </c:numRef>
          </c:val>
        </c:ser>
        <c:ser>
          <c:idx val="94"/>
          <c:order val="94"/>
          <c:tx>
            <c:strRef>
              <c:f>all!$A$100</c:f>
              <c:strCache>
                <c:ptCount val="1"/>
                <c:pt idx="0">
                  <c:v>Lebanon</c:v>
                </c:pt>
              </c:strCache>
            </c:strRef>
          </c:tx>
          <c:invertIfNegative val="0"/>
          <c:cat>
            <c:multiLvlStrRef>
              <c:f>(all!#REF!,all!#REF!,all!#REF!)</c:f>
            </c:multiLvlStrRef>
          </c:cat>
          <c:val>
            <c:numRef>
              <c:f>(all!$EE$100,all!$EG$100,all!$EP$100)</c:f>
            </c:numRef>
          </c:val>
        </c:ser>
        <c:ser>
          <c:idx val="95"/>
          <c:order val="95"/>
          <c:tx>
            <c:strRef>
              <c:f>all!$A$101</c:f>
              <c:strCache>
                <c:ptCount val="1"/>
                <c:pt idx="0">
                  <c:v>Lesotho</c:v>
                </c:pt>
              </c:strCache>
            </c:strRef>
          </c:tx>
          <c:invertIfNegative val="0"/>
          <c:cat>
            <c:multiLvlStrRef>
              <c:f>(all!#REF!,all!#REF!,all!#REF!)</c:f>
            </c:multiLvlStrRef>
          </c:cat>
          <c:val>
            <c:numRef>
              <c:f>(all!$EE$101,all!$EG$101,all!$EP$101)</c:f>
            </c:numRef>
          </c:val>
        </c:ser>
        <c:ser>
          <c:idx val="96"/>
          <c:order val="96"/>
          <c:tx>
            <c:strRef>
              <c:f>all!$A$102</c:f>
              <c:strCache>
                <c:ptCount val="1"/>
                <c:pt idx="0">
                  <c:v>Liberia</c:v>
                </c:pt>
              </c:strCache>
            </c:strRef>
          </c:tx>
          <c:invertIfNegative val="0"/>
          <c:cat>
            <c:multiLvlStrRef>
              <c:f>(all!#REF!,all!#REF!,all!#REF!)</c:f>
            </c:multiLvlStrRef>
          </c:cat>
          <c:val>
            <c:numRef>
              <c:f>(all!$EE$102,all!$EG$102,all!$EP$102)</c:f>
            </c:numRef>
          </c:val>
        </c:ser>
        <c:ser>
          <c:idx val="97"/>
          <c:order val="97"/>
          <c:tx>
            <c:strRef>
              <c:f>all!$A$103</c:f>
              <c:strCache>
                <c:ptCount val="1"/>
                <c:pt idx="0">
                  <c:v>Libyan Arab Jamahiriya</c:v>
                </c:pt>
              </c:strCache>
            </c:strRef>
          </c:tx>
          <c:invertIfNegative val="0"/>
          <c:cat>
            <c:multiLvlStrRef>
              <c:f>(all!#REF!,all!#REF!,all!#REF!)</c:f>
            </c:multiLvlStrRef>
          </c:cat>
          <c:val>
            <c:numRef>
              <c:f>(all!$EE$103,all!$EG$103,all!$EP$103)</c:f>
            </c:numRef>
          </c:val>
        </c:ser>
        <c:ser>
          <c:idx val="98"/>
          <c:order val="98"/>
          <c:tx>
            <c:strRef>
              <c:f>all!$A$104</c:f>
              <c:strCache>
                <c:ptCount val="1"/>
                <c:pt idx="0">
                  <c:v>Lithuania</c:v>
                </c:pt>
              </c:strCache>
            </c:strRef>
          </c:tx>
          <c:invertIfNegative val="0"/>
          <c:cat>
            <c:multiLvlStrRef>
              <c:f>(all!#REF!,all!#REF!,all!#REF!)</c:f>
            </c:multiLvlStrRef>
          </c:cat>
          <c:val>
            <c:numRef>
              <c:f>(all!$EE$104,all!$EG$104,all!$EP$104)</c:f>
            </c:numRef>
          </c:val>
        </c:ser>
        <c:ser>
          <c:idx val="99"/>
          <c:order val="99"/>
          <c:tx>
            <c:strRef>
              <c:f>all!$A$105</c:f>
              <c:strCache>
                <c:ptCount val="1"/>
                <c:pt idx="0">
                  <c:v>Luxembourg</c:v>
                </c:pt>
              </c:strCache>
            </c:strRef>
          </c:tx>
          <c:invertIfNegative val="0"/>
          <c:cat>
            <c:multiLvlStrRef>
              <c:f>(all!#REF!,all!#REF!,all!#REF!)</c:f>
            </c:multiLvlStrRef>
          </c:cat>
          <c:val>
            <c:numRef>
              <c:f>(all!$EE$105,all!$EG$105,all!$EP$105)</c:f>
            </c:numRef>
          </c:val>
        </c:ser>
        <c:ser>
          <c:idx val="100"/>
          <c:order val="100"/>
          <c:tx>
            <c:strRef>
              <c:f>all!$A$106</c:f>
              <c:strCache>
                <c:ptCount val="1"/>
                <c:pt idx="0">
                  <c:v>Madagascar</c:v>
                </c:pt>
              </c:strCache>
            </c:strRef>
          </c:tx>
          <c:invertIfNegative val="0"/>
          <c:cat>
            <c:multiLvlStrRef>
              <c:f>(all!#REF!,all!#REF!,all!#REF!)</c:f>
            </c:multiLvlStrRef>
          </c:cat>
          <c:val>
            <c:numRef>
              <c:f>(all!$EE$106,all!$EG$106,all!$EP$106)</c:f>
            </c:numRef>
          </c:val>
        </c:ser>
        <c:ser>
          <c:idx val="101"/>
          <c:order val="101"/>
          <c:tx>
            <c:strRef>
              <c:f>all!$A$107</c:f>
              <c:strCache>
                <c:ptCount val="1"/>
                <c:pt idx="0">
                  <c:v>Malawi</c:v>
                </c:pt>
              </c:strCache>
            </c:strRef>
          </c:tx>
          <c:invertIfNegative val="0"/>
          <c:cat>
            <c:multiLvlStrRef>
              <c:f>(all!#REF!,all!#REF!,all!#REF!)</c:f>
            </c:multiLvlStrRef>
          </c:cat>
          <c:val>
            <c:numRef>
              <c:f>(all!$EE$107,all!$EG$107,all!$EP$107)</c:f>
            </c:numRef>
          </c:val>
        </c:ser>
        <c:ser>
          <c:idx val="102"/>
          <c:order val="102"/>
          <c:tx>
            <c:strRef>
              <c:f>all!$A$108</c:f>
              <c:strCache>
                <c:ptCount val="1"/>
                <c:pt idx="0">
                  <c:v>Malaysia</c:v>
                </c:pt>
              </c:strCache>
            </c:strRef>
          </c:tx>
          <c:invertIfNegative val="0"/>
          <c:cat>
            <c:multiLvlStrRef>
              <c:f>(all!#REF!,all!#REF!,all!#REF!)</c:f>
            </c:multiLvlStrRef>
          </c:cat>
          <c:val>
            <c:numRef>
              <c:f>(all!$EE$108,all!$EG$108,all!$EP$108)</c:f>
            </c:numRef>
          </c:val>
        </c:ser>
        <c:ser>
          <c:idx val="103"/>
          <c:order val="103"/>
          <c:tx>
            <c:strRef>
              <c:f>all!$A$109</c:f>
              <c:strCache>
                <c:ptCount val="1"/>
                <c:pt idx="0">
                  <c:v>Maldives</c:v>
                </c:pt>
              </c:strCache>
            </c:strRef>
          </c:tx>
          <c:invertIfNegative val="0"/>
          <c:cat>
            <c:multiLvlStrRef>
              <c:f>(all!#REF!,all!#REF!,all!#REF!)</c:f>
            </c:multiLvlStrRef>
          </c:cat>
          <c:val>
            <c:numRef>
              <c:f>(all!$EE$109,all!$EG$109,all!$EP$109)</c:f>
            </c:numRef>
          </c:val>
        </c:ser>
        <c:ser>
          <c:idx val="104"/>
          <c:order val="104"/>
          <c:tx>
            <c:strRef>
              <c:f>all!$A$110</c:f>
              <c:strCache>
                <c:ptCount val="1"/>
                <c:pt idx="0">
                  <c:v>Mali</c:v>
                </c:pt>
              </c:strCache>
            </c:strRef>
          </c:tx>
          <c:invertIfNegative val="0"/>
          <c:cat>
            <c:multiLvlStrRef>
              <c:f>(all!#REF!,all!#REF!,all!#REF!)</c:f>
            </c:multiLvlStrRef>
          </c:cat>
          <c:val>
            <c:numRef>
              <c:f>(all!$EE$110,all!$EG$110,all!$EP$110)</c:f>
            </c:numRef>
          </c:val>
        </c:ser>
        <c:ser>
          <c:idx val="105"/>
          <c:order val="105"/>
          <c:tx>
            <c:strRef>
              <c:f>all!$A$111</c:f>
              <c:strCache>
                <c:ptCount val="1"/>
                <c:pt idx="0">
                  <c:v>Malta</c:v>
                </c:pt>
              </c:strCache>
            </c:strRef>
          </c:tx>
          <c:invertIfNegative val="0"/>
          <c:cat>
            <c:multiLvlStrRef>
              <c:f>(all!#REF!,all!#REF!,all!#REF!)</c:f>
            </c:multiLvlStrRef>
          </c:cat>
          <c:val>
            <c:numRef>
              <c:f>(all!$EE$111,all!$EG$111,all!$EP$111)</c:f>
            </c:numRef>
          </c:val>
        </c:ser>
        <c:ser>
          <c:idx val="106"/>
          <c:order val="106"/>
          <c:tx>
            <c:strRef>
              <c:f>all!$A$112</c:f>
              <c:strCache>
                <c:ptCount val="1"/>
                <c:pt idx="0">
                  <c:v>Marshall Islands</c:v>
                </c:pt>
              </c:strCache>
            </c:strRef>
          </c:tx>
          <c:invertIfNegative val="0"/>
          <c:cat>
            <c:multiLvlStrRef>
              <c:f>(all!#REF!,all!#REF!,all!#REF!)</c:f>
            </c:multiLvlStrRef>
          </c:cat>
          <c:val>
            <c:numRef>
              <c:f>(all!$EE$112,all!$EG$112,all!$EP$112)</c:f>
            </c:numRef>
          </c:val>
        </c:ser>
        <c:ser>
          <c:idx val="107"/>
          <c:order val="107"/>
          <c:tx>
            <c:strRef>
              <c:f>all!$A$113</c:f>
              <c:strCache>
                <c:ptCount val="1"/>
                <c:pt idx="0">
                  <c:v>Mauritania</c:v>
                </c:pt>
              </c:strCache>
            </c:strRef>
          </c:tx>
          <c:invertIfNegative val="0"/>
          <c:cat>
            <c:multiLvlStrRef>
              <c:f>(all!#REF!,all!#REF!,all!#REF!)</c:f>
            </c:multiLvlStrRef>
          </c:cat>
          <c:val>
            <c:numRef>
              <c:f>(all!$EE$113,all!$EG$113,all!$EP$113)</c:f>
            </c:numRef>
          </c:val>
        </c:ser>
        <c:ser>
          <c:idx val="108"/>
          <c:order val="108"/>
          <c:tx>
            <c:strRef>
              <c:f>all!$A$114</c:f>
              <c:strCache>
                <c:ptCount val="1"/>
                <c:pt idx="0">
                  <c:v>Mauritius</c:v>
                </c:pt>
              </c:strCache>
            </c:strRef>
          </c:tx>
          <c:invertIfNegative val="0"/>
          <c:cat>
            <c:multiLvlStrRef>
              <c:f>(all!#REF!,all!#REF!,all!#REF!)</c:f>
            </c:multiLvlStrRef>
          </c:cat>
          <c:val>
            <c:numRef>
              <c:f>(all!$EE$114,all!$EG$114,all!$EP$114)</c:f>
            </c:numRef>
          </c:val>
        </c:ser>
        <c:ser>
          <c:idx val="109"/>
          <c:order val="109"/>
          <c:tx>
            <c:strRef>
              <c:f>all!$A$115</c:f>
              <c:strCache>
                <c:ptCount val="1"/>
                <c:pt idx="0">
                  <c:v>Mexico</c:v>
                </c:pt>
              </c:strCache>
            </c:strRef>
          </c:tx>
          <c:invertIfNegative val="0"/>
          <c:cat>
            <c:multiLvlStrRef>
              <c:f>(all!#REF!,all!#REF!,all!#REF!)</c:f>
            </c:multiLvlStrRef>
          </c:cat>
          <c:val>
            <c:numRef>
              <c:f>(all!$EE$115,all!$EG$115,all!$EP$115)</c:f>
            </c:numRef>
          </c:val>
        </c:ser>
        <c:ser>
          <c:idx val="110"/>
          <c:order val="110"/>
          <c:tx>
            <c:strRef>
              <c:f>all!$A$116</c:f>
              <c:strCache>
                <c:ptCount val="1"/>
                <c:pt idx="0">
                  <c:v>Micronesia (Federated States of)</c:v>
                </c:pt>
              </c:strCache>
            </c:strRef>
          </c:tx>
          <c:invertIfNegative val="0"/>
          <c:cat>
            <c:multiLvlStrRef>
              <c:f>(all!#REF!,all!#REF!,all!#REF!)</c:f>
            </c:multiLvlStrRef>
          </c:cat>
          <c:val>
            <c:numRef>
              <c:f>(all!$EE$116,all!$EG$116,all!$EP$116)</c:f>
            </c:numRef>
          </c:val>
        </c:ser>
        <c:ser>
          <c:idx val="111"/>
          <c:order val="111"/>
          <c:tx>
            <c:strRef>
              <c:f>all!$A$117</c:f>
              <c:strCache>
                <c:ptCount val="1"/>
                <c:pt idx="0">
                  <c:v>Monaco</c:v>
                </c:pt>
              </c:strCache>
            </c:strRef>
          </c:tx>
          <c:invertIfNegative val="0"/>
          <c:cat>
            <c:multiLvlStrRef>
              <c:f>(all!#REF!,all!#REF!,all!#REF!)</c:f>
            </c:multiLvlStrRef>
          </c:cat>
          <c:val>
            <c:numRef>
              <c:f>(all!$EE$117,all!$EG$117,all!$EP$117)</c:f>
            </c:numRef>
          </c:val>
        </c:ser>
        <c:ser>
          <c:idx val="112"/>
          <c:order val="112"/>
          <c:tx>
            <c:strRef>
              <c:f>all!$A$118</c:f>
              <c:strCache>
                <c:ptCount val="1"/>
                <c:pt idx="0">
                  <c:v>Mongolia</c:v>
                </c:pt>
              </c:strCache>
            </c:strRef>
          </c:tx>
          <c:invertIfNegative val="0"/>
          <c:cat>
            <c:multiLvlStrRef>
              <c:f>(all!#REF!,all!#REF!,all!#REF!)</c:f>
            </c:multiLvlStrRef>
          </c:cat>
          <c:val>
            <c:numRef>
              <c:f>(all!$EE$118,all!$EG$118,all!$EP$118)</c:f>
            </c:numRef>
          </c:val>
        </c:ser>
        <c:ser>
          <c:idx val="113"/>
          <c:order val="113"/>
          <c:tx>
            <c:strRef>
              <c:f>all!$A$119</c:f>
              <c:strCache>
                <c:ptCount val="1"/>
                <c:pt idx="0">
                  <c:v>Montenegro</c:v>
                </c:pt>
              </c:strCache>
            </c:strRef>
          </c:tx>
          <c:invertIfNegative val="0"/>
          <c:cat>
            <c:multiLvlStrRef>
              <c:f>(all!#REF!,all!#REF!,all!#REF!)</c:f>
            </c:multiLvlStrRef>
          </c:cat>
          <c:val>
            <c:numRef>
              <c:f>(all!$EE$119,all!$EG$119,all!$EP$119)</c:f>
            </c:numRef>
          </c:val>
        </c:ser>
        <c:ser>
          <c:idx val="114"/>
          <c:order val="114"/>
          <c:tx>
            <c:strRef>
              <c:f>all!$A$120</c:f>
              <c:strCache>
                <c:ptCount val="1"/>
                <c:pt idx="0">
                  <c:v>Morocco</c:v>
                </c:pt>
              </c:strCache>
            </c:strRef>
          </c:tx>
          <c:invertIfNegative val="0"/>
          <c:cat>
            <c:multiLvlStrRef>
              <c:f>(all!#REF!,all!#REF!,all!#REF!)</c:f>
            </c:multiLvlStrRef>
          </c:cat>
          <c:val>
            <c:numRef>
              <c:f>(all!$EE$120,all!$EG$120,all!$EP$120)</c:f>
            </c:numRef>
          </c:val>
        </c:ser>
        <c:ser>
          <c:idx val="115"/>
          <c:order val="115"/>
          <c:tx>
            <c:strRef>
              <c:f>all!$A$121</c:f>
              <c:strCache>
                <c:ptCount val="1"/>
                <c:pt idx="0">
                  <c:v>Mozambique</c:v>
                </c:pt>
              </c:strCache>
            </c:strRef>
          </c:tx>
          <c:invertIfNegative val="0"/>
          <c:cat>
            <c:multiLvlStrRef>
              <c:f>(all!#REF!,all!#REF!,all!#REF!)</c:f>
            </c:multiLvlStrRef>
          </c:cat>
          <c:val>
            <c:numRef>
              <c:f>(all!$EE$121,all!$EG$121,all!$EP$121)</c:f>
            </c:numRef>
          </c:val>
        </c:ser>
        <c:ser>
          <c:idx val="116"/>
          <c:order val="116"/>
          <c:tx>
            <c:strRef>
              <c:f>all!$A$122</c:f>
              <c:strCache>
                <c:ptCount val="1"/>
                <c:pt idx="0">
                  <c:v>Myanmar</c:v>
                </c:pt>
              </c:strCache>
            </c:strRef>
          </c:tx>
          <c:invertIfNegative val="0"/>
          <c:cat>
            <c:multiLvlStrRef>
              <c:f>(all!#REF!,all!#REF!,all!#REF!)</c:f>
            </c:multiLvlStrRef>
          </c:cat>
          <c:val>
            <c:numRef>
              <c:f>(all!$EE$122,all!$EG$122,all!$EP$122)</c:f>
            </c:numRef>
          </c:val>
        </c:ser>
        <c:ser>
          <c:idx val="117"/>
          <c:order val="117"/>
          <c:tx>
            <c:strRef>
              <c:f>all!$A$123</c:f>
              <c:strCache>
                <c:ptCount val="1"/>
                <c:pt idx="0">
                  <c:v>Namibia</c:v>
                </c:pt>
              </c:strCache>
            </c:strRef>
          </c:tx>
          <c:invertIfNegative val="0"/>
          <c:cat>
            <c:multiLvlStrRef>
              <c:f>(all!#REF!,all!#REF!,all!#REF!)</c:f>
            </c:multiLvlStrRef>
          </c:cat>
          <c:val>
            <c:numRef>
              <c:f>(all!$EE$123,all!$EG$123,all!$EP$123)</c:f>
            </c:numRef>
          </c:val>
        </c:ser>
        <c:ser>
          <c:idx val="118"/>
          <c:order val="118"/>
          <c:tx>
            <c:strRef>
              <c:f>all!$A$124</c:f>
              <c:strCache>
                <c:ptCount val="1"/>
                <c:pt idx="0">
                  <c:v>Nauru</c:v>
                </c:pt>
              </c:strCache>
            </c:strRef>
          </c:tx>
          <c:invertIfNegative val="0"/>
          <c:cat>
            <c:multiLvlStrRef>
              <c:f>(all!#REF!,all!#REF!,all!#REF!)</c:f>
            </c:multiLvlStrRef>
          </c:cat>
          <c:val>
            <c:numRef>
              <c:f>(all!$EE$124,all!$EG$124,all!$EP$124)</c:f>
            </c:numRef>
          </c:val>
        </c:ser>
        <c:ser>
          <c:idx val="119"/>
          <c:order val="119"/>
          <c:tx>
            <c:strRef>
              <c:f>all!$A$125</c:f>
              <c:strCache>
                <c:ptCount val="1"/>
                <c:pt idx="0">
                  <c:v>Nepal</c:v>
                </c:pt>
              </c:strCache>
            </c:strRef>
          </c:tx>
          <c:invertIfNegative val="0"/>
          <c:cat>
            <c:multiLvlStrRef>
              <c:f>(all!#REF!,all!#REF!,all!#REF!)</c:f>
            </c:multiLvlStrRef>
          </c:cat>
          <c:val>
            <c:numRef>
              <c:f>(all!$EE$125,all!$EG$125,all!$EP$125)</c:f>
            </c:numRef>
          </c:val>
        </c:ser>
        <c:ser>
          <c:idx val="120"/>
          <c:order val="120"/>
          <c:tx>
            <c:strRef>
              <c:f>all!$A$126</c:f>
              <c:strCache>
                <c:ptCount val="1"/>
                <c:pt idx="0">
                  <c:v>Netherlands</c:v>
                </c:pt>
              </c:strCache>
            </c:strRef>
          </c:tx>
          <c:invertIfNegative val="0"/>
          <c:cat>
            <c:multiLvlStrRef>
              <c:f>(all!#REF!,all!#REF!,all!#REF!)</c:f>
            </c:multiLvlStrRef>
          </c:cat>
          <c:val>
            <c:numRef>
              <c:f>(all!$EE$126,all!$EG$126,all!$EP$126)</c:f>
            </c:numRef>
          </c:val>
        </c:ser>
        <c:ser>
          <c:idx val="121"/>
          <c:order val="121"/>
          <c:tx>
            <c:strRef>
              <c:f>all!$A$127</c:f>
              <c:strCache>
                <c:ptCount val="1"/>
                <c:pt idx="0">
                  <c:v>New Zealand</c:v>
                </c:pt>
              </c:strCache>
            </c:strRef>
          </c:tx>
          <c:invertIfNegative val="0"/>
          <c:cat>
            <c:multiLvlStrRef>
              <c:f>(all!#REF!,all!#REF!,all!#REF!)</c:f>
            </c:multiLvlStrRef>
          </c:cat>
          <c:val>
            <c:numRef>
              <c:f>(all!$EE$127,all!$EG$127,all!$EP$127)</c:f>
            </c:numRef>
          </c:val>
        </c:ser>
        <c:ser>
          <c:idx val="122"/>
          <c:order val="122"/>
          <c:tx>
            <c:strRef>
              <c:f>all!$A$128</c:f>
              <c:strCache>
                <c:ptCount val="1"/>
                <c:pt idx="0">
                  <c:v>Nicaragua</c:v>
                </c:pt>
              </c:strCache>
            </c:strRef>
          </c:tx>
          <c:invertIfNegative val="0"/>
          <c:cat>
            <c:multiLvlStrRef>
              <c:f>(all!#REF!,all!#REF!,all!#REF!)</c:f>
            </c:multiLvlStrRef>
          </c:cat>
          <c:val>
            <c:numRef>
              <c:f>(all!$EE$128,all!$EG$128,all!$EP$128)</c:f>
            </c:numRef>
          </c:val>
        </c:ser>
        <c:ser>
          <c:idx val="123"/>
          <c:order val="123"/>
          <c:tx>
            <c:strRef>
              <c:f>all!$A$129</c:f>
              <c:strCache>
                <c:ptCount val="1"/>
                <c:pt idx="0">
                  <c:v>Niger</c:v>
                </c:pt>
              </c:strCache>
            </c:strRef>
          </c:tx>
          <c:invertIfNegative val="0"/>
          <c:cat>
            <c:multiLvlStrRef>
              <c:f>(all!#REF!,all!#REF!,all!#REF!)</c:f>
            </c:multiLvlStrRef>
          </c:cat>
          <c:val>
            <c:numRef>
              <c:f>(all!$EE$129,all!$EG$129,all!$EP$129)</c:f>
            </c:numRef>
          </c:val>
        </c:ser>
        <c:ser>
          <c:idx val="124"/>
          <c:order val="124"/>
          <c:tx>
            <c:strRef>
              <c:f>all!$A$130</c:f>
              <c:strCache>
                <c:ptCount val="1"/>
                <c:pt idx="0">
                  <c:v>Nigeria</c:v>
                </c:pt>
              </c:strCache>
            </c:strRef>
          </c:tx>
          <c:invertIfNegative val="0"/>
          <c:cat>
            <c:multiLvlStrRef>
              <c:f>(all!#REF!,all!#REF!,all!#REF!)</c:f>
            </c:multiLvlStrRef>
          </c:cat>
          <c:val>
            <c:numRef>
              <c:f>(all!$EE$130,all!$EG$130,all!$EP$130)</c:f>
            </c:numRef>
          </c:val>
        </c:ser>
        <c:ser>
          <c:idx val="125"/>
          <c:order val="125"/>
          <c:tx>
            <c:strRef>
              <c:f>all!$A$131</c:f>
              <c:strCache>
                <c:ptCount val="1"/>
                <c:pt idx="0">
                  <c:v>Niue</c:v>
                </c:pt>
              </c:strCache>
            </c:strRef>
          </c:tx>
          <c:invertIfNegative val="0"/>
          <c:cat>
            <c:multiLvlStrRef>
              <c:f>(all!#REF!,all!#REF!,all!#REF!)</c:f>
            </c:multiLvlStrRef>
          </c:cat>
          <c:val>
            <c:numRef>
              <c:f>(all!$EE$131,all!$EG$131,all!$EP$131)</c:f>
            </c:numRef>
          </c:val>
        </c:ser>
        <c:ser>
          <c:idx val="126"/>
          <c:order val="126"/>
          <c:tx>
            <c:strRef>
              <c:f>all!$A$132</c:f>
              <c:strCache>
                <c:ptCount val="1"/>
                <c:pt idx="0">
                  <c:v>Norway</c:v>
                </c:pt>
              </c:strCache>
            </c:strRef>
          </c:tx>
          <c:invertIfNegative val="0"/>
          <c:cat>
            <c:multiLvlStrRef>
              <c:f>(all!#REF!,all!#REF!,all!#REF!)</c:f>
            </c:multiLvlStrRef>
          </c:cat>
          <c:val>
            <c:numRef>
              <c:f>(all!$EE$132,all!$EG$132,all!$EP$132)</c:f>
            </c:numRef>
          </c:val>
        </c:ser>
        <c:ser>
          <c:idx val="127"/>
          <c:order val="127"/>
          <c:tx>
            <c:strRef>
              <c:f>all!$A$133</c:f>
              <c:strCache>
                <c:ptCount val="1"/>
                <c:pt idx="0">
                  <c:v>Oman</c:v>
                </c:pt>
              </c:strCache>
            </c:strRef>
          </c:tx>
          <c:invertIfNegative val="0"/>
          <c:cat>
            <c:multiLvlStrRef>
              <c:f>(all!#REF!,all!#REF!,all!#REF!)</c:f>
            </c:multiLvlStrRef>
          </c:cat>
          <c:val>
            <c:numRef>
              <c:f>(all!$EE$133,all!$EG$133,all!$EP$133)</c:f>
            </c:numRef>
          </c:val>
        </c:ser>
        <c:ser>
          <c:idx val="128"/>
          <c:order val="128"/>
          <c:tx>
            <c:strRef>
              <c:f>all!$A$134</c:f>
              <c:strCache>
                <c:ptCount val="1"/>
                <c:pt idx="0">
                  <c:v>Pakistan</c:v>
                </c:pt>
              </c:strCache>
            </c:strRef>
          </c:tx>
          <c:invertIfNegative val="0"/>
          <c:cat>
            <c:multiLvlStrRef>
              <c:f>(all!#REF!,all!#REF!,all!#REF!)</c:f>
            </c:multiLvlStrRef>
          </c:cat>
          <c:val>
            <c:numRef>
              <c:f>(all!$EE$134,all!$EG$134,all!$EP$134)</c:f>
            </c:numRef>
          </c:val>
        </c:ser>
        <c:ser>
          <c:idx val="129"/>
          <c:order val="129"/>
          <c:tx>
            <c:strRef>
              <c:f>all!$A$135</c:f>
              <c:strCache>
                <c:ptCount val="1"/>
                <c:pt idx="0">
                  <c:v>Palau</c:v>
                </c:pt>
              </c:strCache>
            </c:strRef>
          </c:tx>
          <c:invertIfNegative val="0"/>
          <c:cat>
            <c:multiLvlStrRef>
              <c:f>(all!#REF!,all!#REF!,all!#REF!)</c:f>
            </c:multiLvlStrRef>
          </c:cat>
          <c:val>
            <c:numRef>
              <c:f>(all!$EE$135,all!$EG$135,all!$EP$135)</c:f>
            </c:numRef>
          </c:val>
        </c:ser>
        <c:ser>
          <c:idx val="130"/>
          <c:order val="130"/>
          <c:tx>
            <c:strRef>
              <c:f>all!$A$136</c:f>
              <c:strCache>
                <c:ptCount val="1"/>
                <c:pt idx="0">
                  <c:v>Panama</c:v>
                </c:pt>
              </c:strCache>
            </c:strRef>
          </c:tx>
          <c:invertIfNegative val="0"/>
          <c:cat>
            <c:multiLvlStrRef>
              <c:f>(all!#REF!,all!#REF!,all!#REF!)</c:f>
            </c:multiLvlStrRef>
          </c:cat>
          <c:val>
            <c:numRef>
              <c:f>(all!$EE$136,all!$EG$136,all!$EP$136)</c:f>
            </c:numRef>
          </c:val>
        </c:ser>
        <c:ser>
          <c:idx val="131"/>
          <c:order val="131"/>
          <c:tx>
            <c:strRef>
              <c:f>all!$A$137</c:f>
              <c:strCache>
                <c:ptCount val="1"/>
                <c:pt idx="0">
                  <c:v>Papua New Guinea</c:v>
                </c:pt>
              </c:strCache>
            </c:strRef>
          </c:tx>
          <c:invertIfNegative val="0"/>
          <c:cat>
            <c:multiLvlStrRef>
              <c:f>(all!#REF!,all!#REF!,all!#REF!)</c:f>
            </c:multiLvlStrRef>
          </c:cat>
          <c:val>
            <c:numRef>
              <c:f>(all!$EE$137,all!$EG$137,all!$EP$137)</c:f>
            </c:numRef>
          </c:val>
        </c:ser>
        <c:ser>
          <c:idx val="132"/>
          <c:order val="132"/>
          <c:tx>
            <c:strRef>
              <c:f>all!$A$138</c:f>
              <c:strCache>
                <c:ptCount val="1"/>
                <c:pt idx="0">
                  <c:v>Paraguay</c:v>
                </c:pt>
              </c:strCache>
            </c:strRef>
          </c:tx>
          <c:invertIfNegative val="0"/>
          <c:cat>
            <c:multiLvlStrRef>
              <c:f>(all!#REF!,all!#REF!,all!#REF!)</c:f>
            </c:multiLvlStrRef>
          </c:cat>
          <c:val>
            <c:numRef>
              <c:f>(all!$EE$138,all!$EG$138,all!$EP$138)</c:f>
            </c:numRef>
          </c:val>
        </c:ser>
        <c:ser>
          <c:idx val="133"/>
          <c:order val="133"/>
          <c:tx>
            <c:strRef>
              <c:f>all!$A$139</c:f>
              <c:strCache>
                <c:ptCount val="1"/>
                <c:pt idx="0">
                  <c:v>Peru</c:v>
                </c:pt>
              </c:strCache>
            </c:strRef>
          </c:tx>
          <c:invertIfNegative val="0"/>
          <c:cat>
            <c:multiLvlStrRef>
              <c:f>(all!#REF!,all!#REF!,all!#REF!)</c:f>
            </c:multiLvlStrRef>
          </c:cat>
          <c:val>
            <c:numRef>
              <c:f>(all!$EE$139,all!$EG$139,all!$EP$139)</c:f>
            </c:numRef>
          </c:val>
        </c:ser>
        <c:ser>
          <c:idx val="134"/>
          <c:order val="134"/>
          <c:tx>
            <c:strRef>
              <c:f>all!$A$140</c:f>
              <c:strCache>
                <c:ptCount val="1"/>
                <c:pt idx="0">
                  <c:v>Philippines</c:v>
                </c:pt>
              </c:strCache>
            </c:strRef>
          </c:tx>
          <c:invertIfNegative val="0"/>
          <c:cat>
            <c:multiLvlStrRef>
              <c:f>(all!#REF!,all!#REF!,all!#REF!)</c:f>
            </c:multiLvlStrRef>
          </c:cat>
          <c:val>
            <c:numRef>
              <c:f>(all!$EE$140,all!$EG$140,all!$EP$140)</c:f>
            </c:numRef>
          </c:val>
        </c:ser>
        <c:ser>
          <c:idx val="135"/>
          <c:order val="135"/>
          <c:tx>
            <c:strRef>
              <c:f>all!$A$141</c:f>
              <c:strCache>
                <c:ptCount val="1"/>
                <c:pt idx="0">
                  <c:v>Poland</c:v>
                </c:pt>
              </c:strCache>
            </c:strRef>
          </c:tx>
          <c:invertIfNegative val="0"/>
          <c:cat>
            <c:multiLvlStrRef>
              <c:f>(all!#REF!,all!#REF!,all!#REF!)</c:f>
            </c:multiLvlStrRef>
          </c:cat>
          <c:val>
            <c:numRef>
              <c:f>(all!$EE$141,all!$EG$141,all!$EP$141)</c:f>
            </c:numRef>
          </c:val>
        </c:ser>
        <c:ser>
          <c:idx val="136"/>
          <c:order val="136"/>
          <c:tx>
            <c:strRef>
              <c:f>all!$A$142</c:f>
              <c:strCache>
                <c:ptCount val="1"/>
                <c:pt idx="0">
                  <c:v>Portugal</c:v>
                </c:pt>
              </c:strCache>
            </c:strRef>
          </c:tx>
          <c:invertIfNegative val="0"/>
          <c:cat>
            <c:multiLvlStrRef>
              <c:f>(all!#REF!,all!#REF!,all!#REF!)</c:f>
            </c:multiLvlStrRef>
          </c:cat>
          <c:val>
            <c:numRef>
              <c:f>(all!$EE$142,all!$EG$142,all!$EP$142)</c:f>
            </c:numRef>
          </c:val>
        </c:ser>
        <c:ser>
          <c:idx val="137"/>
          <c:order val="137"/>
          <c:tx>
            <c:strRef>
              <c:f>all!$A$143</c:f>
              <c:strCache>
                <c:ptCount val="1"/>
                <c:pt idx="0">
                  <c:v>Qatar</c:v>
                </c:pt>
              </c:strCache>
            </c:strRef>
          </c:tx>
          <c:invertIfNegative val="0"/>
          <c:cat>
            <c:multiLvlStrRef>
              <c:f>(all!#REF!,all!#REF!,all!#REF!)</c:f>
            </c:multiLvlStrRef>
          </c:cat>
          <c:val>
            <c:numRef>
              <c:f>(all!$EE$143,all!$EG$143,all!$EP$143)</c:f>
            </c:numRef>
          </c:val>
        </c:ser>
        <c:ser>
          <c:idx val="138"/>
          <c:order val="138"/>
          <c:tx>
            <c:strRef>
              <c:f>all!$A$144</c:f>
              <c:strCache>
                <c:ptCount val="1"/>
                <c:pt idx="0">
                  <c:v>Republic of Korea</c:v>
                </c:pt>
              </c:strCache>
            </c:strRef>
          </c:tx>
          <c:invertIfNegative val="0"/>
          <c:cat>
            <c:multiLvlStrRef>
              <c:f>(all!#REF!,all!#REF!,all!#REF!)</c:f>
            </c:multiLvlStrRef>
          </c:cat>
          <c:val>
            <c:numRef>
              <c:f>(all!$EE$144,all!$EG$144,all!$EP$144)</c:f>
            </c:numRef>
          </c:val>
        </c:ser>
        <c:ser>
          <c:idx val="139"/>
          <c:order val="139"/>
          <c:tx>
            <c:strRef>
              <c:f>all!$A$145</c:f>
              <c:strCache>
                <c:ptCount val="1"/>
                <c:pt idx="0">
                  <c:v>Republic of Moldova</c:v>
                </c:pt>
              </c:strCache>
            </c:strRef>
          </c:tx>
          <c:invertIfNegative val="0"/>
          <c:cat>
            <c:multiLvlStrRef>
              <c:f>(all!#REF!,all!#REF!,all!#REF!)</c:f>
            </c:multiLvlStrRef>
          </c:cat>
          <c:val>
            <c:numRef>
              <c:f>(all!$EE$145,all!$EG$145,all!$EP$145)</c:f>
            </c:numRef>
          </c:val>
        </c:ser>
        <c:ser>
          <c:idx val="140"/>
          <c:order val="140"/>
          <c:tx>
            <c:strRef>
              <c:f>all!$A$146</c:f>
              <c:strCache>
                <c:ptCount val="1"/>
                <c:pt idx="0">
                  <c:v>Romania</c:v>
                </c:pt>
              </c:strCache>
            </c:strRef>
          </c:tx>
          <c:invertIfNegative val="0"/>
          <c:cat>
            <c:multiLvlStrRef>
              <c:f>(all!#REF!,all!#REF!,all!#REF!)</c:f>
            </c:multiLvlStrRef>
          </c:cat>
          <c:val>
            <c:numRef>
              <c:f>(all!$EE$146,all!$EG$146,all!$EP$146)</c:f>
            </c:numRef>
          </c:val>
        </c:ser>
        <c:ser>
          <c:idx val="141"/>
          <c:order val="141"/>
          <c:tx>
            <c:strRef>
              <c:f>all!$A$147</c:f>
              <c:strCache>
                <c:ptCount val="1"/>
                <c:pt idx="0">
                  <c:v>Russian Federation</c:v>
                </c:pt>
              </c:strCache>
            </c:strRef>
          </c:tx>
          <c:invertIfNegative val="0"/>
          <c:cat>
            <c:multiLvlStrRef>
              <c:f>(all!#REF!,all!#REF!,all!#REF!)</c:f>
            </c:multiLvlStrRef>
          </c:cat>
          <c:val>
            <c:numRef>
              <c:f>(all!$EE$147,all!$EG$147,all!$EP$147)</c:f>
            </c:numRef>
          </c:val>
        </c:ser>
        <c:ser>
          <c:idx val="142"/>
          <c:order val="142"/>
          <c:tx>
            <c:strRef>
              <c:f>all!$A$148</c:f>
              <c:strCache>
                <c:ptCount val="1"/>
                <c:pt idx="0">
                  <c:v>Rwanda</c:v>
                </c:pt>
              </c:strCache>
            </c:strRef>
          </c:tx>
          <c:invertIfNegative val="0"/>
          <c:cat>
            <c:multiLvlStrRef>
              <c:f>(all!#REF!,all!#REF!,all!#REF!)</c:f>
            </c:multiLvlStrRef>
          </c:cat>
          <c:val>
            <c:numRef>
              <c:f>(all!$EE$148,all!$EG$148,all!$EP$148)</c:f>
            </c:numRef>
          </c:val>
        </c:ser>
        <c:ser>
          <c:idx val="143"/>
          <c:order val="143"/>
          <c:tx>
            <c:strRef>
              <c:f>all!$A$149</c:f>
              <c:strCache>
                <c:ptCount val="1"/>
                <c:pt idx="0">
                  <c:v>Saint Kitts and Nevis</c:v>
                </c:pt>
              </c:strCache>
            </c:strRef>
          </c:tx>
          <c:invertIfNegative val="0"/>
          <c:cat>
            <c:multiLvlStrRef>
              <c:f>(all!#REF!,all!#REF!,all!#REF!)</c:f>
            </c:multiLvlStrRef>
          </c:cat>
          <c:val>
            <c:numRef>
              <c:f>(all!$EE$149,all!$EG$149,all!$EP$149)</c:f>
            </c:numRef>
          </c:val>
        </c:ser>
        <c:ser>
          <c:idx val="144"/>
          <c:order val="144"/>
          <c:tx>
            <c:strRef>
              <c:f>all!$A$150</c:f>
              <c:strCache>
                <c:ptCount val="1"/>
                <c:pt idx="0">
                  <c:v>Saint Lucia</c:v>
                </c:pt>
              </c:strCache>
            </c:strRef>
          </c:tx>
          <c:invertIfNegative val="0"/>
          <c:cat>
            <c:multiLvlStrRef>
              <c:f>(all!#REF!,all!#REF!,all!#REF!)</c:f>
            </c:multiLvlStrRef>
          </c:cat>
          <c:val>
            <c:numRef>
              <c:f>(all!$EE$150,all!$EG$150,all!$EP$150)</c:f>
            </c:numRef>
          </c:val>
        </c:ser>
        <c:ser>
          <c:idx val="145"/>
          <c:order val="145"/>
          <c:tx>
            <c:strRef>
              <c:f>all!$A$151</c:f>
              <c:strCache>
                <c:ptCount val="1"/>
                <c:pt idx="0">
                  <c:v>Saint Vincent and the Grenadines</c:v>
                </c:pt>
              </c:strCache>
            </c:strRef>
          </c:tx>
          <c:invertIfNegative val="0"/>
          <c:cat>
            <c:multiLvlStrRef>
              <c:f>(all!#REF!,all!#REF!,all!#REF!)</c:f>
            </c:multiLvlStrRef>
          </c:cat>
          <c:val>
            <c:numRef>
              <c:f>(all!$EE$151,all!$EG$151,all!$EP$151)</c:f>
            </c:numRef>
          </c:val>
        </c:ser>
        <c:ser>
          <c:idx val="146"/>
          <c:order val="146"/>
          <c:tx>
            <c:strRef>
              <c:f>all!$A$152</c:f>
              <c:strCache>
                <c:ptCount val="1"/>
                <c:pt idx="0">
                  <c:v>Samoa</c:v>
                </c:pt>
              </c:strCache>
            </c:strRef>
          </c:tx>
          <c:invertIfNegative val="0"/>
          <c:cat>
            <c:multiLvlStrRef>
              <c:f>(all!#REF!,all!#REF!,all!#REF!)</c:f>
            </c:multiLvlStrRef>
          </c:cat>
          <c:val>
            <c:numRef>
              <c:f>(all!$EE$152,all!$EG$152,all!$EP$152)</c:f>
            </c:numRef>
          </c:val>
        </c:ser>
        <c:ser>
          <c:idx val="147"/>
          <c:order val="147"/>
          <c:tx>
            <c:strRef>
              <c:f>all!$A$153</c:f>
              <c:strCache>
                <c:ptCount val="1"/>
                <c:pt idx="0">
                  <c:v>San Marino</c:v>
                </c:pt>
              </c:strCache>
            </c:strRef>
          </c:tx>
          <c:invertIfNegative val="0"/>
          <c:cat>
            <c:multiLvlStrRef>
              <c:f>(all!#REF!,all!#REF!,all!#REF!)</c:f>
            </c:multiLvlStrRef>
          </c:cat>
          <c:val>
            <c:numRef>
              <c:f>(all!$EE$153,all!$EG$153,all!$EP$153)</c:f>
            </c:numRef>
          </c:val>
        </c:ser>
        <c:ser>
          <c:idx val="148"/>
          <c:order val="148"/>
          <c:tx>
            <c:strRef>
              <c:f>all!$A$154</c:f>
              <c:strCache>
                <c:ptCount val="1"/>
                <c:pt idx="0">
                  <c:v>Sao Tome and Principe</c:v>
                </c:pt>
              </c:strCache>
            </c:strRef>
          </c:tx>
          <c:invertIfNegative val="0"/>
          <c:cat>
            <c:multiLvlStrRef>
              <c:f>(all!#REF!,all!#REF!,all!#REF!)</c:f>
            </c:multiLvlStrRef>
          </c:cat>
          <c:val>
            <c:numRef>
              <c:f>(all!$EE$154,all!$EG$154,all!$EP$154)</c:f>
            </c:numRef>
          </c:val>
        </c:ser>
        <c:ser>
          <c:idx val="149"/>
          <c:order val="149"/>
          <c:tx>
            <c:strRef>
              <c:f>all!$A$155</c:f>
              <c:strCache>
                <c:ptCount val="1"/>
                <c:pt idx="0">
                  <c:v>Saudi Arabia</c:v>
                </c:pt>
              </c:strCache>
            </c:strRef>
          </c:tx>
          <c:invertIfNegative val="0"/>
          <c:cat>
            <c:multiLvlStrRef>
              <c:f>(all!#REF!,all!#REF!,all!#REF!)</c:f>
            </c:multiLvlStrRef>
          </c:cat>
          <c:val>
            <c:numRef>
              <c:f>(all!$EE$155,all!$EG$155,all!$EP$155)</c:f>
            </c:numRef>
          </c:val>
        </c:ser>
        <c:ser>
          <c:idx val="150"/>
          <c:order val="150"/>
          <c:tx>
            <c:strRef>
              <c:f>all!$A$156</c:f>
              <c:strCache>
                <c:ptCount val="1"/>
                <c:pt idx="0">
                  <c:v>Senegal</c:v>
                </c:pt>
              </c:strCache>
            </c:strRef>
          </c:tx>
          <c:invertIfNegative val="0"/>
          <c:cat>
            <c:multiLvlStrRef>
              <c:f>(all!#REF!,all!#REF!,all!#REF!)</c:f>
            </c:multiLvlStrRef>
          </c:cat>
          <c:val>
            <c:numRef>
              <c:f>(all!$EE$156,all!$EG$156,all!$EP$156)</c:f>
            </c:numRef>
          </c:val>
        </c:ser>
        <c:ser>
          <c:idx val="151"/>
          <c:order val="151"/>
          <c:tx>
            <c:strRef>
              <c:f>all!$A$157</c:f>
              <c:strCache>
                <c:ptCount val="1"/>
                <c:pt idx="0">
                  <c:v>Serbia</c:v>
                </c:pt>
              </c:strCache>
            </c:strRef>
          </c:tx>
          <c:invertIfNegative val="0"/>
          <c:cat>
            <c:multiLvlStrRef>
              <c:f>(all!#REF!,all!#REF!,all!#REF!)</c:f>
            </c:multiLvlStrRef>
          </c:cat>
          <c:val>
            <c:numRef>
              <c:f>(all!$EE$157,all!$EG$157,all!$EP$157)</c:f>
            </c:numRef>
          </c:val>
        </c:ser>
        <c:ser>
          <c:idx val="152"/>
          <c:order val="152"/>
          <c:tx>
            <c:strRef>
              <c:f>all!$A$158</c:f>
              <c:strCache>
                <c:ptCount val="1"/>
                <c:pt idx="0">
                  <c:v>Seychelles</c:v>
                </c:pt>
              </c:strCache>
            </c:strRef>
          </c:tx>
          <c:invertIfNegative val="0"/>
          <c:cat>
            <c:multiLvlStrRef>
              <c:f>(all!#REF!,all!#REF!,all!#REF!)</c:f>
            </c:multiLvlStrRef>
          </c:cat>
          <c:val>
            <c:numRef>
              <c:f>(all!$EE$158,all!$EG$158,all!$EP$158)</c:f>
            </c:numRef>
          </c:val>
        </c:ser>
        <c:ser>
          <c:idx val="153"/>
          <c:order val="153"/>
          <c:tx>
            <c:strRef>
              <c:f>all!$A$159</c:f>
              <c:strCache>
                <c:ptCount val="1"/>
                <c:pt idx="0">
                  <c:v>Sierra Leone</c:v>
                </c:pt>
              </c:strCache>
            </c:strRef>
          </c:tx>
          <c:invertIfNegative val="0"/>
          <c:cat>
            <c:multiLvlStrRef>
              <c:f>(all!#REF!,all!#REF!,all!#REF!)</c:f>
            </c:multiLvlStrRef>
          </c:cat>
          <c:val>
            <c:numRef>
              <c:f>(all!$EE$159,all!$EG$159,all!$EP$159)</c:f>
            </c:numRef>
          </c:val>
        </c:ser>
        <c:ser>
          <c:idx val="154"/>
          <c:order val="154"/>
          <c:tx>
            <c:strRef>
              <c:f>all!$A$160</c:f>
              <c:strCache>
                <c:ptCount val="1"/>
                <c:pt idx="0">
                  <c:v>Singapore</c:v>
                </c:pt>
              </c:strCache>
            </c:strRef>
          </c:tx>
          <c:invertIfNegative val="0"/>
          <c:cat>
            <c:multiLvlStrRef>
              <c:f>(all!#REF!,all!#REF!,all!#REF!)</c:f>
            </c:multiLvlStrRef>
          </c:cat>
          <c:val>
            <c:numRef>
              <c:f>(all!$EE$160,all!$EG$160,all!$EP$160)</c:f>
            </c:numRef>
          </c:val>
        </c:ser>
        <c:ser>
          <c:idx val="155"/>
          <c:order val="155"/>
          <c:tx>
            <c:strRef>
              <c:f>all!$A$161</c:f>
              <c:strCache>
                <c:ptCount val="1"/>
                <c:pt idx="0">
                  <c:v>Slovakia</c:v>
                </c:pt>
              </c:strCache>
            </c:strRef>
          </c:tx>
          <c:invertIfNegative val="0"/>
          <c:cat>
            <c:multiLvlStrRef>
              <c:f>(all!#REF!,all!#REF!,all!#REF!)</c:f>
            </c:multiLvlStrRef>
          </c:cat>
          <c:val>
            <c:numRef>
              <c:f>(all!$EE$161,all!$EG$161,all!$EP$161)</c:f>
            </c:numRef>
          </c:val>
        </c:ser>
        <c:ser>
          <c:idx val="156"/>
          <c:order val="156"/>
          <c:tx>
            <c:strRef>
              <c:f>all!$A$162</c:f>
              <c:strCache>
                <c:ptCount val="1"/>
                <c:pt idx="0">
                  <c:v>Slovenia</c:v>
                </c:pt>
              </c:strCache>
            </c:strRef>
          </c:tx>
          <c:invertIfNegative val="0"/>
          <c:cat>
            <c:multiLvlStrRef>
              <c:f>(all!#REF!,all!#REF!,all!#REF!)</c:f>
            </c:multiLvlStrRef>
          </c:cat>
          <c:val>
            <c:numRef>
              <c:f>(all!$EE$162,all!$EG$162,all!$EP$162)</c:f>
            </c:numRef>
          </c:val>
        </c:ser>
        <c:ser>
          <c:idx val="157"/>
          <c:order val="157"/>
          <c:tx>
            <c:strRef>
              <c:f>all!$A$163</c:f>
              <c:strCache>
                <c:ptCount val="1"/>
                <c:pt idx="0">
                  <c:v>Solomon Islands</c:v>
                </c:pt>
              </c:strCache>
            </c:strRef>
          </c:tx>
          <c:invertIfNegative val="0"/>
          <c:cat>
            <c:multiLvlStrRef>
              <c:f>(all!#REF!,all!#REF!,all!#REF!)</c:f>
            </c:multiLvlStrRef>
          </c:cat>
          <c:val>
            <c:numRef>
              <c:f>(all!$EE$163,all!$EG$163,all!$EP$163)</c:f>
            </c:numRef>
          </c:val>
        </c:ser>
        <c:ser>
          <c:idx val="158"/>
          <c:order val="158"/>
          <c:tx>
            <c:strRef>
              <c:f>all!$A$164</c:f>
              <c:strCache>
                <c:ptCount val="1"/>
                <c:pt idx="0">
                  <c:v>Somalia</c:v>
                </c:pt>
              </c:strCache>
            </c:strRef>
          </c:tx>
          <c:invertIfNegative val="0"/>
          <c:cat>
            <c:multiLvlStrRef>
              <c:f>(all!#REF!,all!#REF!,all!#REF!)</c:f>
            </c:multiLvlStrRef>
          </c:cat>
          <c:val>
            <c:numRef>
              <c:f>(all!$EE$164,all!$EG$164,all!$EP$164)</c:f>
            </c:numRef>
          </c:val>
        </c:ser>
        <c:ser>
          <c:idx val="159"/>
          <c:order val="159"/>
          <c:tx>
            <c:strRef>
              <c:f>all!$A$165</c:f>
              <c:strCache>
                <c:ptCount val="1"/>
                <c:pt idx="0">
                  <c:v>South Africa</c:v>
                </c:pt>
              </c:strCache>
            </c:strRef>
          </c:tx>
          <c:invertIfNegative val="0"/>
          <c:cat>
            <c:multiLvlStrRef>
              <c:f>(all!#REF!,all!#REF!,all!#REF!)</c:f>
            </c:multiLvlStrRef>
          </c:cat>
          <c:val>
            <c:numRef>
              <c:f>(all!$EE$165,all!$EG$165,all!$EP$165)</c:f>
            </c:numRef>
          </c:val>
        </c:ser>
        <c:ser>
          <c:idx val="160"/>
          <c:order val="160"/>
          <c:tx>
            <c:strRef>
              <c:f>all!$A$166</c:f>
              <c:strCache>
                <c:ptCount val="1"/>
                <c:pt idx="0">
                  <c:v>Spain</c:v>
                </c:pt>
              </c:strCache>
            </c:strRef>
          </c:tx>
          <c:invertIfNegative val="0"/>
          <c:cat>
            <c:multiLvlStrRef>
              <c:f>(all!#REF!,all!#REF!,all!#REF!)</c:f>
            </c:multiLvlStrRef>
          </c:cat>
          <c:val>
            <c:numRef>
              <c:f>(all!$EE$166,all!$EG$166,all!$EP$166)</c:f>
            </c:numRef>
          </c:val>
        </c:ser>
        <c:ser>
          <c:idx val="161"/>
          <c:order val="161"/>
          <c:tx>
            <c:strRef>
              <c:f>all!$A$167</c:f>
              <c:strCache>
                <c:ptCount val="1"/>
                <c:pt idx="0">
                  <c:v>Sri Lanka</c:v>
                </c:pt>
              </c:strCache>
            </c:strRef>
          </c:tx>
          <c:invertIfNegative val="0"/>
          <c:cat>
            <c:multiLvlStrRef>
              <c:f>(all!#REF!,all!#REF!,all!#REF!)</c:f>
            </c:multiLvlStrRef>
          </c:cat>
          <c:val>
            <c:numRef>
              <c:f>(all!$EE$167,all!$EG$167,all!$EP$167)</c:f>
            </c:numRef>
          </c:val>
        </c:ser>
        <c:ser>
          <c:idx val="162"/>
          <c:order val="162"/>
          <c:tx>
            <c:strRef>
              <c:f>all!$A$168</c:f>
              <c:strCache>
                <c:ptCount val="1"/>
                <c:pt idx="0">
                  <c:v>Sudan</c:v>
                </c:pt>
              </c:strCache>
            </c:strRef>
          </c:tx>
          <c:invertIfNegative val="0"/>
          <c:cat>
            <c:multiLvlStrRef>
              <c:f>(all!#REF!,all!#REF!,all!#REF!)</c:f>
            </c:multiLvlStrRef>
          </c:cat>
          <c:val>
            <c:numRef>
              <c:f>(all!$EE$168,all!$EG$168,all!$EP$168)</c:f>
            </c:numRef>
          </c:val>
        </c:ser>
        <c:ser>
          <c:idx val="163"/>
          <c:order val="163"/>
          <c:tx>
            <c:strRef>
              <c:f>all!$A$169</c:f>
              <c:strCache>
                <c:ptCount val="1"/>
                <c:pt idx="0">
                  <c:v>Suriname</c:v>
                </c:pt>
              </c:strCache>
            </c:strRef>
          </c:tx>
          <c:invertIfNegative val="0"/>
          <c:cat>
            <c:multiLvlStrRef>
              <c:f>(all!#REF!,all!#REF!,all!#REF!)</c:f>
            </c:multiLvlStrRef>
          </c:cat>
          <c:val>
            <c:numRef>
              <c:f>(all!$EE$169,all!$EG$169,all!$EP$169)</c:f>
            </c:numRef>
          </c:val>
        </c:ser>
        <c:ser>
          <c:idx val="164"/>
          <c:order val="164"/>
          <c:tx>
            <c:strRef>
              <c:f>all!$A$170</c:f>
              <c:strCache>
                <c:ptCount val="1"/>
                <c:pt idx="0">
                  <c:v>Swaziland</c:v>
                </c:pt>
              </c:strCache>
            </c:strRef>
          </c:tx>
          <c:invertIfNegative val="0"/>
          <c:cat>
            <c:multiLvlStrRef>
              <c:f>(all!#REF!,all!#REF!,all!#REF!)</c:f>
            </c:multiLvlStrRef>
          </c:cat>
          <c:val>
            <c:numRef>
              <c:f>(all!$EE$170,all!$EG$170,all!$EP$170)</c:f>
            </c:numRef>
          </c:val>
        </c:ser>
        <c:ser>
          <c:idx val="165"/>
          <c:order val="165"/>
          <c:tx>
            <c:strRef>
              <c:f>all!$A$171</c:f>
              <c:strCache>
                <c:ptCount val="1"/>
                <c:pt idx="0">
                  <c:v>Sweden</c:v>
                </c:pt>
              </c:strCache>
            </c:strRef>
          </c:tx>
          <c:invertIfNegative val="0"/>
          <c:cat>
            <c:multiLvlStrRef>
              <c:f>(all!#REF!,all!#REF!,all!#REF!)</c:f>
            </c:multiLvlStrRef>
          </c:cat>
          <c:val>
            <c:numRef>
              <c:f>(all!$EE$171,all!$EG$171,all!$EP$171)</c:f>
            </c:numRef>
          </c:val>
        </c:ser>
        <c:ser>
          <c:idx val="166"/>
          <c:order val="166"/>
          <c:tx>
            <c:strRef>
              <c:f>all!$A$172</c:f>
              <c:strCache>
                <c:ptCount val="1"/>
                <c:pt idx="0">
                  <c:v>Switzerland</c:v>
                </c:pt>
              </c:strCache>
            </c:strRef>
          </c:tx>
          <c:invertIfNegative val="0"/>
          <c:cat>
            <c:multiLvlStrRef>
              <c:f>(all!#REF!,all!#REF!,all!#REF!)</c:f>
            </c:multiLvlStrRef>
          </c:cat>
          <c:val>
            <c:numRef>
              <c:f>(all!$EE$172,all!$EG$172,all!$EP$172)</c:f>
            </c:numRef>
          </c:val>
        </c:ser>
        <c:ser>
          <c:idx val="167"/>
          <c:order val="167"/>
          <c:tx>
            <c:strRef>
              <c:f>all!$A$173</c:f>
              <c:strCache>
                <c:ptCount val="1"/>
                <c:pt idx="0">
                  <c:v>Syrian Arab Republic</c:v>
                </c:pt>
              </c:strCache>
            </c:strRef>
          </c:tx>
          <c:invertIfNegative val="0"/>
          <c:cat>
            <c:multiLvlStrRef>
              <c:f>(all!#REF!,all!#REF!,all!#REF!)</c:f>
            </c:multiLvlStrRef>
          </c:cat>
          <c:val>
            <c:numRef>
              <c:f>(all!$EE$173,all!$EG$173,all!$EP$173)</c:f>
            </c:numRef>
          </c:val>
        </c:ser>
        <c:ser>
          <c:idx val="168"/>
          <c:order val="168"/>
          <c:tx>
            <c:strRef>
              <c:f>all!$A$174</c:f>
              <c:strCache>
                <c:ptCount val="1"/>
                <c:pt idx="0">
                  <c:v>Tajikistan</c:v>
                </c:pt>
              </c:strCache>
            </c:strRef>
          </c:tx>
          <c:invertIfNegative val="0"/>
          <c:cat>
            <c:multiLvlStrRef>
              <c:f>(all!#REF!,all!#REF!,all!#REF!)</c:f>
            </c:multiLvlStrRef>
          </c:cat>
          <c:val>
            <c:numRef>
              <c:f>(all!$EE$174,all!$EG$174,all!$EP$174)</c:f>
            </c:numRef>
          </c:val>
        </c:ser>
        <c:ser>
          <c:idx val="169"/>
          <c:order val="169"/>
          <c:tx>
            <c:strRef>
              <c:f>all!$A$175</c:f>
              <c:strCache>
                <c:ptCount val="1"/>
                <c:pt idx="0">
                  <c:v>Thailand</c:v>
                </c:pt>
              </c:strCache>
            </c:strRef>
          </c:tx>
          <c:invertIfNegative val="0"/>
          <c:cat>
            <c:multiLvlStrRef>
              <c:f>(all!#REF!,all!#REF!,all!#REF!)</c:f>
            </c:multiLvlStrRef>
          </c:cat>
          <c:val>
            <c:numRef>
              <c:f>(all!$EE$175,all!$EG$175,all!$EP$175)</c:f>
            </c:numRef>
          </c:val>
        </c:ser>
        <c:ser>
          <c:idx val="170"/>
          <c:order val="170"/>
          <c:tx>
            <c:strRef>
              <c:f>all!$A$176</c:f>
              <c:strCache>
                <c:ptCount val="1"/>
                <c:pt idx="0">
                  <c:v>The former Yugoslav Republic of Macedonia</c:v>
                </c:pt>
              </c:strCache>
            </c:strRef>
          </c:tx>
          <c:invertIfNegative val="0"/>
          <c:cat>
            <c:multiLvlStrRef>
              <c:f>(all!#REF!,all!#REF!,all!#REF!)</c:f>
            </c:multiLvlStrRef>
          </c:cat>
          <c:val>
            <c:numRef>
              <c:f>(all!$EE$176,all!$EG$176,all!$EP$176)</c:f>
            </c:numRef>
          </c:val>
        </c:ser>
        <c:ser>
          <c:idx val="171"/>
          <c:order val="171"/>
          <c:tx>
            <c:strRef>
              <c:f>all!$A$177</c:f>
              <c:strCache>
                <c:ptCount val="1"/>
                <c:pt idx="0">
                  <c:v>Timor-Leste</c:v>
                </c:pt>
              </c:strCache>
            </c:strRef>
          </c:tx>
          <c:invertIfNegative val="0"/>
          <c:cat>
            <c:multiLvlStrRef>
              <c:f>(all!#REF!,all!#REF!,all!#REF!)</c:f>
            </c:multiLvlStrRef>
          </c:cat>
          <c:val>
            <c:numRef>
              <c:f>(all!$EE$177,all!$EG$177,all!$EP$177)</c:f>
            </c:numRef>
          </c:val>
        </c:ser>
        <c:ser>
          <c:idx val="172"/>
          <c:order val="172"/>
          <c:tx>
            <c:strRef>
              <c:f>all!$A$178</c:f>
              <c:strCache>
                <c:ptCount val="1"/>
                <c:pt idx="0">
                  <c:v>Togo</c:v>
                </c:pt>
              </c:strCache>
            </c:strRef>
          </c:tx>
          <c:invertIfNegative val="0"/>
          <c:cat>
            <c:multiLvlStrRef>
              <c:f>(all!#REF!,all!#REF!,all!#REF!)</c:f>
            </c:multiLvlStrRef>
          </c:cat>
          <c:val>
            <c:numRef>
              <c:f>(all!$EE$178,all!$EG$178,all!$EP$178)</c:f>
            </c:numRef>
          </c:val>
        </c:ser>
        <c:ser>
          <c:idx val="173"/>
          <c:order val="173"/>
          <c:tx>
            <c:strRef>
              <c:f>all!$A$179</c:f>
              <c:strCache>
                <c:ptCount val="1"/>
                <c:pt idx="0">
                  <c:v>Tonga</c:v>
                </c:pt>
              </c:strCache>
            </c:strRef>
          </c:tx>
          <c:invertIfNegative val="0"/>
          <c:cat>
            <c:multiLvlStrRef>
              <c:f>(all!#REF!,all!#REF!,all!#REF!)</c:f>
            </c:multiLvlStrRef>
          </c:cat>
          <c:val>
            <c:numRef>
              <c:f>(all!$EE$179,all!$EG$179,all!$EP$179)</c:f>
            </c:numRef>
          </c:val>
        </c:ser>
        <c:ser>
          <c:idx val="174"/>
          <c:order val="174"/>
          <c:tx>
            <c:strRef>
              <c:f>all!$A$180</c:f>
              <c:strCache>
                <c:ptCount val="1"/>
                <c:pt idx="0">
                  <c:v>Trinidad and Tobago</c:v>
                </c:pt>
              </c:strCache>
            </c:strRef>
          </c:tx>
          <c:invertIfNegative val="0"/>
          <c:cat>
            <c:multiLvlStrRef>
              <c:f>(all!#REF!,all!#REF!,all!#REF!)</c:f>
            </c:multiLvlStrRef>
          </c:cat>
          <c:val>
            <c:numRef>
              <c:f>(all!$EE$180,all!$EG$180,all!$EP$180)</c:f>
            </c:numRef>
          </c:val>
        </c:ser>
        <c:ser>
          <c:idx val="175"/>
          <c:order val="175"/>
          <c:tx>
            <c:strRef>
              <c:f>all!$A$181</c:f>
              <c:strCache>
                <c:ptCount val="1"/>
                <c:pt idx="0">
                  <c:v>Tunisia</c:v>
                </c:pt>
              </c:strCache>
            </c:strRef>
          </c:tx>
          <c:invertIfNegative val="0"/>
          <c:cat>
            <c:multiLvlStrRef>
              <c:f>(all!#REF!,all!#REF!,all!#REF!)</c:f>
            </c:multiLvlStrRef>
          </c:cat>
          <c:val>
            <c:numRef>
              <c:f>(all!$EE$181,all!$EG$181,all!$EP$181)</c:f>
            </c:numRef>
          </c:val>
        </c:ser>
        <c:ser>
          <c:idx val="176"/>
          <c:order val="176"/>
          <c:tx>
            <c:strRef>
              <c:f>all!$A$182</c:f>
              <c:strCache>
                <c:ptCount val="1"/>
                <c:pt idx="0">
                  <c:v>Turkey</c:v>
                </c:pt>
              </c:strCache>
            </c:strRef>
          </c:tx>
          <c:invertIfNegative val="0"/>
          <c:cat>
            <c:multiLvlStrRef>
              <c:f>(all!#REF!,all!#REF!,all!#REF!)</c:f>
            </c:multiLvlStrRef>
          </c:cat>
          <c:val>
            <c:numRef>
              <c:f>(all!$EE$182,all!$EG$182,all!$EP$182)</c:f>
            </c:numRef>
          </c:val>
        </c:ser>
        <c:ser>
          <c:idx val="177"/>
          <c:order val="177"/>
          <c:tx>
            <c:strRef>
              <c:f>all!$A$183</c:f>
              <c:strCache>
                <c:ptCount val="1"/>
                <c:pt idx="0">
                  <c:v>Turkmenistan</c:v>
                </c:pt>
              </c:strCache>
            </c:strRef>
          </c:tx>
          <c:invertIfNegative val="0"/>
          <c:cat>
            <c:multiLvlStrRef>
              <c:f>(all!#REF!,all!#REF!,all!#REF!)</c:f>
            </c:multiLvlStrRef>
          </c:cat>
          <c:val>
            <c:numRef>
              <c:f>(all!$EE$183,all!$EG$183,all!$EP$183)</c:f>
            </c:numRef>
          </c:val>
        </c:ser>
        <c:ser>
          <c:idx val="178"/>
          <c:order val="178"/>
          <c:tx>
            <c:strRef>
              <c:f>all!$A$184</c:f>
              <c:strCache>
                <c:ptCount val="1"/>
                <c:pt idx="0">
                  <c:v>Tuvalu</c:v>
                </c:pt>
              </c:strCache>
            </c:strRef>
          </c:tx>
          <c:invertIfNegative val="0"/>
          <c:cat>
            <c:multiLvlStrRef>
              <c:f>(all!#REF!,all!#REF!,all!#REF!)</c:f>
            </c:multiLvlStrRef>
          </c:cat>
          <c:val>
            <c:numRef>
              <c:f>(all!$EE$184,all!$EG$184,all!$EP$184)</c:f>
            </c:numRef>
          </c:val>
        </c:ser>
        <c:ser>
          <c:idx val="179"/>
          <c:order val="179"/>
          <c:tx>
            <c:strRef>
              <c:f>all!$A$185</c:f>
              <c:strCache>
                <c:ptCount val="1"/>
                <c:pt idx="0">
                  <c:v>Uganda</c:v>
                </c:pt>
              </c:strCache>
            </c:strRef>
          </c:tx>
          <c:invertIfNegative val="0"/>
          <c:cat>
            <c:multiLvlStrRef>
              <c:f>(all!#REF!,all!#REF!,all!#REF!)</c:f>
            </c:multiLvlStrRef>
          </c:cat>
          <c:val>
            <c:numRef>
              <c:f>(all!$EE$185,all!$EG$185,all!$EP$185)</c:f>
            </c:numRef>
          </c:val>
        </c:ser>
        <c:ser>
          <c:idx val="180"/>
          <c:order val="180"/>
          <c:tx>
            <c:strRef>
              <c:f>all!$A$186</c:f>
              <c:strCache>
                <c:ptCount val="1"/>
                <c:pt idx="0">
                  <c:v>Ukraine</c:v>
                </c:pt>
              </c:strCache>
            </c:strRef>
          </c:tx>
          <c:invertIfNegative val="0"/>
          <c:cat>
            <c:multiLvlStrRef>
              <c:f>(all!#REF!,all!#REF!,all!#REF!)</c:f>
            </c:multiLvlStrRef>
          </c:cat>
          <c:val>
            <c:numRef>
              <c:f>(all!$EE$186,all!$EG$186,all!$EP$186)</c:f>
            </c:numRef>
          </c:val>
        </c:ser>
        <c:ser>
          <c:idx val="181"/>
          <c:order val="181"/>
          <c:tx>
            <c:strRef>
              <c:f>all!$A$187</c:f>
              <c:strCache>
                <c:ptCount val="1"/>
                <c:pt idx="0">
                  <c:v>United Arab Emirates</c:v>
                </c:pt>
              </c:strCache>
            </c:strRef>
          </c:tx>
          <c:invertIfNegative val="0"/>
          <c:cat>
            <c:multiLvlStrRef>
              <c:f>(all!#REF!,all!#REF!,all!#REF!)</c:f>
            </c:multiLvlStrRef>
          </c:cat>
          <c:val>
            <c:numRef>
              <c:f>(all!$EE$187,all!$EG$187,all!$EP$187)</c:f>
            </c:numRef>
          </c:val>
        </c:ser>
        <c:ser>
          <c:idx val="182"/>
          <c:order val="182"/>
          <c:tx>
            <c:strRef>
              <c:f>all!$A$188</c:f>
              <c:strCache>
                <c:ptCount val="1"/>
                <c:pt idx="0">
                  <c:v>United Kingdom</c:v>
                </c:pt>
              </c:strCache>
            </c:strRef>
          </c:tx>
          <c:invertIfNegative val="0"/>
          <c:cat>
            <c:multiLvlStrRef>
              <c:f>(all!#REF!,all!#REF!,all!#REF!)</c:f>
            </c:multiLvlStrRef>
          </c:cat>
          <c:val>
            <c:numRef>
              <c:f>(all!$EE$188,all!$EG$188,all!$EP$188)</c:f>
            </c:numRef>
          </c:val>
        </c:ser>
        <c:ser>
          <c:idx val="183"/>
          <c:order val="183"/>
          <c:tx>
            <c:strRef>
              <c:f>all!$A$189</c:f>
              <c:strCache>
                <c:ptCount val="1"/>
                <c:pt idx="0">
                  <c:v>United Republic of Tanzania</c:v>
                </c:pt>
              </c:strCache>
            </c:strRef>
          </c:tx>
          <c:invertIfNegative val="0"/>
          <c:cat>
            <c:multiLvlStrRef>
              <c:f>(all!#REF!,all!#REF!,all!#REF!)</c:f>
            </c:multiLvlStrRef>
          </c:cat>
          <c:val>
            <c:numRef>
              <c:f>(all!$EE$189,all!$EG$189,all!$EP$189)</c:f>
            </c:numRef>
          </c:val>
        </c:ser>
        <c:ser>
          <c:idx val="184"/>
          <c:order val="184"/>
          <c:tx>
            <c:strRef>
              <c:f>all!$A$190</c:f>
              <c:strCache>
                <c:ptCount val="1"/>
                <c:pt idx="0">
                  <c:v>United States of America</c:v>
                </c:pt>
              </c:strCache>
            </c:strRef>
          </c:tx>
          <c:invertIfNegative val="0"/>
          <c:cat>
            <c:multiLvlStrRef>
              <c:f>(all!#REF!,all!#REF!,all!#REF!)</c:f>
            </c:multiLvlStrRef>
          </c:cat>
          <c:val>
            <c:numRef>
              <c:f>(all!$EE$190,all!$EG$190,all!$EP$190)</c:f>
            </c:numRef>
          </c:val>
        </c:ser>
        <c:ser>
          <c:idx val="185"/>
          <c:order val="185"/>
          <c:tx>
            <c:strRef>
              <c:f>all!$A$191</c:f>
              <c:strCache>
                <c:ptCount val="1"/>
                <c:pt idx="0">
                  <c:v>Uruguay</c:v>
                </c:pt>
              </c:strCache>
            </c:strRef>
          </c:tx>
          <c:invertIfNegative val="0"/>
          <c:cat>
            <c:multiLvlStrRef>
              <c:f>(all!#REF!,all!#REF!,all!#REF!)</c:f>
            </c:multiLvlStrRef>
          </c:cat>
          <c:val>
            <c:numRef>
              <c:f>(all!$EE$191,all!$EG$191,all!$EP$191)</c:f>
            </c:numRef>
          </c:val>
        </c:ser>
        <c:ser>
          <c:idx val="186"/>
          <c:order val="186"/>
          <c:tx>
            <c:strRef>
              <c:f>all!$A$192</c:f>
              <c:strCache>
                <c:ptCount val="1"/>
                <c:pt idx="0">
                  <c:v>Uzbekistan</c:v>
                </c:pt>
              </c:strCache>
            </c:strRef>
          </c:tx>
          <c:invertIfNegative val="0"/>
          <c:cat>
            <c:multiLvlStrRef>
              <c:f>(all!#REF!,all!#REF!,all!#REF!)</c:f>
            </c:multiLvlStrRef>
          </c:cat>
          <c:val>
            <c:numRef>
              <c:f>(all!$EE$192,all!$EG$192,all!$EP$192)</c:f>
            </c:numRef>
          </c:val>
        </c:ser>
        <c:ser>
          <c:idx val="187"/>
          <c:order val="187"/>
          <c:tx>
            <c:strRef>
              <c:f>all!$A$193</c:f>
              <c:strCache>
                <c:ptCount val="1"/>
                <c:pt idx="0">
                  <c:v>Vanuatu</c:v>
                </c:pt>
              </c:strCache>
            </c:strRef>
          </c:tx>
          <c:invertIfNegative val="0"/>
          <c:cat>
            <c:multiLvlStrRef>
              <c:f>(all!#REF!,all!#REF!,all!#REF!)</c:f>
            </c:multiLvlStrRef>
          </c:cat>
          <c:val>
            <c:numRef>
              <c:f>(all!$EE$193,all!$EG$193,all!$EP$193)</c:f>
            </c:numRef>
          </c:val>
        </c:ser>
        <c:ser>
          <c:idx val="188"/>
          <c:order val="188"/>
          <c:tx>
            <c:strRef>
              <c:f>all!$A$194</c:f>
              <c:strCache>
                <c:ptCount val="1"/>
                <c:pt idx="0">
                  <c:v>Venezuela (Bolivarian Republic of)</c:v>
                </c:pt>
              </c:strCache>
            </c:strRef>
          </c:tx>
          <c:invertIfNegative val="0"/>
          <c:cat>
            <c:multiLvlStrRef>
              <c:f>(all!#REF!,all!#REF!,all!#REF!)</c:f>
            </c:multiLvlStrRef>
          </c:cat>
          <c:val>
            <c:numRef>
              <c:f>(all!$EE$194,all!$EG$194,all!$EP$194)</c:f>
            </c:numRef>
          </c:val>
        </c:ser>
        <c:ser>
          <c:idx val="189"/>
          <c:order val="189"/>
          <c:tx>
            <c:strRef>
              <c:f>all!$A$195</c:f>
              <c:strCache>
                <c:ptCount val="1"/>
                <c:pt idx="0">
                  <c:v>Viet Nam</c:v>
                </c:pt>
              </c:strCache>
            </c:strRef>
          </c:tx>
          <c:invertIfNegative val="0"/>
          <c:cat>
            <c:multiLvlStrRef>
              <c:f>(all!#REF!,all!#REF!,all!#REF!)</c:f>
            </c:multiLvlStrRef>
          </c:cat>
          <c:val>
            <c:numRef>
              <c:f>(all!$EE$195,all!$EG$195,all!$EP$195)</c:f>
            </c:numRef>
          </c:val>
        </c:ser>
        <c:ser>
          <c:idx val="190"/>
          <c:order val="190"/>
          <c:tx>
            <c:strRef>
              <c:f>all!$A$196</c:f>
              <c:strCache>
                <c:ptCount val="1"/>
                <c:pt idx="0">
                  <c:v>Yemen</c:v>
                </c:pt>
              </c:strCache>
            </c:strRef>
          </c:tx>
          <c:invertIfNegative val="0"/>
          <c:cat>
            <c:multiLvlStrRef>
              <c:f>(all!#REF!,all!#REF!,all!#REF!)</c:f>
            </c:multiLvlStrRef>
          </c:cat>
          <c:val>
            <c:numRef>
              <c:f>(all!$EE$196,all!$EG$196,all!$EP$196)</c:f>
            </c:numRef>
          </c:val>
        </c:ser>
        <c:ser>
          <c:idx val="191"/>
          <c:order val="191"/>
          <c:tx>
            <c:strRef>
              <c:f>all!$A$197</c:f>
              <c:strCache>
                <c:ptCount val="1"/>
                <c:pt idx="0">
                  <c:v>Zambia</c:v>
                </c:pt>
              </c:strCache>
            </c:strRef>
          </c:tx>
          <c:invertIfNegative val="0"/>
          <c:cat>
            <c:multiLvlStrRef>
              <c:f>(all!#REF!,all!#REF!,all!#REF!)</c:f>
            </c:multiLvlStrRef>
          </c:cat>
          <c:val>
            <c:numRef>
              <c:f>(all!$EE$197,all!$EG$197,all!$EP$197)</c:f>
            </c:numRef>
          </c:val>
        </c:ser>
        <c:ser>
          <c:idx val="192"/>
          <c:order val="192"/>
          <c:tx>
            <c:strRef>
              <c:f>all!$A$198</c:f>
              <c:strCache>
                <c:ptCount val="1"/>
                <c:pt idx="0">
                  <c:v>Zimbabwe</c:v>
                </c:pt>
              </c:strCache>
            </c:strRef>
          </c:tx>
          <c:invertIfNegative val="0"/>
          <c:cat>
            <c:multiLvlStrRef>
              <c:f>(all!#REF!,all!#REF!,all!#REF!)</c:f>
            </c:multiLvlStrRef>
          </c:cat>
          <c:val>
            <c:numRef>
              <c:f>(all!$EE$198,all!$EG$198,all!$EP$198)</c:f>
            </c:numRef>
          </c:val>
        </c:ser>
        <c:ser>
          <c:idx val="193"/>
          <c:order val="193"/>
          <c:tx>
            <c:strRef>
              <c:f>all!$A$199</c:f>
              <c:strCache>
                <c:ptCount val="1"/>
              </c:strCache>
            </c:strRef>
          </c:tx>
          <c:invertIfNegative val="0"/>
          <c:cat>
            <c:multiLvlStrRef>
              <c:f>(all!#REF!,all!#REF!,all!#REF!)</c:f>
            </c:multiLvlStrRef>
          </c:cat>
          <c:val>
            <c:numRef>
              <c:f>(all!$EE$199,all!$EG$199,all!$EP$199)</c:f>
            </c:numRef>
          </c:val>
        </c:ser>
        <c:ser>
          <c:idx val="194"/>
          <c:order val="194"/>
          <c:tx>
            <c:strRef>
              <c:f>all!$A$200</c:f>
              <c:strCache>
                <c:ptCount val="1"/>
                <c:pt idx="0">
                  <c:v>EU</c:v>
                </c:pt>
              </c:strCache>
            </c:strRef>
          </c:tx>
          <c:invertIfNegative val="0"/>
          <c:cat>
            <c:multiLvlStrRef>
              <c:f>(all!#REF!,all!#REF!,all!#REF!)</c:f>
            </c:multiLvlStrRef>
          </c:cat>
          <c:val>
            <c:numRef>
              <c:f>(all!$EE$200,all!$EG$200,all!$EP$200)</c:f>
            </c:numRef>
          </c:val>
        </c:ser>
        <c:ser>
          <c:idx val="195"/>
          <c:order val="195"/>
          <c:tx>
            <c:strRef>
              <c:f>all!$A$201</c:f>
              <c:strCache>
                <c:ptCount val="1"/>
              </c:strCache>
            </c:strRef>
          </c:tx>
          <c:invertIfNegative val="0"/>
          <c:cat>
            <c:multiLvlStrRef>
              <c:f>(all!#REF!,all!#REF!,all!#REF!)</c:f>
            </c:multiLvlStrRef>
          </c:cat>
          <c:val>
            <c:numRef>
              <c:f>(all!$EE$201,all!$EG$201,all!$EP$201)</c:f>
            </c:numRef>
          </c:val>
        </c:ser>
        <c:ser>
          <c:idx val="196"/>
          <c:order val="196"/>
          <c:tx>
            <c:strRef>
              <c:f>all!$A$202</c:f>
              <c:strCache>
                <c:ptCount val="1"/>
                <c:pt idx="0">
                  <c:v>Ranges of country values</c:v>
                </c:pt>
              </c:strCache>
            </c:strRef>
          </c:tx>
          <c:invertIfNegative val="0"/>
          <c:cat>
            <c:multiLvlStrRef>
              <c:f>(all!#REF!,all!#REF!,all!#REF!)</c:f>
            </c:multiLvlStrRef>
          </c:cat>
          <c:val>
            <c:numRef>
              <c:f>(all!$EE$202,all!$EG$202,all!$EP$202)</c:f>
            </c:numRef>
          </c:val>
        </c:ser>
        <c:ser>
          <c:idx val="197"/>
          <c:order val="197"/>
          <c:tx>
            <c:strRef>
              <c:f>all!$A$203</c:f>
              <c:strCache>
                <c:ptCount val="1"/>
                <c:pt idx="0">
                  <c:v>Minimum</c:v>
                </c:pt>
              </c:strCache>
            </c:strRef>
          </c:tx>
          <c:invertIfNegative val="0"/>
          <c:cat>
            <c:multiLvlStrRef>
              <c:f>(all!#REF!,all!#REF!,all!#REF!)</c:f>
            </c:multiLvlStrRef>
          </c:cat>
          <c:val>
            <c:numRef>
              <c:f>(all!$EE$203,all!$EG$203,all!$EP$203)</c:f>
            </c:numRef>
          </c:val>
        </c:ser>
        <c:ser>
          <c:idx val="198"/>
          <c:order val="198"/>
          <c:tx>
            <c:strRef>
              <c:f>all!$A$204</c:f>
              <c:strCache>
                <c:ptCount val="1"/>
                <c:pt idx="0">
                  <c:v>Median</c:v>
                </c:pt>
              </c:strCache>
            </c:strRef>
          </c:tx>
          <c:invertIfNegative val="0"/>
          <c:cat>
            <c:multiLvlStrRef>
              <c:f>(all!#REF!,all!#REF!,all!#REF!)</c:f>
            </c:multiLvlStrRef>
          </c:cat>
          <c:val>
            <c:numRef>
              <c:f>(all!$EE$204,all!$EG$204,all!$EP$204)</c:f>
            </c:numRef>
          </c:val>
        </c:ser>
        <c:ser>
          <c:idx val="199"/>
          <c:order val="199"/>
          <c:tx>
            <c:strRef>
              <c:f>all!$A$205</c:f>
              <c:strCache>
                <c:ptCount val="1"/>
                <c:pt idx="0">
                  <c:v>Maximum</c:v>
                </c:pt>
              </c:strCache>
            </c:strRef>
          </c:tx>
          <c:invertIfNegative val="0"/>
          <c:cat>
            <c:multiLvlStrRef>
              <c:f>(all!#REF!,all!#REF!,all!#REF!)</c:f>
            </c:multiLvlStrRef>
          </c:cat>
          <c:val>
            <c:numRef>
              <c:f>(all!$EE$205,all!$EG$205,all!$EP$205)</c:f>
            </c:numRef>
          </c:val>
        </c:ser>
        <c:ser>
          <c:idx val="200"/>
          <c:order val="200"/>
          <c:tx>
            <c:strRef>
              <c:f>all!$A$206</c:f>
              <c:strCache>
                <c:ptCount val="1"/>
                <c:pt idx="0">
                  <c:v>WHO region</c:v>
                </c:pt>
              </c:strCache>
            </c:strRef>
          </c:tx>
          <c:invertIfNegative val="0"/>
          <c:cat>
            <c:multiLvlStrRef>
              <c:f>(all!#REF!,all!#REF!,all!#REF!)</c:f>
            </c:multiLvlStrRef>
          </c:cat>
          <c:val>
            <c:numRef>
              <c:f>(all!$EE$206,all!$EG$206,all!$EP$206)</c:f>
            </c:numRef>
          </c:val>
        </c:ser>
        <c:ser>
          <c:idx val="201"/>
          <c:order val="201"/>
          <c:tx>
            <c:strRef>
              <c:f>all!$A$207</c:f>
              <c:strCache>
                <c:ptCount val="1"/>
                <c:pt idx="0">
                  <c:v>African Region</c:v>
                </c:pt>
              </c:strCache>
            </c:strRef>
          </c:tx>
          <c:invertIfNegative val="0"/>
          <c:cat>
            <c:multiLvlStrRef>
              <c:f>(all!#REF!,all!#REF!,all!#REF!)</c:f>
            </c:multiLvlStrRef>
          </c:cat>
          <c:val>
            <c:numRef>
              <c:f>(all!$EE$207,all!$EG$207,all!$EP$207)</c:f>
            </c:numRef>
          </c:val>
        </c:ser>
        <c:ser>
          <c:idx val="202"/>
          <c:order val="202"/>
          <c:tx>
            <c:strRef>
              <c:f>all!$A$208</c:f>
              <c:strCache>
                <c:ptCount val="1"/>
                <c:pt idx="0">
                  <c:v>Region of the Americas</c:v>
                </c:pt>
              </c:strCache>
            </c:strRef>
          </c:tx>
          <c:invertIfNegative val="0"/>
          <c:cat>
            <c:multiLvlStrRef>
              <c:f>(all!#REF!,all!#REF!,all!#REF!)</c:f>
            </c:multiLvlStrRef>
          </c:cat>
          <c:val>
            <c:numRef>
              <c:f>(all!$EE$208,all!$EG$208,all!$EP$208)</c:f>
            </c:numRef>
          </c:val>
        </c:ser>
        <c:ser>
          <c:idx val="203"/>
          <c:order val="203"/>
          <c:tx>
            <c:strRef>
              <c:f>all!$A$209</c:f>
              <c:strCache>
                <c:ptCount val="1"/>
                <c:pt idx="0">
                  <c:v>South-East Asia Region</c:v>
                </c:pt>
              </c:strCache>
            </c:strRef>
          </c:tx>
          <c:invertIfNegative val="0"/>
          <c:cat>
            <c:multiLvlStrRef>
              <c:f>(all!#REF!,all!#REF!,all!#REF!)</c:f>
            </c:multiLvlStrRef>
          </c:cat>
          <c:val>
            <c:numRef>
              <c:f>(all!$EE$209,all!$EG$209,all!$EP$209)</c:f>
            </c:numRef>
          </c:val>
        </c:ser>
        <c:ser>
          <c:idx val="204"/>
          <c:order val="204"/>
          <c:tx>
            <c:strRef>
              <c:f>all!$A$210</c:f>
              <c:strCache>
                <c:ptCount val="1"/>
                <c:pt idx="0">
                  <c:v>European Region</c:v>
                </c:pt>
              </c:strCache>
            </c:strRef>
          </c:tx>
          <c:invertIfNegative val="0"/>
          <c:cat>
            <c:multiLvlStrRef>
              <c:f>(all!#REF!,all!#REF!,all!#REF!)</c:f>
            </c:multiLvlStrRef>
          </c:cat>
          <c:val>
            <c:numRef>
              <c:f>(all!$EE$210,all!$EG$210,all!$EP$210)</c:f>
            </c:numRef>
          </c:val>
        </c:ser>
        <c:ser>
          <c:idx val="205"/>
          <c:order val="205"/>
          <c:tx>
            <c:strRef>
              <c:f>all!$A$211</c:f>
              <c:strCache>
                <c:ptCount val="1"/>
                <c:pt idx="0">
                  <c:v>Eastern Mediterranean Region</c:v>
                </c:pt>
              </c:strCache>
            </c:strRef>
          </c:tx>
          <c:invertIfNegative val="0"/>
          <c:cat>
            <c:multiLvlStrRef>
              <c:f>(all!#REF!,all!#REF!,all!#REF!)</c:f>
            </c:multiLvlStrRef>
          </c:cat>
          <c:val>
            <c:numRef>
              <c:f>(all!$EE$211,all!$EG$211,all!$EP$211)</c:f>
            </c:numRef>
          </c:val>
        </c:ser>
        <c:ser>
          <c:idx val="206"/>
          <c:order val="206"/>
          <c:tx>
            <c:strRef>
              <c:f>all!$A$212</c:f>
              <c:strCache>
                <c:ptCount val="1"/>
                <c:pt idx="0">
                  <c:v>Western Pacific Region</c:v>
                </c:pt>
              </c:strCache>
            </c:strRef>
          </c:tx>
          <c:invertIfNegative val="0"/>
          <c:cat>
            <c:multiLvlStrRef>
              <c:f>(all!#REF!,all!#REF!,all!#REF!)</c:f>
            </c:multiLvlStrRef>
          </c:cat>
          <c:val>
            <c:numRef>
              <c:f>(all!$EE$212,all!$EG$212,all!$EP$212)</c:f>
            </c:numRef>
          </c:val>
        </c:ser>
        <c:ser>
          <c:idx val="207"/>
          <c:order val="207"/>
          <c:tx>
            <c:strRef>
              <c:f>all!$A$213</c:f>
              <c:strCache>
                <c:ptCount val="1"/>
                <c:pt idx="0">
                  <c:v>Income group</c:v>
                </c:pt>
              </c:strCache>
            </c:strRef>
          </c:tx>
          <c:invertIfNegative val="0"/>
          <c:cat>
            <c:multiLvlStrRef>
              <c:f>(all!#REF!,all!#REF!,all!#REF!)</c:f>
            </c:multiLvlStrRef>
          </c:cat>
          <c:val>
            <c:numRef>
              <c:f>(all!$EE$213,all!$EG$213,all!$EP$213)</c:f>
            </c:numRef>
          </c:val>
        </c:ser>
        <c:ser>
          <c:idx val="208"/>
          <c:order val="208"/>
          <c:tx>
            <c:strRef>
              <c:f>all!$A$214</c:f>
              <c:strCache>
                <c:ptCount val="1"/>
                <c:pt idx="0">
                  <c:v>Low income</c:v>
                </c:pt>
              </c:strCache>
            </c:strRef>
          </c:tx>
          <c:invertIfNegative val="0"/>
          <c:cat>
            <c:multiLvlStrRef>
              <c:f>(all!#REF!,all!#REF!,all!#REF!)</c:f>
            </c:multiLvlStrRef>
          </c:cat>
          <c:val>
            <c:numRef>
              <c:f>(all!$EE$214,all!$EG$214,all!$EP$214)</c:f>
              <c:numCache>
                <c:formatCode>0</c:formatCode>
                <c:ptCount val="3"/>
                <c:pt idx="0">
                  <c:v>4</c:v>
                </c:pt>
                <c:pt idx="1">
                  <c:v>10</c:v>
                </c:pt>
                <c:pt idx="2">
                  <c:v>15</c:v>
                </c:pt>
              </c:numCache>
            </c:numRef>
          </c:val>
        </c:ser>
        <c:ser>
          <c:idx val="209"/>
          <c:order val="209"/>
          <c:tx>
            <c:strRef>
              <c:f>all!$A$215</c:f>
              <c:strCache>
                <c:ptCount val="1"/>
                <c:pt idx="0">
                  <c:v>Lower middle income</c:v>
                </c:pt>
              </c:strCache>
            </c:strRef>
          </c:tx>
          <c:invertIfNegative val="0"/>
          <c:cat>
            <c:multiLvlStrRef>
              <c:f>(all!#REF!,all!#REF!,all!#REF!)</c:f>
            </c:multiLvlStrRef>
          </c:cat>
          <c:val>
            <c:numRef>
              <c:f>(all!$EE$215,all!$EG$215,all!$EP$215)</c:f>
              <c:numCache>
                <c:formatCode>0</c:formatCode>
                <c:ptCount val="3"/>
                <c:pt idx="0">
                  <c:v>10</c:v>
                </c:pt>
                <c:pt idx="1">
                  <c:v>14</c:v>
                </c:pt>
                <c:pt idx="2">
                  <c:v>18</c:v>
                </c:pt>
              </c:numCache>
            </c:numRef>
          </c:val>
        </c:ser>
        <c:ser>
          <c:idx val="210"/>
          <c:order val="210"/>
          <c:tx>
            <c:strRef>
              <c:f>all!$A$216</c:f>
              <c:strCache>
                <c:ptCount val="1"/>
                <c:pt idx="0">
                  <c:v>Upper middle income</c:v>
                </c:pt>
              </c:strCache>
            </c:strRef>
          </c:tx>
          <c:invertIfNegative val="0"/>
          <c:cat>
            <c:multiLvlStrRef>
              <c:f>(all!#REF!,all!#REF!,all!#REF!)</c:f>
            </c:multiLvlStrRef>
          </c:cat>
          <c:val>
            <c:numRef>
              <c:f>(all!$EE$216,all!$EG$216,all!$EP$216)</c:f>
              <c:numCache>
                <c:formatCode>0</c:formatCode>
                <c:ptCount val="3"/>
                <c:pt idx="0">
                  <c:v>24</c:v>
                </c:pt>
                <c:pt idx="1">
                  <c:v>40</c:v>
                </c:pt>
                <c:pt idx="2">
                  <c:v>39</c:v>
                </c:pt>
              </c:numCache>
            </c:numRef>
          </c:val>
        </c:ser>
        <c:ser>
          <c:idx val="211"/>
          <c:order val="211"/>
          <c:tx>
            <c:strRef>
              <c:f>all!$A$217</c:f>
              <c:strCache>
                <c:ptCount val="1"/>
                <c:pt idx="0">
                  <c:v>High income</c:v>
                </c:pt>
              </c:strCache>
            </c:strRef>
          </c:tx>
          <c:invertIfNegative val="0"/>
          <c:cat>
            <c:multiLvlStrRef>
              <c:f>(all!#REF!,all!#REF!,all!#REF!)</c:f>
            </c:multiLvlStrRef>
          </c:cat>
          <c:val>
            <c:numRef>
              <c:f>(all!$EE$217,all!$EG$217,all!$EP$217)</c:f>
              <c:numCache>
                <c:formatCode>0</c:formatCode>
                <c:ptCount val="3"/>
                <c:pt idx="0">
                  <c:v>28</c:v>
                </c:pt>
                <c:pt idx="1">
                  <c:v>81</c:v>
                </c:pt>
                <c:pt idx="2">
                  <c:v>58</c:v>
                </c:pt>
              </c:numCache>
            </c:numRef>
          </c:val>
        </c:ser>
        <c:dLbls>
          <c:showLegendKey val="0"/>
          <c:showVal val="0"/>
          <c:showCatName val="0"/>
          <c:showSerName val="0"/>
          <c:showPercent val="0"/>
          <c:showBubbleSize val="0"/>
        </c:dLbls>
        <c:gapWidth val="150"/>
        <c:axId val="104329984"/>
        <c:axId val="104331520"/>
      </c:barChart>
      <c:catAx>
        <c:axId val="104329984"/>
        <c:scaling>
          <c:orientation val="minMax"/>
        </c:scaling>
        <c:delete val="0"/>
        <c:axPos val="b"/>
        <c:majorTickMark val="none"/>
        <c:minorTickMark val="none"/>
        <c:tickLblPos val="nextTo"/>
        <c:txPr>
          <a:bodyPr/>
          <a:lstStyle/>
          <a:p>
            <a:pPr>
              <a:defRPr lang="en-US"/>
            </a:pPr>
            <a:endParaRPr lang="pt-BR"/>
          </a:p>
        </c:txPr>
        <c:crossAx val="104331520"/>
        <c:crosses val="autoZero"/>
        <c:auto val="1"/>
        <c:lblAlgn val="ctr"/>
        <c:lblOffset val="100"/>
        <c:noMultiLvlLbl val="0"/>
      </c:catAx>
      <c:valAx>
        <c:axId val="104331520"/>
        <c:scaling>
          <c:orientation val="minMax"/>
        </c:scaling>
        <c:delete val="0"/>
        <c:axPos val="l"/>
        <c:majorGridlines/>
        <c:numFmt formatCode="0" sourceLinked="1"/>
        <c:majorTickMark val="none"/>
        <c:minorTickMark val="none"/>
        <c:tickLblPos val="nextTo"/>
        <c:txPr>
          <a:bodyPr/>
          <a:lstStyle/>
          <a:p>
            <a:pPr>
              <a:defRPr lang="en-US"/>
            </a:pPr>
            <a:endParaRPr lang="pt-BR"/>
          </a:p>
        </c:txPr>
        <c:crossAx val="104329984"/>
        <c:crosses val="autoZero"/>
        <c:crossBetween val="between"/>
      </c:valAx>
      <c:dTable>
        <c:showHorzBorder val="1"/>
        <c:showVertBorder val="1"/>
        <c:showOutline val="1"/>
        <c:showKeys val="1"/>
        <c:txPr>
          <a:bodyPr/>
          <a:lstStyle/>
          <a:p>
            <a:pPr rtl="0">
              <a:defRPr lang="en-US"/>
            </a:pPr>
            <a:endParaRPr lang="pt-BR"/>
          </a:p>
        </c:txPr>
      </c:dTable>
    </c:plotArea>
    <c:plotVisOnly val="1"/>
    <c:dispBlanksAs val="gap"/>
    <c:showDLblsOverMax val="0"/>
  </c:chart>
  <c:txPr>
    <a:bodyPr/>
    <a:lstStyle/>
    <a:p>
      <a:pPr>
        <a:defRPr sz="1100"/>
      </a:pPr>
      <a:endParaRPr lang="pt-B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all!$A$6</c:f>
              <c:strCache>
                <c:ptCount val="1"/>
                <c:pt idx="0">
                  <c:v>Afghanistan</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(all!$BP$6:$BQ$6,all!$BZ$6,all!$CK$6,all!$CN$6)</c:f>
            </c:numRef>
          </c:val>
        </c:ser>
        <c:ser>
          <c:idx val="1"/>
          <c:order val="1"/>
          <c:tx>
            <c:strRef>
              <c:f>all!$A$7</c:f>
              <c:strCache>
                <c:ptCount val="1"/>
                <c:pt idx="0">
                  <c:v>Albania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(all!$BP$7:$BQ$7,all!$BZ$7,all!$CK$7,all!$CN$7)</c:f>
            </c:numRef>
          </c:val>
        </c:ser>
        <c:ser>
          <c:idx val="2"/>
          <c:order val="2"/>
          <c:tx>
            <c:strRef>
              <c:f>all!$A$8</c:f>
              <c:strCache>
                <c:ptCount val="1"/>
                <c:pt idx="0">
                  <c:v>Algeria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(all!$BP$8:$BQ$8,all!$BZ$8,all!$CK$8,all!$CN$8)</c:f>
            </c:numRef>
          </c:val>
        </c:ser>
        <c:ser>
          <c:idx val="3"/>
          <c:order val="3"/>
          <c:tx>
            <c:strRef>
              <c:f>all!$A$9</c:f>
              <c:strCache>
                <c:ptCount val="1"/>
                <c:pt idx="0">
                  <c:v>Andorra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(all!$BP$9:$BQ$9,all!$BZ$9,all!$CK$9,all!$CN$9)</c:f>
            </c:numRef>
          </c:val>
        </c:ser>
        <c:ser>
          <c:idx val="4"/>
          <c:order val="4"/>
          <c:tx>
            <c:strRef>
              <c:f>all!$A$10</c:f>
              <c:strCache>
                <c:ptCount val="1"/>
                <c:pt idx="0">
                  <c:v>Angola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(all!$BP$10:$BQ$10,all!$BZ$10,all!$CK$10,all!$CN$10)</c:f>
            </c:numRef>
          </c:val>
        </c:ser>
        <c:ser>
          <c:idx val="5"/>
          <c:order val="5"/>
          <c:tx>
            <c:strRef>
              <c:f>all!$A$11</c:f>
              <c:strCache>
                <c:ptCount val="1"/>
                <c:pt idx="0">
                  <c:v>Antigua and Barbuda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(all!$BP$11:$BQ$11,all!$BZ$11,all!$CK$11,all!$CN$11)</c:f>
            </c:numRef>
          </c:val>
        </c:ser>
        <c:ser>
          <c:idx val="6"/>
          <c:order val="6"/>
          <c:tx>
            <c:strRef>
              <c:f>all!$A$12</c:f>
              <c:strCache>
                <c:ptCount val="1"/>
                <c:pt idx="0">
                  <c:v>Argentina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(all!$BP$12:$BQ$12,all!$BZ$12,all!$CK$12,all!$CN$12)</c:f>
            </c:numRef>
          </c:val>
        </c:ser>
        <c:ser>
          <c:idx val="7"/>
          <c:order val="7"/>
          <c:tx>
            <c:strRef>
              <c:f>all!$A$13</c:f>
              <c:strCache>
                <c:ptCount val="1"/>
                <c:pt idx="0">
                  <c:v>Armenia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(all!$BP$13:$BQ$13,all!$BZ$13,all!$CK$13,all!$CN$13)</c:f>
            </c:numRef>
          </c:val>
        </c:ser>
        <c:ser>
          <c:idx val="8"/>
          <c:order val="8"/>
          <c:tx>
            <c:strRef>
              <c:f>all!$A$14</c:f>
              <c:strCache>
                <c:ptCount val="1"/>
                <c:pt idx="0">
                  <c:v>Australia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(all!$BP$14:$BQ$14,all!$BZ$14,all!$CK$14,all!$CN$14)</c:f>
            </c:numRef>
          </c:val>
        </c:ser>
        <c:ser>
          <c:idx val="9"/>
          <c:order val="9"/>
          <c:tx>
            <c:strRef>
              <c:f>all!$A$15</c:f>
              <c:strCache>
                <c:ptCount val="1"/>
                <c:pt idx="0">
                  <c:v>Austria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(all!$BP$15:$BQ$15,all!$BZ$15,all!$CK$15,all!$CN$15)</c:f>
            </c:numRef>
          </c:val>
        </c:ser>
        <c:ser>
          <c:idx val="10"/>
          <c:order val="10"/>
          <c:tx>
            <c:strRef>
              <c:f>all!$A$16</c:f>
              <c:strCache>
                <c:ptCount val="1"/>
                <c:pt idx="0">
                  <c:v>Azerbaijan</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(all!$BP$16:$BQ$16,all!$BZ$16,all!$CK$16,all!$CN$16)</c:f>
            </c:numRef>
          </c:val>
        </c:ser>
        <c:ser>
          <c:idx val="11"/>
          <c:order val="11"/>
          <c:tx>
            <c:strRef>
              <c:f>all!$A$17</c:f>
              <c:strCache>
                <c:ptCount val="1"/>
                <c:pt idx="0">
                  <c:v>Bahamas</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(all!$BP$17:$BQ$17,all!$BZ$17,all!$CK$17,all!$CN$17)</c:f>
            </c:numRef>
          </c:val>
        </c:ser>
        <c:ser>
          <c:idx val="12"/>
          <c:order val="12"/>
          <c:tx>
            <c:strRef>
              <c:f>all!$A$18</c:f>
              <c:strCache>
                <c:ptCount val="1"/>
                <c:pt idx="0">
                  <c:v>Bahrain</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(all!$BP$18:$BQ$18,all!$BZ$18,all!$CK$18,all!$CN$18)</c:f>
            </c:numRef>
          </c:val>
        </c:ser>
        <c:ser>
          <c:idx val="13"/>
          <c:order val="13"/>
          <c:tx>
            <c:strRef>
              <c:f>all!$A$19</c:f>
              <c:strCache>
                <c:ptCount val="1"/>
                <c:pt idx="0">
                  <c:v>Bangladesh</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(all!$BP$19:$BQ$19,all!$BZ$19,all!$CK$19,all!$CN$19)</c:f>
            </c:numRef>
          </c:val>
        </c:ser>
        <c:ser>
          <c:idx val="14"/>
          <c:order val="14"/>
          <c:tx>
            <c:strRef>
              <c:f>all!$A$20</c:f>
              <c:strCache>
                <c:ptCount val="1"/>
                <c:pt idx="0">
                  <c:v>Barbados</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(all!$BP$20:$BQ$20,all!$BZ$20,all!$CK$20,all!$CN$20)</c:f>
            </c:numRef>
          </c:val>
        </c:ser>
        <c:ser>
          <c:idx val="15"/>
          <c:order val="15"/>
          <c:tx>
            <c:strRef>
              <c:f>all!$A$21</c:f>
              <c:strCache>
                <c:ptCount val="1"/>
                <c:pt idx="0">
                  <c:v>Belarus</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(all!$BP$21:$BQ$21,all!$BZ$21,all!$CK$21,all!$CN$21)</c:f>
            </c:numRef>
          </c:val>
        </c:ser>
        <c:ser>
          <c:idx val="16"/>
          <c:order val="16"/>
          <c:tx>
            <c:strRef>
              <c:f>all!$A$22</c:f>
              <c:strCache>
                <c:ptCount val="1"/>
                <c:pt idx="0">
                  <c:v>Belgium</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(all!$BP$22:$BQ$22,all!$BZ$22,all!$CK$22,all!$CN$22)</c:f>
            </c:numRef>
          </c:val>
        </c:ser>
        <c:ser>
          <c:idx val="17"/>
          <c:order val="17"/>
          <c:tx>
            <c:strRef>
              <c:f>all!$A$23</c:f>
              <c:strCache>
                <c:ptCount val="1"/>
                <c:pt idx="0">
                  <c:v>Belize</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(all!$BP$23:$BQ$23,all!$BZ$23,all!$CK$23,all!$CN$23)</c:f>
            </c:numRef>
          </c:val>
        </c:ser>
        <c:ser>
          <c:idx val="18"/>
          <c:order val="18"/>
          <c:tx>
            <c:strRef>
              <c:f>all!$A$24</c:f>
              <c:strCache>
                <c:ptCount val="1"/>
                <c:pt idx="0">
                  <c:v>Benin</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(all!$BP$24:$BQ$24,all!$BZ$24,all!$CK$24,all!$CN$24)</c:f>
            </c:numRef>
          </c:val>
        </c:ser>
        <c:ser>
          <c:idx val="19"/>
          <c:order val="19"/>
          <c:tx>
            <c:strRef>
              <c:f>all!$A$25</c:f>
              <c:strCache>
                <c:ptCount val="1"/>
                <c:pt idx="0">
                  <c:v>Bhutan</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(all!$BP$25:$BQ$25,all!$BZ$25,all!$CK$25,all!$CN$25)</c:f>
            </c:numRef>
          </c:val>
        </c:ser>
        <c:ser>
          <c:idx val="20"/>
          <c:order val="20"/>
          <c:tx>
            <c:strRef>
              <c:f>all!$A$26</c:f>
              <c:strCache>
                <c:ptCount val="1"/>
                <c:pt idx="0">
                  <c:v>Bolivia (Plurinational State of)</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(all!$BP$26:$BQ$26,all!$BZ$26,all!$CK$26,all!$CN$26)</c:f>
            </c:numRef>
          </c:val>
        </c:ser>
        <c:ser>
          <c:idx val="21"/>
          <c:order val="21"/>
          <c:tx>
            <c:strRef>
              <c:f>all!$A$27</c:f>
              <c:strCache>
                <c:ptCount val="1"/>
                <c:pt idx="0">
                  <c:v>Bosnia and Herzegovina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(all!$BP$27:$BQ$27,all!$BZ$27,all!$CK$27,all!$CN$27)</c:f>
            </c:numRef>
          </c:val>
        </c:ser>
        <c:ser>
          <c:idx val="22"/>
          <c:order val="22"/>
          <c:tx>
            <c:strRef>
              <c:f>all!$A$28</c:f>
              <c:strCache>
                <c:ptCount val="1"/>
                <c:pt idx="0">
                  <c:v>Botswana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(all!$BP$28:$BQ$28,all!$BZ$28,all!$CK$28,all!$CN$28)</c:f>
            </c:numRef>
          </c:val>
        </c:ser>
        <c:ser>
          <c:idx val="23"/>
          <c:order val="23"/>
          <c:tx>
            <c:strRef>
              <c:f>all!$A$29</c:f>
              <c:strCache>
                <c:ptCount val="1"/>
                <c:pt idx="0">
                  <c:v>Brazil</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(all!$BP$29:$BQ$29,all!$BZ$29,all!$CK$29,all!$CN$29)</c:f>
            </c:numRef>
          </c:val>
        </c:ser>
        <c:ser>
          <c:idx val="24"/>
          <c:order val="24"/>
          <c:tx>
            <c:strRef>
              <c:f>all!$A$30</c:f>
              <c:strCache>
                <c:ptCount val="1"/>
                <c:pt idx="0">
                  <c:v>Brunei Darussalam</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(all!$BP$30:$BQ$30,all!$BZ$30,all!$CK$30,all!$CN$30)</c:f>
            </c:numRef>
          </c:val>
        </c:ser>
        <c:ser>
          <c:idx val="25"/>
          <c:order val="25"/>
          <c:tx>
            <c:strRef>
              <c:f>all!$A$31</c:f>
              <c:strCache>
                <c:ptCount val="1"/>
                <c:pt idx="0">
                  <c:v>Bulgaria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(all!$BP$31:$BQ$31,all!$BZ$31,all!$CK$31,all!$CN$31)</c:f>
            </c:numRef>
          </c:val>
        </c:ser>
        <c:ser>
          <c:idx val="26"/>
          <c:order val="26"/>
          <c:tx>
            <c:strRef>
              <c:f>all!$A$32</c:f>
              <c:strCache>
                <c:ptCount val="1"/>
                <c:pt idx="0">
                  <c:v>Burkina Faso</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(all!$BP$32:$BQ$32,all!$BZ$32,all!$CK$32,all!$CN$32)</c:f>
            </c:numRef>
          </c:val>
        </c:ser>
        <c:ser>
          <c:idx val="27"/>
          <c:order val="27"/>
          <c:tx>
            <c:strRef>
              <c:f>all!$A$33</c:f>
              <c:strCache>
                <c:ptCount val="1"/>
                <c:pt idx="0">
                  <c:v>Burundi</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(all!$BP$33:$BQ$33,all!$BZ$33,all!$CK$33,all!$CN$33)</c:f>
            </c:numRef>
          </c:val>
        </c:ser>
        <c:ser>
          <c:idx val="28"/>
          <c:order val="28"/>
          <c:tx>
            <c:strRef>
              <c:f>all!$A$34</c:f>
              <c:strCache>
                <c:ptCount val="1"/>
                <c:pt idx="0">
                  <c:v>Cambodia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(all!$BP$34:$BQ$34,all!$BZ$34,all!$CK$34,all!$CN$34)</c:f>
            </c:numRef>
          </c:val>
        </c:ser>
        <c:ser>
          <c:idx val="29"/>
          <c:order val="29"/>
          <c:tx>
            <c:strRef>
              <c:f>all!$A$35</c:f>
              <c:strCache>
                <c:ptCount val="1"/>
                <c:pt idx="0">
                  <c:v>Cameroon</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(all!$BP$35:$BQ$35,all!$BZ$35,all!$CK$35,all!$CN$35)</c:f>
            </c:numRef>
          </c:val>
        </c:ser>
        <c:ser>
          <c:idx val="30"/>
          <c:order val="30"/>
          <c:tx>
            <c:strRef>
              <c:f>all!$A$36</c:f>
              <c:strCache>
                <c:ptCount val="1"/>
                <c:pt idx="0">
                  <c:v>Canada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(all!$BP$36:$BQ$36,all!$BZ$36,all!$CK$36,all!$CN$36)</c:f>
            </c:numRef>
          </c:val>
        </c:ser>
        <c:ser>
          <c:idx val="31"/>
          <c:order val="31"/>
          <c:tx>
            <c:strRef>
              <c:f>all!$A$37</c:f>
              <c:strCache>
                <c:ptCount val="1"/>
                <c:pt idx="0">
                  <c:v>Cape Verde</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(all!$BP$37:$BQ$37,all!$BZ$37,all!$CK$37,all!$CN$37)</c:f>
            </c:numRef>
          </c:val>
        </c:ser>
        <c:ser>
          <c:idx val="32"/>
          <c:order val="32"/>
          <c:tx>
            <c:strRef>
              <c:f>all!$A$38</c:f>
              <c:strCache>
                <c:ptCount val="1"/>
                <c:pt idx="0">
                  <c:v>Central African Republic</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(all!$BP$38:$BQ$38,all!$BZ$38,all!$CK$38,all!$CN$38)</c:f>
            </c:numRef>
          </c:val>
        </c:ser>
        <c:ser>
          <c:idx val="33"/>
          <c:order val="33"/>
          <c:tx>
            <c:strRef>
              <c:f>all!$A$39</c:f>
              <c:strCache>
                <c:ptCount val="1"/>
                <c:pt idx="0">
                  <c:v>Chad</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(all!$BP$39:$BQ$39,all!$BZ$39,all!$CK$39,all!$CN$39)</c:f>
            </c:numRef>
          </c:val>
        </c:ser>
        <c:ser>
          <c:idx val="34"/>
          <c:order val="34"/>
          <c:tx>
            <c:strRef>
              <c:f>all!$A$40</c:f>
              <c:strCache>
                <c:ptCount val="1"/>
                <c:pt idx="0">
                  <c:v>Chile</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(all!$BP$40:$BQ$40,all!$BZ$40,all!$CK$40,all!$CN$40)</c:f>
            </c:numRef>
          </c:val>
        </c:ser>
        <c:ser>
          <c:idx val="35"/>
          <c:order val="35"/>
          <c:tx>
            <c:strRef>
              <c:f>all!$A$41</c:f>
              <c:strCache>
                <c:ptCount val="1"/>
                <c:pt idx="0">
                  <c:v>China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(all!$BP$41:$BQ$41,all!$BZ$41,all!$CK$41,all!$CN$41)</c:f>
            </c:numRef>
          </c:val>
        </c:ser>
        <c:ser>
          <c:idx val="36"/>
          <c:order val="36"/>
          <c:tx>
            <c:strRef>
              <c:f>all!$A$42</c:f>
              <c:strCache>
                <c:ptCount val="1"/>
                <c:pt idx="0">
                  <c:v>Colombia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(all!$BP$42:$BQ$42,all!$BZ$42,all!$CK$42,all!$CN$42)</c:f>
            </c:numRef>
          </c:val>
        </c:ser>
        <c:ser>
          <c:idx val="37"/>
          <c:order val="37"/>
          <c:tx>
            <c:strRef>
              <c:f>all!$A$43</c:f>
              <c:strCache>
                <c:ptCount val="1"/>
                <c:pt idx="0">
                  <c:v>Comoros</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(all!$BP$43:$BQ$43,all!$BZ$43,all!$CK$43,all!$CN$43)</c:f>
            </c:numRef>
          </c:val>
        </c:ser>
        <c:ser>
          <c:idx val="38"/>
          <c:order val="38"/>
          <c:tx>
            <c:strRef>
              <c:f>all!$A$44</c:f>
              <c:strCache>
                <c:ptCount val="1"/>
                <c:pt idx="0">
                  <c:v>Congo</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(all!$BP$44:$BQ$44,all!$BZ$44,all!$CK$44,all!$CN$44)</c:f>
            </c:numRef>
          </c:val>
        </c:ser>
        <c:ser>
          <c:idx val="39"/>
          <c:order val="39"/>
          <c:tx>
            <c:strRef>
              <c:f>all!$A$45</c:f>
              <c:strCache>
                <c:ptCount val="1"/>
                <c:pt idx="0">
                  <c:v>Cook Islands</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(all!$BP$45:$BQ$45,all!$BZ$45,all!$CK$45,all!$CN$45)</c:f>
            </c:numRef>
          </c:val>
        </c:ser>
        <c:ser>
          <c:idx val="40"/>
          <c:order val="40"/>
          <c:tx>
            <c:strRef>
              <c:f>all!$A$46</c:f>
              <c:strCache>
                <c:ptCount val="1"/>
                <c:pt idx="0">
                  <c:v>Costa Rica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(all!$BP$46:$BQ$46,all!$BZ$46,all!$CK$46,all!$CN$46)</c:f>
            </c:numRef>
          </c:val>
        </c:ser>
        <c:ser>
          <c:idx val="41"/>
          <c:order val="41"/>
          <c:tx>
            <c:strRef>
              <c:f>all!$A$47</c:f>
              <c:strCache>
                <c:ptCount val="1"/>
                <c:pt idx="0">
                  <c:v>Côte d'Ivoire</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(all!$BP$47:$BQ$47,all!$BZ$47,all!$CK$47,all!$CN$47)</c:f>
            </c:numRef>
          </c:val>
        </c:ser>
        <c:ser>
          <c:idx val="42"/>
          <c:order val="42"/>
          <c:tx>
            <c:strRef>
              <c:f>all!$A$48</c:f>
              <c:strCache>
                <c:ptCount val="1"/>
                <c:pt idx="0">
                  <c:v>Croatia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(all!$BP$48:$BQ$48,all!$BZ$48,all!$CK$48,all!$CN$48)</c:f>
            </c:numRef>
          </c:val>
        </c:ser>
        <c:ser>
          <c:idx val="43"/>
          <c:order val="43"/>
          <c:tx>
            <c:strRef>
              <c:f>all!$A$49</c:f>
              <c:strCache>
                <c:ptCount val="1"/>
                <c:pt idx="0">
                  <c:v>Cuba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(all!$BP$49:$BQ$49,all!$BZ$49,all!$CK$49,all!$CN$49)</c:f>
            </c:numRef>
          </c:val>
        </c:ser>
        <c:ser>
          <c:idx val="44"/>
          <c:order val="44"/>
          <c:tx>
            <c:strRef>
              <c:f>all!$A$50</c:f>
              <c:strCache>
                <c:ptCount val="1"/>
                <c:pt idx="0">
                  <c:v>Cyprus</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(all!$BP$50:$BQ$50,all!$BZ$50,all!$CK$50,all!$CN$50)</c:f>
            </c:numRef>
          </c:val>
        </c:ser>
        <c:ser>
          <c:idx val="45"/>
          <c:order val="45"/>
          <c:tx>
            <c:strRef>
              <c:f>all!$A$51</c:f>
              <c:strCache>
                <c:ptCount val="1"/>
                <c:pt idx="0">
                  <c:v>Czech Republic</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(all!$BP$51:$BQ$51,all!$BZ$51,all!$CK$51,all!$CN$51)</c:f>
            </c:numRef>
          </c:val>
        </c:ser>
        <c:ser>
          <c:idx val="46"/>
          <c:order val="46"/>
          <c:tx>
            <c:strRef>
              <c:f>all!$A$52</c:f>
              <c:strCache>
                <c:ptCount val="1"/>
                <c:pt idx="0">
                  <c:v>Democratic People's Republic of Korea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(all!$BP$52:$BQ$52,all!$BZ$52,all!$CK$52,all!$CN$52)</c:f>
            </c:numRef>
          </c:val>
        </c:ser>
        <c:ser>
          <c:idx val="47"/>
          <c:order val="47"/>
          <c:tx>
            <c:strRef>
              <c:f>all!$A$53</c:f>
              <c:strCache>
                <c:ptCount val="1"/>
                <c:pt idx="0">
                  <c:v>Democratic Republic of the Congo</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(all!$BP$53:$BQ$53,all!$BZ$53,all!$CK$53,all!$CN$53)</c:f>
            </c:numRef>
          </c:val>
        </c:ser>
        <c:ser>
          <c:idx val="48"/>
          <c:order val="48"/>
          <c:tx>
            <c:strRef>
              <c:f>all!$A$54</c:f>
              <c:strCache>
                <c:ptCount val="1"/>
                <c:pt idx="0">
                  <c:v>Denmark</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(all!$BP$54:$BQ$54,all!$BZ$54,all!$CK$54,all!$CN$54)</c:f>
            </c:numRef>
          </c:val>
        </c:ser>
        <c:ser>
          <c:idx val="49"/>
          <c:order val="49"/>
          <c:tx>
            <c:strRef>
              <c:f>all!$A$55</c:f>
              <c:strCache>
                <c:ptCount val="1"/>
                <c:pt idx="0">
                  <c:v>Djibouti</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(all!$BP$55:$BQ$55,all!$BZ$55,all!$CK$55,all!$CN$55)</c:f>
            </c:numRef>
          </c:val>
        </c:ser>
        <c:ser>
          <c:idx val="50"/>
          <c:order val="50"/>
          <c:tx>
            <c:strRef>
              <c:f>all!$A$56</c:f>
              <c:strCache>
                <c:ptCount val="1"/>
                <c:pt idx="0">
                  <c:v>Dominica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(all!$BP$56:$BQ$56,all!$BZ$56,all!$CK$56,all!$CN$56)</c:f>
            </c:numRef>
          </c:val>
        </c:ser>
        <c:ser>
          <c:idx val="51"/>
          <c:order val="51"/>
          <c:tx>
            <c:strRef>
              <c:f>all!$A$57</c:f>
              <c:strCache>
                <c:ptCount val="1"/>
                <c:pt idx="0">
                  <c:v>Dominican Republic</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(all!$BP$57:$BQ$57,all!$BZ$57,all!$CK$57,all!$CN$57)</c:f>
            </c:numRef>
          </c:val>
        </c:ser>
        <c:ser>
          <c:idx val="52"/>
          <c:order val="52"/>
          <c:tx>
            <c:strRef>
              <c:f>all!$A$58</c:f>
              <c:strCache>
                <c:ptCount val="1"/>
                <c:pt idx="0">
                  <c:v>Ecuador</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(all!$BP$58:$BQ$58,all!$BZ$58,all!$CK$58,all!$CN$58)</c:f>
            </c:numRef>
          </c:val>
        </c:ser>
        <c:ser>
          <c:idx val="53"/>
          <c:order val="53"/>
          <c:tx>
            <c:strRef>
              <c:f>all!$A$59</c:f>
              <c:strCache>
                <c:ptCount val="1"/>
                <c:pt idx="0">
                  <c:v>Egypt</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(all!$BP$59:$BQ$59,all!$BZ$59,all!$CK$59,all!$CN$59)</c:f>
            </c:numRef>
          </c:val>
        </c:ser>
        <c:ser>
          <c:idx val="54"/>
          <c:order val="54"/>
          <c:tx>
            <c:strRef>
              <c:f>all!$A$60</c:f>
              <c:strCache>
                <c:ptCount val="1"/>
                <c:pt idx="0">
                  <c:v>El Salvador</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(all!$BP$60:$BQ$60,all!$BZ$60,all!$CK$60,all!$CN$60)</c:f>
            </c:numRef>
          </c:val>
        </c:ser>
        <c:ser>
          <c:idx val="55"/>
          <c:order val="55"/>
          <c:tx>
            <c:strRef>
              <c:f>all!$A$61</c:f>
              <c:strCache>
                <c:ptCount val="1"/>
                <c:pt idx="0">
                  <c:v>Equatorial Guinea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(all!$BP$61:$BQ$61,all!$BZ$61,all!$CK$61,all!$CN$61)</c:f>
            </c:numRef>
          </c:val>
        </c:ser>
        <c:ser>
          <c:idx val="56"/>
          <c:order val="56"/>
          <c:tx>
            <c:strRef>
              <c:f>all!$A$62</c:f>
              <c:strCache>
                <c:ptCount val="1"/>
                <c:pt idx="0">
                  <c:v>Eritrea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(all!$BP$62:$BQ$62,all!$BZ$62,all!$CK$62,all!$CN$62)</c:f>
            </c:numRef>
          </c:val>
        </c:ser>
        <c:ser>
          <c:idx val="57"/>
          <c:order val="57"/>
          <c:tx>
            <c:strRef>
              <c:f>all!$A$63</c:f>
              <c:strCache>
                <c:ptCount val="1"/>
                <c:pt idx="0">
                  <c:v>Estonia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(all!$BP$63:$BQ$63,all!$BZ$63,all!$CK$63,all!$CN$63)</c:f>
            </c:numRef>
          </c:val>
        </c:ser>
        <c:ser>
          <c:idx val="58"/>
          <c:order val="58"/>
          <c:tx>
            <c:strRef>
              <c:f>all!$A$64</c:f>
              <c:strCache>
                <c:ptCount val="1"/>
                <c:pt idx="0">
                  <c:v>Ethiopia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(all!$BP$64:$BQ$64,all!$BZ$64,all!$CK$64,all!$CN$64)</c:f>
            </c:numRef>
          </c:val>
        </c:ser>
        <c:ser>
          <c:idx val="59"/>
          <c:order val="59"/>
          <c:tx>
            <c:strRef>
              <c:f>all!$A$65</c:f>
              <c:strCache>
                <c:ptCount val="1"/>
                <c:pt idx="0">
                  <c:v>Fiji</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(all!$BP$65:$BQ$65,all!$BZ$65,all!$CK$65,all!$CN$65)</c:f>
            </c:numRef>
          </c:val>
        </c:ser>
        <c:ser>
          <c:idx val="60"/>
          <c:order val="60"/>
          <c:tx>
            <c:strRef>
              <c:f>all!$A$66</c:f>
              <c:strCache>
                <c:ptCount val="1"/>
                <c:pt idx="0">
                  <c:v>Finland</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(all!$BP$66:$BQ$66,all!$BZ$66,all!$CK$66,all!$CN$66)</c:f>
            </c:numRef>
          </c:val>
        </c:ser>
        <c:ser>
          <c:idx val="61"/>
          <c:order val="61"/>
          <c:tx>
            <c:strRef>
              <c:f>all!$A$67</c:f>
              <c:strCache>
                <c:ptCount val="1"/>
                <c:pt idx="0">
                  <c:v>France</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(all!$BP$67:$BQ$67,all!$BZ$67,all!$CK$67,all!$CN$67)</c:f>
            </c:numRef>
          </c:val>
        </c:ser>
        <c:ser>
          <c:idx val="62"/>
          <c:order val="62"/>
          <c:tx>
            <c:strRef>
              <c:f>all!$A$68</c:f>
              <c:strCache>
                <c:ptCount val="1"/>
                <c:pt idx="0">
                  <c:v>Gabon</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(all!$BP$68:$BQ$68,all!$BZ$68,all!$CK$68,all!$CN$68)</c:f>
            </c:numRef>
          </c:val>
        </c:ser>
        <c:ser>
          <c:idx val="63"/>
          <c:order val="63"/>
          <c:tx>
            <c:strRef>
              <c:f>all!$A$69</c:f>
              <c:strCache>
                <c:ptCount val="1"/>
                <c:pt idx="0">
                  <c:v>Gambia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(all!$BP$69:$BQ$69,all!$BZ$69,all!$CK$69,all!$CN$69)</c:f>
            </c:numRef>
          </c:val>
        </c:ser>
        <c:ser>
          <c:idx val="64"/>
          <c:order val="64"/>
          <c:tx>
            <c:strRef>
              <c:f>all!$A$70</c:f>
              <c:strCache>
                <c:ptCount val="1"/>
                <c:pt idx="0">
                  <c:v>Georgia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(all!$BP$70:$BQ$70,all!$BZ$70,all!$CK$70,all!$CN$70)</c:f>
            </c:numRef>
          </c:val>
        </c:ser>
        <c:ser>
          <c:idx val="65"/>
          <c:order val="65"/>
          <c:tx>
            <c:strRef>
              <c:f>all!$A$71</c:f>
              <c:strCache>
                <c:ptCount val="1"/>
                <c:pt idx="0">
                  <c:v>Germany</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(all!$BP$71:$BQ$71,all!$BZ$71,all!$CK$71,all!$CN$71)</c:f>
            </c:numRef>
          </c:val>
        </c:ser>
        <c:ser>
          <c:idx val="66"/>
          <c:order val="66"/>
          <c:tx>
            <c:strRef>
              <c:f>all!$A$72</c:f>
              <c:strCache>
                <c:ptCount val="1"/>
                <c:pt idx="0">
                  <c:v>Ghana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(all!$BP$72:$BQ$72,all!$BZ$72,all!$CK$72,all!$CN$72)</c:f>
            </c:numRef>
          </c:val>
        </c:ser>
        <c:ser>
          <c:idx val="67"/>
          <c:order val="67"/>
          <c:tx>
            <c:strRef>
              <c:f>all!$A$73</c:f>
              <c:strCache>
                <c:ptCount val="1"/>
                <c:pt idx="0">
                  <c:v>Greece</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(all!$BP$73:$BQ$73,all!$BZ$73,all!$CK$73,all!$CN$73)</c:f>
            </c:numRef>
          </c:val>
        </c:ser>
        <c:ser>
          <c:idx val="68"/>
          <c:order val="68"/>
          <c:tx>
            <c:strRef>
              <c:f>all!$A$74</c:f>
              <c:strCache>
                <c:ptCount val="1"/>
                <c:pt idx="0">
                  <c:v>Grenada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(all!$BP$74:$BQ$74,all!$BZ$74,all!$CK$74,all!$CN$74)</c:f>
            </c:numRef>
          </c:val>
        </c:ser>
        <c:ser>
          <c:idx val="69"/>
          <c:order val="69"/>
          <c:tx>
            <c:strRef>
              <c:f>all!$A$75</c:f>
              <c:strCache>
                <c:ptCount val="1"/>
                <c:pt idx="0">
                  <c:v>Guatemala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(all!$BP$75:$BQ$75,all!$BZ$75,all!$CK$75,all!$CN$75)</c:f>
            </c:numRef>
          </c:val>
        </c:ser>
        <c:ser>
          <c:idx val="70"/>
          <c:order val="70"/>
          <c:tx>
            <c:strRef>
              <c:f>all!$A$76</c:f>
              <c:strCache>
                <c:ptCount val="1"/>
                <c:pt idx="0">
                  <c:v>Guinea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(all!$BP$76:$BQ$76,all!$BZ$76,all!$CK$76,all!$CN$76)</c:f>
            </c:numRef>
          </c:val>
        </c:ser>
        <c:ser>
          <c:idx val="71"/>
          <c:order val="71"/>
          <c:tx>
            <c:strRef>
              <c:f>all!$A$77</c:f>
              <c:strCache>
                <c:ptCount val="1"/>
                <c:pt idx="0">
                  <c:v>Guinea-Bissau</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(all!$BP$77:$BQ$77,all!$BZ$77,all!$CK$77,all!$CN$77)</c:f>
            </c:numRef>
          </c:val>
        </c:ser>
        <c:ser>
          <c:idx val="72"/>
          <c:order val="72"/>
          <c:tx>
            <c:strRef>
              <c:f>all!$A$78</c:f>
              <c:strCache>
                <c:ptCount val="1"/>
                <c:pt idx="0">
                  <c:v>Guyana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(all!$BP$78:$BQ$78,all!$BZ$78,all!$CK$78,all!$CN$78)</c:f>
            </c:numRef>
          </c:val>
        </c:ser>
        <c:ser>
          <c:idx val="73"/>
          <c:order val="73"/>
          <c:tx>
            <c:strRef>
              <c:f>all!$A$79</c:f>
              <c:strCache>
                <c:ptCount val="1"/>
                <c:pt idx="0">
                  <c:v>Haiti</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(all!$BP$79:$BQ$79,all!$BZ$79,all!$CK$79,all!$CN$79)</c:f>
            </c:numRef>
          </c:val>
        </c:ser>
        <c:ser>
          <c:idx val="74"/>
          <c:order val="74"/>
          <c:tx>
            <c:strRef>
              <c:f>all!$A$80</c:f>
              <c:strCache>
                <c:ptCount val="1"/>
                <c:pt idx="0">
                  <c:v>Honduras</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(all!$BP$80:$BQ$80,all!$BZ$80,all!$CK$80,all!$CN$80)</c:f>
            </c:numRef>
          </c:val>
        </c:ser>
        <c:ser>
          <c:idx val="75"/>
          <c:order val="75"/>
          <c:tx>
            <c:strRef>
              <c:f>all!$A$81</c:f>
              <c:strCache>
                <c:ptCount val="1"/>
                <c:pt idx="0">
                  <c:v>Hungary</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(all!$BP$81:$BQ$81,all!$BZ$81,all!$CK$81,all!$CN$81)</c:f>
            </c:numRef>
          </c:val>
        </c:ser>
        <c:ser>
          <c:idx val="76"/>
          <c:order val="76"/>
          <c:tx>
            <c:strRef>
              <c:f>all!$A$82</c:f>
              <c:strCache>
                <c:ptCount val="1"/>
                <c:pt idx="0">
                  <c:v>Iceland</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(all!$BP$82:$BQ$82,all!$BZ$82,all!$CK$82,all!$CN$82)</c:f>
            </c:numRef>
          </c:val>
        </c:ser>
        <c:ser>
          <c:idx val="77"/>
          <c:order val="77"/>
          <c:tx>
            <c:strRef>
              <c:f>all!$A$83</c:f>
              <c:strCache>
                <c:ptCount val="1"/>
                <c:pt idx="0">
                  <c:v>India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(all!$BP$83:$BQ$83,all!$BZ$83,all!$CK$83,all!$CN$83)</c:f>
            </c:numRef>
          </c:val>
        </c:ser>
        <c:ser>
          <c:idx val="78"/>
          <c:order val="78"/>
          <c:tx>
            <c:strRef>
              <c:f>all!$A$84</c:f>
              <c:strCache>
                <c:ptCount val="1"/>
                <c:pt idx="0">
                  <c:v>Indonesia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(all!$BP$84:$BQ$84,all!$BZ$84,all!$CK$84,all!$CN$84)</c:f>
            </c:numRef>
          </c:val>
        </c:ser>
        <c:ser>
          <c:idx val="79"/>
          <c:order val="79"/>
          <c:tx>
            <c:strRef>
              <c:f>all!$A$85</c:f>
              <c:strCache>
                <c:ptCount val="1"/>
                <c:pt idx="0">
                  <c:v>Iran (Islamic Republic of)</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(all!$BP$85:$BQ$85,all!$BZ$85,all!$CK$85,all!$CN$85)</c:f>
            </c:numRef>
          </c:val>
        </c:ser>
        <c:ser>
          <c:idx val="80"/>
          <c:order val="80"/>
          <c:tx>
            <c:strRef>
              <c:f>all!$A$86</c:f>
              <c:strCache>
                <c:ptCount val="1"/>
                <c:pt idx="0">
                  <c:v>Iraq</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(all!$BP$86:$BQ$86,all!$BZ$86,all!$CK$86,all!$CN$86)</c:f>
            </c:numRef>
          </c:val>
        </c:ser>
        <c:ser>
          <c:idx val="81"/>
          <c:order val="81"/>
          <c:tx>
            <c:strRef>
              <c:f>all!$A$87</c:f>
              <c:strCache>
                <c:ptCount val="1"/>
                <c:pt idx="0">
                  <c:v>Ireland</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(all!$BP$87:$BQ$87,all!$BZ$87,all!$CK$87,all!$CN$87)</c:f>
            </c:numRef>
          </c:val>
        </c:ser>
        <c:ser>
          <c:idx val="82"/>
          <c:order val="82"/>
          <c:tx>
            <c:strRef>
              <c:f>all!$A$88</c:f>
              <c:strCache>
                <c:ptCount val="1"/>
                <c:pt idx="0">
                  <c:v>Israel</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(all!$BP$88:$BQ$88,all!$BZ$88,all!$CK$88,all!$CN$88)</c:f>
            </c:numRef>
          </c:val>
        </c:ser>
        <c:ser>
          <c:idx val="83"/>
          <c:order val="83"/>
          <c:tx>
            <c:strRef>
              <c:f>all!$A$89</c:f>
              <c:strCache>
                <c:ptCount val="1"/>
                <c:pt idx="0">
                  <c:v>Italy</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(all!$BP$89:$BQ$89,all!$BZ$89,all!$CK$89,all!$CN$89)</c:f>
            </c:numRef>
          </c:val>
        </c:ser>
        <c:ser>
          <c:idx val="84"/>
          <c:order val="84"/>
          <c:tx>
            <c:strRef>
              <c:f>all!$A$90</c:f>
              <c:strCache>
                <c:ptCount val="1"/>
                <c:pt idx="0">
                  <c:v>Jamaica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(all!$BP$90:$BQ$90,all!$BZ$90,all!$CK$90,all!$CN$90)</c:f>
            </c:numRef>
          </c:val>
        </c:ser>
        <c:ser>
          <c:idx val="85"/>
          <c:order val="85"/>
          <c:tx>
            <c:strRef>
              <c:f>all!$A$91</c:f>
              <c:strCache>
                <c:ptCount val="1"/>
                <c:pt idx="0">
                  <c:v>Japan</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(all!$BP$91:$BQ$91,all!$BZ$91,all!$CK$91,all!$CN$91)</c:f>
            </c:numRef>
          </c:val>
        </c:ser>
        <c:ser>
          <c:idx val="86"/>
          <c:order val="86"/>
          <c:tx>
            <c:strRef>
              <c:f>all!$A$92</c:f>
              <c:strCache>
                <c:ptCount val="1"/>
                <c:pt idx="0">
                  <c:v>Jordan</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(all!$BP$92:$BQ$92,all!$BZ$92,all!$CK$92,all!$CN$92)</c:f>
            </c:numRef>
          </c:val>
        </c:ser>
        <c:ser>
          <c:idx val="87"/>
          <c:order val="87"/>
          <c:tx>
            <c:strRef>
              <c:f>all!$A$93</c:f>
              <c:strCache>
                <c:ptCount val="1"/>
                <c:pt idx="0">
                  <c:v>Kazakhstan</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(all!$BP$93:$BQ$93,all!$BZ$93,all!$CK$93,all!$CN$93)</c:f>
            </c:numRef>
          </c:val>
        </c:ser>
        <c:ser>
          <c:idx val="88"/>
          <c:order val="88"/>
          <c:tx>
            <c:strRef>
              <c:f>all!$A$94</c:f>
              <c:strCache>
                <c:ptCount val="1"/>
                <c:pt idx="0">
                  <c:v>Kenya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(all!$BP$94:$BQ$94,all!$BZ$94,all!$CK$94,all!$CN$94)</c:f>
            </c:numRef>
          </c:val>
        </c:ser>
        <c:ser>
          <c:idx val="89"/>
          <c:order val="89"/>
          <c:tx>
            <c:strRef>
              <c:f>all!$A$95</c:f>
              <c:strCache>
                <c:ptCount val="1"/>
                <c:pt idx="0">
                  <c:v>Kiribati</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(all!$BP$95:$BQ$95,all!$BZ$95,all!$CK$95,all!$CN$95)</c:f>
            </c:numRef>
          </c:val>
        </c:ser>
        <c:ser>
          <c:idx val="90"/>
          <c:order val="90"/>
          <c:tx>
            <c:strRef>
              <c:f>all!$A$96</c:f>
              <c:strCache>
                <c:ptCount val="1"/>
                <c:pt idx="0">
                  <c:v>Kuwait</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(all!$BP$96:$BQ$96,all!$BZ$96,all!$CK$96,all!$CN$96)</c:f>
            </c:numRef>
          </c:val>
        </c:ser>
        <c:ser>
          <c:idx val="91"/>
          <c:order val="91"/>
          <c:tx>
            <c:strRef>
              <c:f>all!$A$97</c:f>
              <c:strCache>
                <c:ptCount val="1"/>
                <c:pt idx="0">
                  <c:v>Kyrgyzstan</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(all!$BP$97:$BQ$97,all!$BZ$97,all!$CK$97,all!$CN$97)</c:f>
            </c:numRef>
          </c:val>
        </c:ser>
        <c:ser>
          <c:idx val="92"/>
          <c:order val="92"/>
          <c:tx>
            <c:strRef>
              <c:f>all!$A$98</c:f>
              <c:strCache>
                <c:ptCount val="1"/>
                <c:pt idx="0">
                  <c:v>Lao People's Democratic Republic</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(all!$BP$98:$BQ$98,all!$BZ$98,all!$CK$98,all!$CN$98)</c:f>
            </c:numRef>
          </c:val>
        </c:ser>
        <c:ser>
          <c:idx val="93"/>
          <c:order val="93"/>
          <c:tx>
            <c:strRef>
              <c:f>all!$A$99</c:f>
              <c:strCache>
                <c:ptCount val="1"/>
                <c:pt idx="0">
                  <c:v>Latvia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(all!$BP$99:$BQ$99,all!$BZ$99,all!$CK$99,all!$CN$99)</c:f>
            </c:numRef>
          </c:val>
        </c:ser>
        <c:ser>
          <c:idx val="94"/>
          <c:order val="94"/>
          <c:tx>
            <c:strRef>
              <c:f>all!$A$100</c:f>
              <c:strCache>
                <c:ptCount val="1"/>
                <c:pt idx="0">
                  <c:v>Lebanon</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(all!$BP$100:$BQ$100,all!$BZ$100,all!$CK$100,all!$CN$100)</c:f>
            </c:numRef>
          </c:val>
        </c:ser>
        <c:ser>
          <c:idx val="95"/>
          <c:order val="95"/>
          <c:tx>
            <c:strRef>
              <c:f>all!$A$101</c:f>
              <c:strCache>
                <c:ptCount val="1"/>
                <c:pt idx="0">
                  <c:v>Lesotho</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(all!$BP$101:$BQ$101,all!$BZ$101,all!$CK$101,all!$CN$101)</c:f>
            </c:numRef>
          </c:val>
        </c:ser>
        <c:ser>
          <c:idx val="96"/>
          <c:order val="96"/>
          <c:tx>
            <c:strRef>
              <c:f>all!$A$102</c:f>
              <c:strCache>
                <c:ptCount val="1"/>
                <c:pt idx="0">
                  <c:v>Liberia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(all!$BP$102:$BQ$102,all!$BZ$102,all!$CK$102,all!$CN$102)</c:f>
            </c:numRef>
          </c:val>
        </c:ser>
        <c:ser>
          <c:idx val="97"/>
          <c:order val="97"/>
          <c:tx>
            <c:strRef>
              <c:f>all!$A$103</c:f>
              <c:strCache>
                <c:ptCount val="1"/>
                <c:pt idx="0">
                  <c:v>Libyan Arab Jamahiriya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(all!$BP$103:$BQ$103,all!$BZ$103,all!$CK$103,all!$CN$103)</c:f>
            </c:numRef>
          </c:val>
        </c:ser>
        <c:ser>
          <c:idx val="98"/>
          <c:order val="98"/>
          <c:tx>
            <c:strRef>
              <c:f>all!$A$104</c:f>
              <c:strCache>
                <c:ptCount val="1"/>
                <c:pt idx="0">
                  <c:v>Lithuania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(all!$BP$104:$BQ$104,all!$BZ$104,all!$CK$104,all!$CN$104)</c:f>
            </c:numRef>
          </c:val>
        </c:ser>
        <c:ser>
          <c:idx val="99"/>
          <c:order val="99"/>
          <c:tx>
            <c:strRef>
              <c:f>all!$A$105</c:f>
              <c:strCache>
                <c:ptCount val="1"/>
                <c:pt idx="0">
                  <c:v>Luxembourg</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(all!$BP$105:$BQ$105,all!$BZ$105,all!$CK$105,all!$CN$105)</c:f>
            </c:numRef>
          </c:val>
        </c:ser>
        <c:ser>
          <c:idx val="100"/>
          <c:order val="100"/>
          <c:tx>
            <c:strRef>
              <c:f>all!$A$106</c:f>
              <c:strCache>
                <c:ptCount val="1"/>
                <c:pt idx="0">
                  <c:v>Madagascar</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(all!$BP$106:$BQ$106,all!$BZ$106,all!$CK$106,all!$CN$106)</c:f>
            </c:numRef>
          </c:val>
        </c:ser>
        <c:ser>
          <c:idx val="101"/>
          <c:order val="101"/>
          <c:tx>
            <c:strRef>
              <c:f>all!$A$107</c:f>
              <c:strCache>
                <c:ptCount val="1"/>
                <c:pt idx="0">
                  <c:v>Malawi</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(all!$BP$107:$BQ$107,all!$BZ$107,all!$CK$107,all!$CN$107)</c:f>
            </c:numRef>
          </c:val>
        </c:ser>
        <c:ser>
          <c:idx val="102"/>
          <c:order val="102"/>
          <c:tx>
            <c:strRef>
              <c:f>all!$A$108</c:f>
              <c:strCache>
                <c:ptCount val="1"/>
                <c:pt idx="0">
                  <c:v>Malaysia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(all!$BP$108:$BQ$108,all!$BZ$108,all!$CK$108,all!$CN$108)</c:f>
            </c:numRef>
          </c:val>
        </c:ser>
        <c:ser>
          <c:idx val="103"/>
          <c:order val="103"/>
          <c:tx>
            <c:strRef>
              <c:f>all!$A$109</c:f>
              <c:strCache>
                <c:ptCount val="1"/>
                <c:pt idx="0">
                  <c:v>Maldives</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(all!$BP$109:$BQ$109,all!$BZ$109,all!$CK$109,all!$CN$109)</c:f>
            </c:numRef>
          </c:val>
        </c:ser>
        <c:ser>
          <c:idx val="104"/>
          <c:order val="104"/>
          <c:tx>
            <c:strRef>
              <c:f>all!$A$110</c:f>
              <c:strCache>
                <c:ptCount val="1"/>
                <c:pt idx="0">
                  <c:v>Mali</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(all!$BP$110:$BQ$110,all!$BZ$110,all!$CK$110,all!$CN$110)</c:f>
            </c:numRef>
          </c:val>
        </c:ser>
        <c:ser>
          <c:idx val="105"/>
          <c:order val="105"/>
          <c:tx>
            <c:strRef>
              <c:f>all!$A$111</c:f>
              <c:strCache>
                <c:ptCount val="1"/>
                <c:pt idx="0">
                  <c:v>Malta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(all!$BP$111:$BQ$111,all!$BZ$111,all!$CK$111,all!$CN$111)</c:f>
            </c:numRef>
          </c:val>
        </c:ser>
        <c:ser>
          <c:idx val="106"/>
          <c:order val="106"/>
          <c:tx>
            <c:strRef>
              <c:f>all!$A$112</c:f>
              <c:strCache>
                <c:ptCount val="1"/>
                <c:pt idx="0">
                  <c:v>Marshall Islands</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(all!$BP$112:$BQ$112,all!$BZ$112,all!$CK$112,all!$CN$112)</c:f>
            </c:numRef>
          </c:val>
        </c:ser>
        <c:ser>
          <c:idx val="107"/>
          <c:order val="107"/>
          <c:tx>
            <c:strRef>
              <c:f>all!$A$113</c:f>
              <c:strCache>
                <c:ptCount val="1"/>
                <c:pt idx="0">
                  <c:v>Mauritania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(all!$BP$113:$BQ$113,all!$BZ$113,all!$CK$113,all!$CN$113)</c:f>
            </c:numRef>
          </c:val>
        </c:ser>
        <c:ser>
          <c:idx val="108"/>
          <c:order val="108"/>
          <c:tx>
            <c:strRef>
              <c:f>all!$A$114</c:f>
              <c:strCache>
                <c:ptCount val="1"/>
                <c:pt idx="0">
                  <c:v>Mauritius</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(all!$BP$114:$BQ$114,all!$BZ$114,all!$CK$114,all!$CN$114)</c:f>
            </c:numRef>
          </c:val>
        </c:ser>
        <c:ser>
          <c:idx val="109"/>
          <c:order val="109"/>
          <c:tx>
            <c:strRef>
              <c:f>all!$A$115</c:f>
              <c:strCache>
                <c:ptCount val="1"/>
                <c:pt idx="0">
                  <c:v>Mexico</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(all!$BP$115:$BQ$115,all!$BZ$115,all!$CK$115,all!$CN$115)</c:f>
            </c:numRef>
          </c:val>
        </c:ser>
        <c:ser>
          <c:idx val="110"/>
          <c:order val="110"/>
          <c:tx>
            <c:strRef>
              <c:f>all!$A$116</c:f>
              <c:strCache>
                <c:ptCount val="1"/>
                <c:pt idx="0">
                  <c:v>Micronesia (Federated States of)</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(all!$BP$116:$BQ$116,all!$BZ$116,all!$CK$116,all!$CN$116)</c:f>
            </c:numRef>
          </c:val>
        </c:ser>
        <c:ser>
          <c:idx val="111"/>
          <c:order val="111"/>
          <c:tx>
            <c:strRef>
              <c:f>all!$A$117</c:f>
              <c:strCache>
                <c:ptCount val="1"/>
                <c:pt idx="0">
                  <c:v>Monaco</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(all!$BP$117:$BQ$117,all!$BZ$117,all!$CK$117,all!$CN$117)</c:f>
            </c:numRef>
          </c:val>
        </c:ser>
        <c:ser>
          <c:idx val="112"/>
          <c:order val="112"/>
          <c:tx>
            <c:strRef>
              <c:f>all!$A$118</c:f>
              <c:strCache>
                <c:ptCount val="1"/>
                <c:pt idx="0">
                  <c:v>Mongolia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(all!$BP$118:$BQ$118,all!$BZ$118,all!$CK$118,all!$CN$118)</c:f>
            </c:numRef>
          </c:val>
        </c:ser>
        <c:ser>
          <c:idx val="113"/>
          <c:order val="113"/>
          <c:tx>
            <c:strRef>
              <c:f>all!$A$119</c:f>
              <c:strCache>
                <c:ptCount val="1"/>
                <c:pt idx="0">
                  <c:v>Montenegro</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(all!$BP$119:$BQ$119,all!$BZ$119,all!$CK$119,all!$CN$119)</c:f>
            </c:numRef>
          </c:val>
        </c:ser>
        <c:ser>
          <c:idx val="114"/>
          <c:order val="114"/>
          <c:tx>
            <c:strRef>
              <c:f>all!$A$120</c:f>
              <c:strCache>
                <c:ptCount val="1"/>
                <c:pt idx="0">
                  <c:v>Morocco</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(all!$BP$120:$BQ$120,all!$BZ$120,all!$CK$120,all!$CN$120)</c:f>
            </c:numRef>
          </c:val>
        </c:ser>
        <c:ser>
          <c:idx val="115"/>
          <c:order val="115"/>
          <c:tx>
            <c:strRef>
              <c:f>all!$A$121</c:f>
              <c:strCache>
                <c:ptCount val="1"/>
                <c:pt idx="0">
                  <c:v>Mozambique</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(all!$BP$121:$BQ$121,all!$BZ$121,all!$CK$121,all!$CN$121)</c:f>
            </c:numRef>
          </c:val>
        </c:ser>
        <c:ser>
          <c:idx val="116"/>
          <c:order val="116"/>
          <c:tx>
            <c:strRef>
              <c:f>all!$A$122</c:f>
              <c:strCache>
                <c:ptCount val="1"/>
                <c:pt idx="0">
                  <c:v>Myanmar</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(all!$BP$122:$BQ$122,all!$BZ$122,all!$CK$122,all!$CN$122)</c:f>
            </c:numRef>
          </c:val>
        </c:ser>
        <c:ser>
          <c:idx val="117"/>
          <c:order val="117"/>
          <c:tx>
            <c:strRef>
              <c:f>all!$A$123</c:f>
              <c:strCache>
                <c:ptCount val="1"/>
                <c:pt idx="0">
                  <c:v>Namibia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(all!$BP$123:$BQ$123,all!$BZ$123,all!$CK$123,all!$CN$123)</c:f>
            </c:numRef>
          </c:val>
        </c:ser>
        <c:ser>
          <c:idx val="118"/>
          <c:order val="118"/>
          <c:tx>
            <c:strRef>
              <c:f>all!$A$124</c:f>
              <c:strCache>
                <c:ptCount val="1"/>
                <c:pt idx="0">
                  <c:v>Nauru</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(all!$BP$124:$BQ$124,all!$BZ$124,all!$CK$124,all!$CN$124)</c:f>
            </c:numRef>
          </c:val>
        </c:ser>
        <c:ser>
          <c:idx val="119"/>
          <c:order val="119"/>
          <c:tx>
            <c:strRef>
              <c:f>all!$A$125</c:f>
              <c:strCache>
                <c:ptCount val="1"/>
                <c:pt idx="0">
                  <c:v>Nepal</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(all!$BP$125:$BQ$125,all!$BZ$125,all!$CK$125,all!$CN$125)</c:f>
            </c:numRef>
          </c:val>
        </c:ser>
        <c:ser>
          <c:idx val="120"/>
          <c:order val="120"/>
          <c:tx>
            <c:strRef>
              <c:f>all!$A$126</c:f>
              <c:strCache>
                <c:ptCount val="1"/>
                <c:pt idx="0">
                  <c:v>Netherlands</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(all!$BP$126:$BQ$126,all!$BZ$126,all!$CK$126,all!$CN$126)</c:f>
            </c:numRef>
          </c:val>
        </c:ser>
        <c:ser>
          <c:idx val="121"/>
          <c:order val="121"/>
          <c:tx>
            <c:strRef>
              <c:f>all!$A$127</c:f>
              <c:strCache>
                <c:ptCount val="1"/>
                <c:pt idx="0">
                  <c:v>New Zealand</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(all!$BP$127:$BQ$127,all!$BZ$127,all!$CK$127,all!$CN$127)</c:f>
            </c:numRef>
          </c:val>
        </c:ser>
        <c:ser>
          <c:idx val="122"/>
          <c:order val="122"/>
          <c:tx>
            <c:strRef>
              <c:f>all!$A$128</c:f>
              <c:strCache>
                <c:ptCount val="1"/>
                <c:pt idx="0">
                  <c:v>Nicaragua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(all!$BP$128:$BQ$128,all!$BZ$128,all!$CK$128,all!$CN$128)</c:f>
            </c:numRef>
          </c:val>
        </c:ser>
        <c:ser>
          <c:idx val="123"/>
          <c:order val="123"/>
          <c:tx>
            <c:strRef>
              <c:f>all!$A$129</c:f>
              <c:strCache>
                <c:ptCount val="1"/>
                <c:pt idx="0">
                  <c:v>Niger</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(all!$BP$129:$BQ$129,all!$BZ$129,all!$CK$129,all!$CN$129)</c:f>
            </c:numRef>
          </c:val>
        </c:ser>
        <c:ser>
          <c:idx val="124"/>
          <c:order val="124"/>
          <c:tx>
            <c:strRef>
              <c:f>all!$A$130</c:f>
              <c:strCache>
                <c:ptCount val="1"/>
                <c:pt idx="0">
                  <c:v>Nigeria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(all!$BP$130:$BQ$130,all!$BZ$130,all!$CK$130,all!$CN$130)</c:f>
            </c:numRef>
          </c:val>
        </c:ser>
        <c:ser>
          <c:idx val="125"/>
          <c:order val="125"/>
          <c:tx>
            <c:strRef>
              <c:f>all!$A$131</c:f>
              <c:strCache>
                <c:ptCount val="1"/>
                <c:pt idx="0">
                  <c:v>Niue</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(all!$BP$131:$BQ$131,all!$BZ$131,all!$CK$131,all!$CN$131)</c:f>
            </c:numRef>
          </c:val>
        </c:ser>
        <c:ser>
          <c:idx val="126"/>
          <c:order val="126"/>
          <c:tx>
            <c:strRef>
              <c:f>all!$A$132</c:f>
              <c:strCache>
                <c:ptCount val="1"/>
                <c:pt idx="0">
                  <c:v>Norway</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(all!$BP$132:$BQ$132,all!$BZ$132,all!$CK$132,all!$CN$132)</c:f>
            </c:numRef>
          </c:val>
        </c:ser>
        <c:ser>
          <c:idx val="127"/>
          <c:order val="127"/>
          <c:tx>
            <c:strRef>
              <c:f>all!$A$133</c:f>
              <c:strCache>
                <c:ptCount val="1"/>
                <c:pt idx="0">
                  <c:v>Oman</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(all!$BP$133:$BQ$133,all!$BZ$133,all!$CK$133,all!$CN$133)</c:f>
            </c:numRef>
          </c:val>
        </c:ser>
        <c:ser>
          <c:idx val="128"/>
          <c:order val="128"/>
          <c:tx>
            <c:strRef>
              <c:f>all!$A$134</c:f>
              <c:strCache>
                <c:ptCount val="1"/>
                <c:pt idx="0">
                  <c:v>Pakistan</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(all!$BP$134:$BQ$134,all!$BZ$134,all!$CK$134,all!$CN$134)</c:f>
            </c:numRef>
          </c:val>
        </c:ser>
        <c:ser>
          <c:idx val="129"/>
          <c:order val="129"/>
          <c:tx>
            <c:strRef>
              <c:f>all!$A$135</c:f>
              <c:strCache>
                <c:ptCount val="1"/>
                <c:pt idx="0">
                  <c:v>Palau</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(all!$BP$135:$BQ$135,all!$BZ$135,all!$CK$135,all!$CN$135)</c:f>
            </c:numRef>
          </c:val>
        </c:ser>
        <c:ser>
          <c:idx val="130"/>
          <c:order val="130"/>
          <c:tx>
            <c:strRef>
              <c:f>all!$A$136</c:f>
              <c:strCache>
                <c:ptCount val="1"/>
                <c:pt idx="0">
                  <c:v>Panama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(all!$BP$136:$BQ$136,all!$BZ$136,all!$CK$136,all!$CN$136)</c:f>
            </c:numRef>
          </c:val>
        </c:ser>
        <c:ser>
          <c:idx val="131"/>
          <c:order val="131"/>
          <c:tx>
            <c:strRef>
              <c:f>all!$A$137</c:f>
              <c:strCache>
                <c:ptCount val="1"/>
                <c:pt idx="0">
                  <c:v>Papua New Guinea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(all!$BP$137:$BQ$137,all!$BZ$137,all!$CK$137,all!$CN$137)</c:f>
            </c:numRef>
          </c:val>
        </c:ser>
        <c:ser>
          <c:idx val="132"/>
          <c:order val="132"/>
          <c:tx>
            <c:strRef>
              <c:f>all!$A$138</c:f>
              <c:strCache>
                <c:ptCount val="1"/>
                <c:pt idx="0">
                  <c:v>Paraguay</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(all!$BP$138:$BQ$138,all!$BZ$138,all!$CK$138,all!$CN$138)</c:f>
            </c:numRef>
          </c:val>
        </c:ser>
        <c:ser>
          <c:idx val="133"/>
          <c:order val="133"/>
          <c:tx>
            <c:strRef>
              <c:f>all!$A$139</c:f>
              <c:strCache>
                <c:ptCount val="1"/>
                <c:pt idx="0">
                  <c:v>Peru</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(all!$BP$139:$BQ$139,all!$BZ$139,all!$CK$139,all!$CN$139)</c:f>
            </c:numRef>
          </c:val>
        </c:ser>
        <c:ser>
          <c:idx val="134"/>
          <c:order val="134"/>
          <c:tx>
            <c:strRef>
              <c:f>all!$A$140</c:f>
              <c:strCache>
                <c:ptCount val="1"/>
                <c:pt idx="0">
                  <c:v>Philippines</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(all!$BP$140:$BQ$140,all!$BZ$140,all!$CK$140,all!$CN$140)</c:f>
            </c:numRef>
          </c:val>
        </c:ser>
        <c:ser>
          <c:idx val="135"/>
          <c:order val="135"/>
          <c:tx>
            <c:strRef>
              <c:f>all!$A$141</c:f>
              <c:strCache>
                <c:ptCount val="1"/>
                <c:pt idx="0">
                  <c:v>Poland</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(all!$BP$141:$BQ$141,all!$BZ$141,all!$CK$141,all!$CN$141)</c:f>
            </c:numRef>
          </c:val>
        </c:ser>
        <c:ser>
          <c:idx val="136"/>
          <c:order val="136"/>
          <c:tx>
            <c:strRef>
              <c:f>all!$A$142</c:f>
              <c:strCache>
                <c:ptCount val="1"/>
                <c:pt idx="0">
                  <c:v>Portugal</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(all!$BP$142:$BQ$142,all!$BZ$142,all!$CK$142,all!$CN$142)</c:f>
            </c:numRef>
          </c:val>
        </c:ser>
        <c:ser>
          <c:idx val="137"/>
          <c:order val="137"/>
          <c:tx>
            <c:strRef>
              <c:f>all!$A$143</c:f>
              <c:strCache>
                <c:ptCount val="1"/>
                <c:pt idx="0">
                  <c:v>Qatar</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(all!$BP$143:$BQ$143,all!$BZ$143,all!$CK$143,all!$CN$143)</c:f>
            </c:numRef>
          </c:val>
        </c:ser>
        <c:ser>
          <c:idx val="138"/>
          <c:order val="138"/>
          <c:tx>
            <c:strRef>
              <c:f>all!$A$144</c:f>
              <c:strCache>
                <c:ptCount val="1"/>
                <c:pt idx="0">
                  <c:v>Republic of Korea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(all!$BP$144:$BQ$144,all!$BZ$144,all!$CK$144,all!$CN$144)</c:f>
            </c:numRef>
          </c:val>
        </c:ser>
        <c:ser>
          <c:idx val="139"/>
          <c:order val="139"/>
          <c:tx>
            <c:strRef>
              <c:f>all!$A$145</c:f>
              <c:strCache>
                <c:ptCount val="1"/>
                <c:pt idx="0">
                  <c:v>Republic of Moldova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(all!$BP$145:$BQ$145,all!$BZ$145,all!$CK$145,all!$CN$145)</c:f>
            </c:numRef>
          </c:val>
        </c:ser>
        <c:ser>
          <c:idx val="140"/>
          <c:order val="140"/>
          <c:tx>
            <c:strRef>
              <c:f>all!$A$146</c:f>
              <c:strCache>
                <c:ptCount val="1"/>
                <c:pt idx="0">
                  <c:v>Romania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(all!$BP$146:$BQ$146,all!$BZ$146,all!$CK$146,all!$CN$146)</c:f>
            </c:numRef>
          </c:val>
        </c:ser>
        <c:ser>
          <c:idx val="141"/>
          <c:order val="141"/>
          <c:tx>
            <c:strRef>
              <c:f>all!$A$147</c:f>
              <c:strCache>
                <c:ptCount val="1"/>
                <c:pt idx="0">
                  <c:v>Russian Federation</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(all!$BP$147:$BQ$147,all!$BZ$147,all!$CK$147,all!$CN$147)</c:f>
            </c:numRef>
          </c:val>
        </c:ser>
        <c:ser>
          <c:idx val="142"/>
          <c:order val="142"/>
          <c:tx>
            <c:strRef>
              <c:f>all!$A$148</c:f>
              <c:strCache>
                <c:ptCount val="1"/>
                <c:pt idx="0">
                  <c:v>Rwanda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(all!$BP$148:$BQ$148,all!$BZ$148,all!$CK$148,all!$CN$148)</c:f>
            </c:numRef>
          </c:val>
        </c:ser>
        <c:ser>
          <c:idx val="143"/>
          <c:order val="143"/>
          <c:tx>
            <c:strRef>
              <c:f>all!$A$149</c:f>
              <c:strCache>
                <c:ptCount val="1"/>
                <c:pt idx="0">
                  <c:v>Saint Kitts and Nevis</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(all!$BP$149:$BQ$149,all!$BZ$149,all!$CK$149,all!$CN$149)</c:f>
            </c:numRef>
          </c:val>
        </c:ser>
        <c:ser>
          <c:idx val="144"/>
          <c:order val="144"/>
          <c:tx>
            <c:strRef>
              <c:f>all!$A$150</c:f>
              <c:strCache>
                <c:ptCount val="1"/>
                <c:pt idx="0">
                  <c:v>Saint Lucia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(all!$BP$150:$BQ$150,all!$BZ$150,all!$CK$150,all!$CN$150)</c:f>
            </c:numRef>
          </c:val>
        </c:ser>
        <c:ser>
          <c:idx val="145"/>
          <c:order val="145"/>
          <c:tx>
            <c:strRef>
              <c:f>all!$A$151</c:f>
              <c:strCache>
                <c:ptCount val="1"/>
                <c:pt idx="0">
                  <c:v>Saint Vincent and the Grenadines</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(all!$BP$151:$BQ$151,all!$BZ$151,all!$CK$151,all!$CN$151)</c:f>
            </c:numRef>
          </c:val>
        </c:ser>
        <c:ser>
          <c:idx val="146"/>
          <c:order val="146"/>
          <c:tx>
            <c:strRef>
              <c:f>all!$A$152</c:f>
              <c:strCache>
                <c:ptCount val="1"/>
                <c:pt idx="0">
                  <c:v>Samoa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(all!$BP$152:$BQ$152,all!$BZ$152,all!$CK$152,all!$CN$152)</c:f>
            </c:numRef>
          </c:val>
        </c:ser>
        <c:ser>
          <c:idx val="147"/>
          <c:order val="147"/>
          <c:tx>
            <c:strRef>
              <c:f>all!$A$153</c:f>
              <c:strCache>
                <c:ptCount val="1"/>
                <c:pt idx="0">
                  <c:v>San Marino</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(all!$BP$153:$BQ$153,all!$BZ$153,all!$CK$153,all!$CN$153)</c:f>
            </c:numRef>
          </c:val>
        </c:ser>
        <c:ser>
          <c:idx val="148"/>
          <c:order val="148"/>
          <c:tx>
            <c:strRef>
              <c:f>all!$A$154</c:f>
              <c:strCache>
                <c:ptCount val="1"/>
                <c:pt idx="0">
                  <c:v>Sao Tome and Principe</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(all!$BP$154:$BQ$154,all!$BZ$154,all!$CK$154,all!$CN$154)</c:f>
            </c:numRef>
          </c:val>
        </c:ser>
        <c:ser>
          <c:idx val="149"/>
          <c:order val="149"/>
          <c:tx>
            <c:strRef>
              <c:f>all!$A$155</c:f>
              <c:strCache>
                <c:ptCount val="1"/>
                <c:pt idx="0">
                  <c:v>Saudi Arabia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(all!$BP$155:$BQ$155,all!$BZ$155,all!$CK$155,all!$CN$155)</c:f>
            </c:numRef>
          </c:val>
        </c:ser>
        <c:ser>
          <c:idx val="150"/>
          <c:order val="150"/>
          <c:tx>
            <c:strRef>
              <c:f>all!$A$156</c:f>
              <c:strCache>
                <c:ptCount val="1"/>
                <c:pt idx="0">
                  <c:v>Senegal</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(all!$BP$156:$BQ$156,all!$BZ$156,all!$CK$156,all!$CN$156)</c:f>
            </c:numRef>
          </c:val>
        </c:ser>
        <c:ser>
          <c:idx val="151"/>
          <c:order val="151"/>
          <c:tx>
            <c:strRef>
              <c:f>all!$A$157</c:f>
              <c:strCache>
                <c:ptCount val="1"/>
                <c:pt idx="0">
                  <c:v>Serbia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(all!$BP$157:$BQ$157,all!$BZ$157,all!$CK$157,all!$CN$157)</c:f>
            </c:numRef>
          </c:val>
        </c:ser>
        <c:ser>
          <c:idx val="152"/>
          <c:order val="152"/>
          <c:tx>
            <c:strRef>
              <c:f>all!$A$158</c:f>
              <c:strCache>
                <c:ptCount val="1"/>
                <c:pt idx="0">
                  <c:v>Seychelles</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(all!$BP$158:$BQ$158,all!$BZ$158,all!$CK$158,all!$CN$158)</c:f>
            </c:numRef>
          </c:val>
        </c:ser>
        <c:ser>
          <c:idx val="153"/>
          <c:order val="153"/>
          <c:tx>
            <c:strRef>
              <c:f>all!$A$159</c:f>
              <c:strCache>
                <c:ptCount val="1"/>
                <c:pt idx="0">
                  <c:v>Sierra Leone</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(all!$BP$159:$BQ$159,all!$BZ$159,all!$CK$159,all!$CN$159)</c:f>
            </c:numRef>
          </c:val>
        </c:ser>
        <c:ser>
          <c:idx val="154"/>
          <c:order val="154"/>
          <c:tx>
            <c:strRef>
              <c:f>all!$A$160</c:f>
              <c:strCache>
                <c:ptCount val="1"/>
                <c:pt idx="0">
                  <c:v>Singapore</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(all!$BP$160:$BQ$160,all!$BZ$160,all!$CK$160,all!$CN$160)</c:f>
            </c:numRef>
          </c:val>
        </c:ser>
        <c:ser>
          <c:idx val="155"/>
          <c:order val="155"/>
          <c:tx>
            <c:strRef>
              <c:f>all!$A$161</c:f>
              <c:strCache>
                <c:ptCount val="1"/>
                <c:pt idx="0">
                  <c:v>Slovakia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(all!$BP$161:$BQ$161,all!$BZ$161,all!$CK$161,all!$CN$161)</c:f>
            </c:numRef>
          </c:val>
        </c:ser>
        <c:ser>
          <c:idx val="156"/>
          <c:order val="156"/>
          <c:tx>
            <c:strRef>
              <c:f>all!$A$162</c:f>
              <c:strCache>
                <c:ptCount val="1"/>
                <c:pt idx="0">
                  <c:v>Slovenia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(all!$BP$162:$BQ$162,all!$BZ$162,all!$CK$162,all!$CN$162)</c:f>
            </c:numRef>
          </c:val>
        </c:ser>
        <c:ser>
          <c:idx val="157"/>
          <c:order val="157"/>
          <c:tx>
            <c:strRef>
              <c:f>all!$A$163</c:f>
              <c:strCache>
                <c:ptCount val="1"/>
                <c:pt idx="0">
                  <c:v>Solomon Islands</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(all!$BP$163:$BQ$163,all!$BZ$163,all!$CK$163,all!$CN$163)</c:f>
            </c:numRef>
          </c:val>
        </c:ser>
        <c:ser>
          <c:idx val="158"/>
          <c:order val="158"/>
          <c:tx>
            <c:strRef>
              <c:f>all!$A$164</c:f>
              <c:strCache>
                <c:ptCount val="1"/>
                <c:pt idx="0">
                  <c:v>Somalia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(all!$BP$164:$BQ$164,all!$BZ$164,all!$CK$164,all!$CN$164)</c:f>
            </c:numRef>
          </c:val>
        </c:ser>
        <c:ser>
          <c:idx val="159"/>
          <c:order val="159"/>
          <c:tx>
            <c:strRef>
              <c:f>all!$A$165</c:f>
              <c:strCache>
                <c:ptCount val="1"/>
                <c:pt idx="0">
                  <c:v>South Africa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(all!$BP$165:$BQ$165,all!$BZ$165,all!$CK$165,all!$CN$165)</c:f>
            </c:numRef>
          </c:val>
        </c:ser>
        <c:ser>
          <c:idx val="160"/>
          <c:order val="160"/>
          <c:tx>
            <c:strRef>
              <c:f>all!$A$166</c:f>
              <c:strCache>
                <c:ptCount val="1"/>
                <c:pt idx="0">
                  <c:v>Spain</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(all!$BP$166:$BQ$166,all!$BZ$166,all!$CK$166,all!$CN$166)</c:f>
            </c:numRef>
          </c:val>
        </c:ser>
        <c:ser>
          <c:idx val="161"/>
          <c:order val="161"/>
          <c:tx>
            <c:strRef>
              <c:f>all!$A$167</c:f>
              <c:strCache>
                <c:ptCount val="1"/>
                <c:pt idx="0">
                  <c:v>Sri Lanka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(all!$BP$167:$BQ$167,all!$BZ$167,all!$CK$167,all!$CN$167)</c:f>
            </c:numRef>
          </c:val>
        </c:ser>
        <c:ser>
          <c:idx val="162"/>
          <c:order val="162"/>
          <c:tx>
            <c:strRef>
              <c:f>all!$A$168</c:f>
              <c:strCache>
                <c:ptCount val="1"/>
                <c:pt idx="0">
                  <c:v>Sudan</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(all!$BP$168:$BQ$168,all!$BZ$168,all!$CK$168,all!$CN$168)</c:f>
            </c:numRef>
          </c:val>
        </c:ser>
        <c:ser>
          <c:idx val="163"/>
          <c:order val="163"/>
          <c:tx>
            <c:strRef>
              <c:f>all!$A$169</c:f>
              <c:strCache>
                <c:ptCount val="1"/>
                <c:pt idx="0">
                  <c:v>Suriname</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(all!$BP$169:$BQ$169,all!$BZ$169,all!$CK$169,all!$CN$169)</c:f>
            </c:numRef>
          </c:val>
        </c:ser>
        <c:ser>
          <c:idx val="164"/>
          <c:order val="164"/>
          <c:tx>
            <c:strRef>
              <c:f>all!$A$170</c:f>
              <c:strCache>
                <c:ptCount val="1"/>
                <c:pt idx="0">
                  <c:v>Swaziland</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(all!$BP$170:$BQ$170,all!$BZ$170,all!$CK$170,all!$CN$170)</c:f>
            </c:numRef>
          </c:val>
        </c:ser>
        <c:ser>
          <c:idx val="165"/>
          <c:order val="165"/>
          <c:tx>
            <c:strRef>
              <c:f>all!$A$171</c:f>
              <c:strCache>
                <c:ptCount val="1"/>
                <c:pt idx="0">
                  <c:v>Sweden</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(all!$BP$171:$BQ$171,all!$BZ$171,all!$CK$171,all!$CN$171)</c:f>
            </c:numRef>
          </c:val>
        </c:ser>
        <c:ser>
          <c:idx val="166"/>
          <c:order val="166"/>
          <c:tx>
            <c:strRef>
              <c:f>all!$A$172</c:f>
              <c:strCache>
                <c:ptCount val="1"/>
                <c:pt idx="0">
                  <c:v>Switzerland</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(all!$BP$172:$BQ$172,all!$BZ$172,all!$CK$172,all!$CN$172)</c:f>
            </c:numRef>
          </c:val>
        </c:ser>
        <c:ser>
          <c:idx val="167"/>
          <c:order val="167"/>
          <c:tx>
            <c:strRef>
              <c:f>all!$A$173</c:f>
              <c:strCache>
                <c:ptCount val="1"/>
                <c:pt idx="0">
                  <c:v>Syrian Arab Republic</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(all!$BP$173:$BQ$173,all!$BZ$173,all!$CK$173,all!$CN$173)</c:f>
            </c:numRef>
          </c:val>
        </c:ser>
        <c:ser>
          <c:idx val="168"/>
          <c:order val="168"/>
          <c:tx>
            <c:strRef>
              <c:f>all!$A$174</c:f>
              <c:strCache>
                <c:ptCount val="1"/>
                <c:pt idx="0">
                  <c:v>Tajikistan</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(all!$BP$174:$BQ$174,all!$BZ$174,all!$CK$174,all!$CN$174)</c:f>
            </c:numRef>
          </c:val>
        </c:ser>
        <c:ser>
          <c:idx val="169"/>
          <c:order val="169"/>
          <c:tx>
            <c:strRef>
              <c:f>all!$A$175</c:f>
              <c:strCache>
                <c:ptCount val="1"/>
                <c:pt idx="0">
                  <c:v>Thailand</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(all!$BP$175:$BQ$175,all!$BZ$175,all!$CK$175,all!$CN$175)</c:f>
            </c:numRef>
          </c:val>
        </c:ser>
        <c:ser>
          <c:idx val="170"/>
          <c:order val="170"/>
          <c:tx>
            <c:strRef>
              <c:f>all!$A$176</c:f>
              <c:strCache>
                <c:ptCount val="1"/>
                <c:pt idx="0">
                  <c:v>The former Yugoslav Republic of Macedonia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(all!$BP$176:$BQ$176,all!$BZ$176,all!$CK$176,all!$CN$176)</c:f>
            </c:numRef>
          </c:val>
        </c:ser>
        <c:ser>
          <c:idx val="171"/>
          <c:order val="171"/>
          <c:tx>
            <c:strRef>
              <c:f>all!$A$177</c:f>
              <c:strCache>
                <c:ptCount val="1"/>
                <c:pt idx="0">
                  <c:v>Timor-Leste</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(all!$BP$177:$BQ$177,all!$BZ$177,all!$CK$177,all!$CN$177)</c:f>
            </c:numRef>
          </c:val>
        </c:ser>
        <c:ser>
          <c:idx val="172"/>
          <c:order val="172"/>
          <c:tx>
            <c:strRef>
              <c:f>all!$A$178</c:f>
              <c:strCache>
                <c:ptCount val="1"/>
                <c:pt idx="0">
                  <c:v>Togo</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(all!$BP$178:$BQ$178,all!$BZ$178,all!$CK$178,all!$CN$178)</c:f>
            </c:numRef>
          </c:val>
        </c:ser>
        <c:ser>
          <c:idx val="173"/>
          <c:order val="173"/>
          <c:tx>
            <c:strRef>
              <c:f>all!$A$179</c:f>
              <c:strCache>
                <c:ptCount val="1"/>
                <c:pt idx="0">
                  <c:v>Tonga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(all!$BP$179:$BQ$179,all!$BZ$179,all!$CK$179,all!$CN$179)</c:f>
            </c:numRef>
          </c:val>
        </c:ser>
        <c:ser>
          <c:idx val="174"/>
          <c:order val="174"/>
          <c:tx>
            <c:strRef>
              <c:f>all!$A$180</c:f>
              <c:strCache>
                <c:ptCount val="1"/>
                <c:pt idx="0">
                  <c:v>Trinidad and Tobago</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(all!$BP$180:$BQ$180,all!$BZ$180,all!$CK$180,all!$CN$180)</c:f>
            </c:numRef>
          </c:val>
        </c:ser>
        <c:ser>
          <c:idx val="175"/>
          <c:order val="175"/>
          <c:tx>
            <c:strRef>
              <c:f>all!$A$181</c:f>
              <c:strCache>
                <c:ptCount val="1"/>
                <c:pt idx="0">
                  <c:v>Tunisia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(all!$BP$181:$BQ$181,all!$BZ$181,all!$CK$181,all!$CN$181)</c:f>
            </c:numRef>
          </c:val>
        </c:ser>
        <c:ser>
          <c:idx val="176"/>
          <c:order val="176"/>
          <c:tx>
            <c:strRef>
              <c:f>all!$A$182</c:f>
              <c:strCache>
                <c:ptCount val="1"/>
                <c:pt idx="0">
                  <c:v>Turkey</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(all!$BP$182:$BQ$182,all!$BZ$182,all!$CK$182,all!$CN$182)</c:f>
            </c:numRef>
          </c:val>
        </c:ser>
        <c:ser>
          <c:idx val="177"/>
          <c:order val="177"/>
          <c:tx>
            <c:strRef>
              <c:f>all!$A$183</c:f>
              <c:strCache>
                <c:ptCount val="1"/>
                <c:pt idx="0">
                  <c:v>Turkmenistan</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(all!$BP$183:$BQ$183,all!$BZ$183,all!$CK$183,all!$CN$183)</c:f>
            </c:numRef>
          </c:val>
        </c:ser>
        <c:ser>
          <c:idx val="178"/>
          <c:order val="178"/>
          <c:tx>
            <c:strRef>
              <c:f>all!$A$184</c:f>
              <c:strCache>
                <c:ptCount val="1"/>
                <c:pt idx="0">
                  <c:v>Tuvalu</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(all!$BP$184:$BQ$184,all!$BZ$184,all!$CK$184,all!$CN$184)</c:f>
            </c:numRef>
          </c:val>
        </c:ser>
        <c:ser>
          <c:idx val="179"/>
          <c:order val="179"/>
          <c:tx>
            <c:strRef>
              <c:f>all!$A$185</c:f>
              <c:strCache>
                <c:ptCount val="1"/>
                <c:pt idx="0">
                  <c:v>Uganda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(all!$BP$185:$BQ$185,all!$BZ$185,all!$CK$185,all!$CN$185)</c:f>
            </c:numRef>
          </c:val>
        </c:ser>
        <c:ser>
          <c:idx val="180"/>
          <c:order val="180"/>
          <c:tx>
            <c:strRef>
              <c:f>all!$A$186</c:f>
              <c:strCache>
                <c:ptCount val="1"/>
                <c:pt idx="0">
                  <c:v>Ukraine</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(all!$BP$186:$BQ$186,all!$BZ$186,all!$CK$186,all!$CN$186)</c:f>
            </c:numRef>
          </c:val>
        </c:ser>
        <c:ser>
          <c:idx val="181"/>
          <c:order val="181"/>
          <c:tx>
            <c:strRef>
              <c:f>all!$A$187</c:f>
              <c:strCache>
                <c:ptCount val="1"/>
                <c:pt idx="0">
                  <c:v>United Arab Emirates</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(all!$BP$187:$BQ$187,all!$BZ$187,all!$CK$187,all!$CN$187)</c:f>
            </c:numRef>
          </c:val>
        </c:ser>
        <c:ser>
          <c:idx val="182"/>
          <c:order val="182"/>
          <c:tx>
            <c:strRef>
              <c:f>all!$A$188</c:f>
              <c:strCache>
                <c:ptCount val="1"/>
                <c:pt idx="0">
                  <c:v>United Kingdom</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(all!$BP$188:$BQ$188,all!$BZ$188,all!$CK$188,all!$CN$188)</c:f>
            </c:numRef>
          </c:val>
        </c:ser>
        <c:ser>
          <c:idx val="183"/>
          <c:order val="183"/>
          <c:tx>
            <c:strRef>
              <c:f>all!$A$189</c:f>
              <c:strCache>
                <c:ptCount val="1"/>
                <c:pt idx="0">
                  <c:v>United Republic of Tanzania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(all!$BP$189:$BQ$189,all!$BZ$189,all!$CK$189,all!$CN$189)</c:f>
            </c:numRef>
          </c:val>
        </c:ser>
        <c:ser>
          <c:idx val="184"/>
          <c:order val="184"/>
          <c:tx>
            <c:strRef>
              <c:f>all!$A$190</c:f>
              <c:strCache>
                <c:ptCount val="1"/>
                <c:pt idx="0">
                  <c:v>United States of America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(all!$BP$190:$BQ$190,all!$BZ$190,all!$CK$190,all!$CN$190)</c:f>
            </c:numRef>
          </c:val>
        </c:ser>
        <c:ser>
          <c:idx val="185"/>
          <c:order val="185"/>
          <c:tx>
            <c:strRef>
              <c:f>all!$A$191</c:f>
              <c:strCache>
                <c:ptCount val="1"/>
                <c:pt idx="0">
                  <c:v>Uruguay</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(all!$BP$191:$BQ$191,all!$BZ$191,all!$CK$191,all!$CN$191)</c:f>
            </c:numRef>
          </c:val>
        </c:ser>
        <c:ser>
          <c:idx val="186"/>
          <c:order val="186"/>
          <c:tx>
            <c:strRef>
              <c:f>all!$A$192</c:f>
              <c:strCache>
                <c:ptCount val="1"/>
                <c:pt idx="0">
                  <c:v>Uzbekistan</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(all!$BP$192:$BQ$192,all!$BZ$192,all!$CK$192,all!$CN$192)</c:f>
            </c:numRef>
          </c:val>
        </c:ser>
        <c:ser>
          <c:idx val="187"/>
          <c:order val="187"/>
          <c:tx>
            <c:strRef>
              <c:f>all!$A$193</c:f>
              <c:strCache>
                <c:ptCount val="1"/>
                <c:pt idx="0">
                  <c:v>Vanuatu</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(all!$BP$193:$BQ$193,all!$BZ$193,all!$CK$193,all!$CN$193)</c:f>
            </c:numRef>
          </c:val>
        </c:ser>
        <c:ser>
          <c:idx val="188"/>
          <c:order val="188"/>
          <c:tx>
            <c:strRef>
              <c:f>all!$A$194</c:f>
              <c:strCache>
                <c:ptCount val="1"/>
                <c:pt idx="0">
                  <c:v>Venezuela (Bolivarian Republic of)</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(all!$BP$194:$BQ$194,all!$BZ$194,all!$CK$194,all!$CN$194)</c:f>
            </c:numRef>
          </c:val>
        </c:ser>
        <c:ser>
          <c:idx val="189"/>
          <c:order val="189"/>
          <c:tx>
            <c:strRef>
              <c:f>all!$A$195</c:f>
              <c:strCache>
                <c:ptCount val="1"/>
                <c:pt idx="0">
                  <c:v>Viet Nam</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(all!$BP$195:$BQ$195,all!$BZ$195,all!$CK$195,all!$CN$195)</c:f>
            </c:numRef>
          </c:val>
        </c:ser>
        <c:ser>
          <c:idx val="190"/>
          <c:order val="190"/>
          <c:tx>
            <c:strRef>
              <c:f>all!$A$196</c:f>
              <c:strCache>
                <c:ptCount val="1"/>
                <c:pt idx="0">
                  <c:v>Yemen</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(all!$BP$196:$BQ$196,all!$BZ$196,all!$CK$196,all!$CN$196)</c:f>
            </c:numRef>
          </c:val>
        </c:ser>
        <c:ser>
          <c:idx val="191"/>
          <c:order val="191"/>
          <c:tx>
            <c:strRef>
              <c:f>all!$A$197</c:f>
              <c:strCache>
                <c:ptCount val="1"/>
                <c:pt idx="0">
                  <c:v>Zambia</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(all!$BP$197:$BQ$197,all!$BZ$197,all!$CK$197,all!$CN$197)</c:f>
            </c:numRef>
          </c:val>
        </c:ser>
        <c:ser>
          <c:idx val="192"/>
          <c:order val="192"/>
          <c:tx>
            <c:strRef>
              <c:f>all!$A$198</c:f>
              <c:strCache>
                <c:ptCount val="1"/>
                <c:pt idx="0">
                  <c:v>Zimbabwe</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(all!$BP$198:$BQ$198,all!$BZ$198,all!$CK$198,all!$CN$198)</c:f>
            </c:numRef>
          </c:val>
        </c:ser>
        <c:ser>
          <c:idx val="193"/>
          <c:order val="193"/>
          <c:tx>
            <c:strRef>
              <c:f>all!$A$199</c:f>
              <c:strCache>
                <c:ptCount val="1"/>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(all!$BP$199:$BQ$199,all!$BZ$199,all!$CK$199,all!$CN$199)</c:f>
            </c:numRef>
          </c:val>
        </c:ser>
        <c:ser>
          <c:idx val="194"/>
          <c:order val="194"/>
          <c:tx>
            <c:strRef>
              <c:f>all!$A$200</c:f>
              <c:strCache>
                <c:ptCount val="1"/>
                <c:pt idx="0">
                  <c:v>EU</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(all!$BP$200:$BQ$200,all!$BZ$200,all!$CK$200,all!$CN$200)</c:f>
            </c:numRef>
          </c:val>
        </c:ser>
        <c:ser>
          <c:idx val="195"/>
          <c:order val="195"/>
          <c:tx>
            <c:strRef>
              <c:f>all!$A$201</c:f>
              <c:strCache>
                <c:ptCount val="1"/>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(all!$BP$201:$BQ$201,all!$BZ$201,all!$CK$201,all!$CN$201)</c:f>
            </c:numRef>
          </c:val>
        </c:ser>
        <c:ser>
          <c:idx val="196"/>
          <c:order val="196"/>
          <c:tx>
            <c:strRef>
              <c:f>all!$A$202</c:f>
              <c:strCache>
                <c:ptCount val="1"/>
                <c:pt idx="0">
                  <c:v>Ranges of country values</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(all!$BP$202:$BQ$202,all!$BZ$202,all!$CK$202,all!$CN$202)</c:f>
            </c:numRef>
          </c:val>
        </c:ser>
        <c:ser>
          <c:idx val="197"/>
          <c:order val="197"/>
          <c:tx>
            <c:strRef>
              <c:f>all!$A$203</c:f>
              <c:strCache>
                <c:ptCount val="1"/>
                <c:pt idx="0">
                  <c:v>Minimum</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(all!$BP$203:$BQ$203,all!$BZ$203,all!$CK$203,all!$CN$203)</c:f>
            </c:numRef>
          </c:val>
        </c:ser>
        <c:ser>
          <c:idx val="198"/>
          <c:order val="198"/>
          <c:tx>
            <c:strRef>
              <c:f>all!$A$204</c:f>
              <c:strCache>
                <c:ptCount val="1"/>
                <c:pt idx="0">
                  <c:v>Median</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(all!$BP$204:$BQ$204,all!$BZ$204,all!$CK$204,all!$CN$204)</c:f>
            </c:numRef>
          </c:val>
        </c:ser>
        <c:ser>
          <c:idx val="199"/>
          <c:order val="199"/>
          <c:tx>
            <c:strRef>
              <c:f>all!$A$205</c:f>
              <c:strCache>
                <c:ptCount val="1"/>
                <c:pt idx="0">
                  <c:v>Maximum</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(all!$BP$205:$BQ$205,all!$BZ$205,all!$CK$205,all!$CN$205)</c:f>
            </c:numRef>
          </c:val>
        </c:ser>
        <c:ser>
          <c:idx val="200"/>
          <c:order val="200"/>
          <c:tx>
            <c:strRef>
              <c:f>all!$A$206</c:f>
              <c:strCache>
                <c:ptCount val="1"/>
                <c:pt idx="0">
                  <c:v>WHO region</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(all!$BP$206:$BQ$206,all!$BZ$206,all!$CK$206,all!$CN$206)</c:f>
            </c:numRef>
          </c:val>
        </c:ser>
        <c:ser>
          <c:idx val="201"/>
          <c:order val="201"/>
          <c:tx>
            <c:strRef>
              <c:f>all!$A$207</c:f>
              <c:strCache>
                <c:ptCount val="1"/>
                <c:pt idx="0">
                  <c:v>African Region</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(all!$BP$207:$BQ$207,all!$BZ$207,all!$CK$207,all!$CN$207)</c:f>
            </c:numRef>
          </c:val>
        </c:ser>
        <c:ser>
          <c:idx val="202"/>
          <c:order val="202"/>
          <c:tx>
            <c:strRef>
              <c:f>all!$A$208</c:f>
              <c:strCache>
                <c:ptCount val="1"/>
                <c:pt idx="0">
                  <c:v>Region of the Americas</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(all!$BP$208:$BQ$208,all!$BZ$208,all!$CK$208,all!$CN$208)</c:f>
            </c:numRef>
          </c:val>
        </c:ser>
        <c:ser>
          <c:idx val="203"/>
          <c:order val="203"/>
          <c:tx>
            <c:strRef>
              <c:f>all!$A$209</c:f>
              <c:strCache>
                <c:ptCount val="1"/>
                <c:pt idx="0">
                  <c:v>South-East Asia Region</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(all!$BP$209:$BQ$209,all!$BZ$209,all!$CK$209,all!$CN$209)</c:f>
            </c:numRef>
          </c:val>
        </c:ser>
        <c:ser>
          <c:idx val="204"/>
          <c:order val="204"/>
          <c:tx>
            <c:strRef>
              <c:f>all!$A$210</c:f>
              <c:strCache>
                <c:ptCount val="1"/>
                <c:pt idx="0">
                  <c:v>European Region</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(all!$BP$210:$BQ$210,all!$BZ$210,all!$CK$210,all!$CN$210)</c:f>
            </c:numRef>
          </c:val>
        </c:ser>
        <c:ser>
          <c:idx val="205"/>
          <c:order val="205"/>
          <c:tx>
            <c:strRef>
              <c:f>all!$A$211</c:f>
              <c:strCache>
                <c:ptCount val="1"/>
                <c:pt idx="0">
                  <c:v>Eastern Mediterranean Region</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(all!$BP$211:$BQ$211,all!$BZ$211,all!$CK$211,all!$CN$211)</c:f>
            </c:numRef>
          </c:val>
        </c:ser>
        <c:ser>
          <c:idx val="206"/>
          <c:order val="206"/>
          <c:tx>
            <c:strRef>
              <c:f>all!$A$212</c:f>
              <c:strCache>
                <c:ptCount val="1"/>
                <c:pt idx="0">
                  <c:v>Western Pacific Region</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(all!$BP$212:$BQ$212,all!$BZ$212,all!$CK$212,all!$CN$212)</c:f>
            </c:numRef>
          </c:val>
        </c:ser>
        <c:ser>
          <c:idx val="207"/>
          <c:order val="207"/>
          <c:tx>
            <c:strRef>
              <c:f>all!$A$213</c:f>
              <c:strCache>
                <c:ptCount val="1"/>
                <c:pt idx="0">
                  <c:v>Income group</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(all!$BP$213:$BQ$213,all!$BZ$213,all!$CK$213,all!$CN$213)</c:f>
            </c:numRef>
          </c:val>
        </c:ser>
        <c:ser>
          <c:idx val="208"/>
          <c:order val="208"/>
          <c:tx>
            <c:strRef>
              <c:f>all!$A$214</c:f>
              <c:strCache>
                <c:ptCount val="1"/>
                <c:pt idx="0">
                  <c:v>Low income</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(all!$BP$214:$BQ$214,all!$BZ$214,all!$CK$214,all!$CN$214)</c:f>
              <c:numCache>
                <c:formatCode>0.0</c:formatCode>
                <c:ptCount val="5"/>
                <c:pt idx="0" formatCode="0">
                  <c:v>43</c:v>
                </c:pt>
                <c:pt idx="1">
                  <c:v>3.3</c:v>
                </c:pt>
                <c:pt idx="2" formatCode="0">
                  <c:v>75</c:v>
                </c:pt>
                <c:pt idx="3">
                  <c:v>39.6</c:v>
                </c:pt>
                <c:pt idx="4" formatCode="0">
                  <c:v>40</c:v>
                </c:pt>
              </c:numCache>
            </c:numRef>
          </c:val>
        </c:ser>
        <c:ser>
          <c:idx val="209"/>
          <c:order val="209"/>
          <c:tx>
            <c:strRef>
              <c:f>all!$A$215</c:f>
              <c:strCache>
                <c:ptCount val="1"/>
                <c:pt idx="0">
                  <c:v>Lower middle income</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(all!$BP$215:$BQ$215,all!$BZ$215,all!$CK$215,all!$CN$215)</c:f>
              <c:numCache>
                <c:formatCode>0.0</c:formatCode>
                <c:ptCount val="5"/>
                <c:pt idx="0" formatCode="0">
                  <c:v>65</c:v>
                </c:pt>
                <c:pt idx="1">
                  <c:v>13</c:v>
                </c:pt>
                <c:pt idx="2" formatCode="0">
                  <c:v>82</c:v>
                </c:pt>
                <c:pt idx="3">
                  <c:v>65.8</c:v>
                </c:pt>
                <c:pt idx="4" formatCode="0">
                  <c:v>42</c:v>
                </c:pt>
              </c:numCache>
            </c:numRef>
          </c:val>
        </c:ser>
        <c:ser>
          <c:idx val="210"/>
          <c:order val="210"/>
          <c:tx>
            <c:strRef>
              <c:f>all!$A$216</c:f>
              <c:strCache>
                <c:ptCount val="1"/>
                <c:pt idx="0">
                  <c:v>Upper middle income</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(all!$BP$216:$BQ$216,all!$BZ$216,all!$CK$216,all!$CN$216)</c:f>
              <c:numCache>
                <c:formatCode>0.0</c:formatCode>
                <c:ptCount val="5"/>
                <c:pt idx="0" formatCode="0">
                  <c:v>95</c:v>
                </c:pt>
                <c:pt idx="1">
                  <c:v>28.6</c:v>
                </c:pt>
                <c:pt idx="2" formatCode="0">
                  <c:v>92</c:v>
                </c:pt>
                <c:pt idx="3">
                  <c:v>67.5</c:v>
                </c:pt>
                <c:pt idx="4" formatCode="0">
                  <c:v>49</c:v>
                </c:pt>
              </c:numCache>
            </c:numRef>
          </c:val>
        </c:ser>
        <c:ser>
          <c:idx val="211"/>
          <c:order val="211"/>
          <c:tx>
            <c:strRef>
              <c:f>all!$A$217</c:f>
              <c:strCache>
                <c:ptCount val="1"/>
                <c:pt idx="0">
                  <c:v>High income</c:v>
                </c:pt>
              </c:strCache>
            </c:strRef>
          </c:tx>
          <c:invertIfNegative val="0"/>
          <c:cat>
            <c:strRef>
              <c:f>(all!$BP$5:$BQ$5,all!$BZ$5,all!$CK$5,all!$CN$5)</c:f>
              <c:strCache>
                <c:ptCount val="5"/>
                <c:pt idx="0">
                  <c:v>Births attended by skilled health personnelb (%)</c:v>
                </c:pt>
                <c:pt idx="1">
                  <c:v>Births by caesarean sectionb (%)</c:v>
                </c:pt>
                <c:pt idx="2">
                  <c:v>Immunization coverage among 1-year-oldsd (%)</c:v>
                </c:pt>
                <c:pt idx="3">
                  <c:v>Contraceptive prevalenceg (%)</c:v>
                </c:pt>
                <c:pt idx="4">
                  <c:v>Antiretroviral therapy coverage (%)</c:v>
                </c:pt>
              </c:strCache>
            </c:strRef>
          </c:cat>
          <c:val>
            <c:numRef>
              <c:f>(all!$BP$217:$BQ$217,all!$BZ$217,all!$CK$217,all!$CN$217)</c:f>
              <c:numCache>
                <c:formatCode>0.0</c:formatCode>
                <c:ptCount val="5"/>
                <c:pt idx="0" formatCode="0">
                  <c:v>99</c:v>
                </c:pt>
                <c:pt idx="1">
                  <c:v>26.8</c:v>
                </c:pt>
                <c:pt idx="2" formatCode="0">
                  <c:v>95</c:v>
                </c:pt>
                <c:pt idx="3">
                  <c:v>70.099999999999994</c:v>
                </c:pt>
                <c:pt idx="4" formatCode="0">
                  <c:v>90</c:v>
                </c:pt>
              </c:numCache>
            </c:numRef>
          </c:val>
        </c:ser>
        <c:dLbls>
          <c:showLegendKey val="0"/>
          <c:showVal val="0"/>
          <c:showCatName val="0"/>
          <c:showSerName val="0"/>
          <c:showPercent val="0"/>
          <c:showBubbleSize val="0"/>
        </c:dLbls>
        <c:gapWidth val="150"/>
        <c:axId val="105295872"/>
        <c:axId val="105297408"/>
      </c:barChart>
      <c:catAx>
        <c:axId val="105295872"/>
        <c:scaling>
          <c:orientation val="minMax"/>
        </c:scaling>
        <c:delete val="0"/>
        <c:axPos val="b"/>
        <c:majorTickMark val="none"/>
        <c:minorTickMark val="none"/>
        <c:tickLblPos val="nextTo"/>
        <c:txPr>
          <a:bodyPr/>
          <a:lstStyle/>
          <a:p>
            <a:pPr>
              <a:defRPr lang="en-US"/>
            </a:pPr>
            <a:endParaRPr lang="pt-BR"/>
          </a:p>
        </c:txPr>
        <c:crossAx val="105297408"/>
        <c:crosses val="autoZero"/>
        <c:auto val="1"/>
        <c:lblAlgn val="ctr"/>
        <c:lblOffset val="100"/>
        <c:noMultiLvlLbl val="0"/>
      </c:catAx>
      <c:valAx>
        <c:axId val="105297408"/>
        <c:scaling>
          <c:orientation val="minMax"/>
        </c:scaling>
        <c:delete val="0"/>
        <c:axPos val="l"/>
        <c:majorGridlines/>
        <c:numFmt formatCode="0" sourceLinked="1"/>
        <c:majorTickMark val="none"/>
        <c:minorTickMark val="none"/>
        <c:tickLblPos val="nextTo"/>
        <c:txPr>
          <a:bodyPr/>
          <a:lstStyle/>
          <a:p>
            <a:pPr>
              <a:defRPr lang="en-US"/>
            </a:pPr>
            <a:endParaRPr lang="pt-BR"/>
          </a:p>
        </c:txPr>
        <c:crossAx val="105295872"/>
        <c:crosses val="autoZero"/>
        <c:crossBetween val="between"/>
      </c:valAx>
      <c:dTable>
        <c:showHorzBorder val="1"/>
        <c:showVertBorder val="1"/>
        <c:showOutline val="1"/>
        <c:showKeys val="1"/>
        <c:txPr>
          <a:bodyPr/>
          <a:lstStyle/>
          <a:p>
            <a:pPr rtl="0">
              <a:defRPr lang="en-US"/>
            </a:pPr>
            <a:endParaRPr lang="pt-BR"/>
          </a:p>
        </c:txPr>
      </c:dTable>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txPr>
              <a:bodyPr/>
              <a:lstStyle/>
              <a:p>
                <a:pPr>
                  <a:defRPr lang="en-US" sz="2400"/>
                </a:pPr>
                <a:endParaRPr lang="pt-BR"/>
              </a:p>
            </c:txPr>
            <c:dLblPos val="inEnd"/>
            <c:showLegendKey val="0"/>
            <c:showVal val="1"/>
            <c:showCatName val="0"/>
            <c:showSerName val="0"/>
            <c:showPercent val="0"/>
            <c:showBubbleSize val="0"/>
            <c:showLeaderLines val="1"/>
          </c:dLbls>
          <c:cat>
            <c:strRef>
              <c:f>Sheet3!$A$11:$A$15</c:f>
              <c:strCache>
                <c:ptCount val="5"/>
                <c:pt idx="0">
                  <c:v>HDA  to PFG</c:v>
                </c:pt>
                <c:pt idx="1">
                  <c:v>Add redistr</c:v>
                </c:pt>
                <c:pt idx="2">
                  <c:v>Add ODA 0,7%</c:v>
                </c:pt>
                <c:pt idx="3">
                  <c:v>Add HAD 15%</c:v>
                </c:pt>
                <c:pt idx="4">
                  <c:v>Rest gap</c:v>
                </c:pt>
              </c:strCache>
            </c:strRef>
          </c:cat>
          <c:val>
            <c:numRef>
              <c:f>Sheet3!$B$11:$B$15</c:f>
              <c:numCache>
                <c:formatCode>General</c:formatCode>
                <c:ptCount val="5"/>
                <c:pt idx="0">
                  <c:v>11.5</c:v>
                </c:pt>
                <c:pt idx="1">
                  <c:v>7.8</c:v>
                </c:pt>
                <c:pt idx="2">
                  <c:v>6.5</c:v>
                </c:pt>
                <c:pt idx="3">
                  <c:v>2.7</c:v>
                </c:pt>
                <c:pt idx="4">
                  <c:v>89.5</c:v>
                </c:pt>
              </c:numCache>
            </c:numRef>
          </c:val>
        </c:ser>
        <c:dLbls>
          <c:showLegendKey val="0"/>
          <c:showVal val="1"/>
          <c:showCatName val="0"/>
          <c:showSerName val="0"/>
          <c:showPercent val="0"/>
          <c:showBubbleSize val="0"/>
          <c:showLeaderLines val="1"/>
        </c:dLbls>
        <c:firstSliceAng val="0"/>
      </c:pieChart>
    </c:plotArea>
    <c:legend>
      <c:legendPos val="r"/>
      <c:layout/>
      <c:overlay val="0"/>
      <c:txPr>
        <a:bodyPr/>
        <a:lstStyle/>
        <a:p>
          <a:pPr>
            <a:defRPr lang="en-US"/>
          </a:pPr>
          <a:endParaRPr lang="pt-BR"/>
        </a:p>
      </c:txPr>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'1'!$F$7:$F$193</c:f>
              <c:strCache>
                <c:ptCount val="1"/>
                <c:pt idx="0">
                  <c:v>81.1 81.9 80.7 78.5 80.7 81.0 80.6 79.6 80.4 81.4 82.3 83.4 82.8 81.8 80.6 78.8 81.6 80.0 80.9 81.5 79.3 80.0 81.4 81.9 80.0 81.1 77.7 80.2 79.9 76.5 79.6 80.9 78.0 74.8 75.4 79.6 78.4 74.4 76.1 72.2 79.5 75.1 73.3 79.1 75.9 76.6 76.8 77.0 71.8 74.0 79.1 </c:v>
                </c:pt>
              </c:strCache>
            </c:strRef>
          </c:tx>
          <c:spPr>
            <a:ln w="28575">
              <a:noFill/>
            </a:ln>
          </c:spPr>
          <c:yVal>
            <c:numLit>
              <c:formatCode>General</c:formatCode>
              <c:ptCount val="1"/>
              <c:pt idx="0">
                <c:v>1</c:v>
              </c:pt>
            </c:numLit>
          </c:yVal>
          <c:smooth val="0"/>
        </c:ser>
        <c:ser>
          <c:idx val="1"/>
          <c:order val="1"/>
          <c:tx>
            <c:strRef>
              <c:f>'1'!$B$7:$B$193</c:f>
              <c:strCache>
                <c:ptCount val="1"/>
                <c:pt idx="0">
                  <c:v>Norway Australia Netherlands United States New Zealand Canada Ireland Liechtenstein Germany Sweden Switzerland Japan Hong Kong, China (SAR) Iceland Korea (Republic of) Denmark Israel Belgium Austria France Slovenia Finland Spain Italy Luxembourg Singapore</c:v>
                </c:pt>
              </c:strCache>
            </c:strRef>
          </c:tx>
          <c:spPr>
            <a:ln w="28575">
              <a:noFill/>
            </a:ln>
          </c:spPr>
          <c:xVal>
            <c:numRef>
              <c:f>'1'!$F$7:$F$193</c:f>
              <c:numCache>
                <c:formatCode>#,###,##0.0</c:formatCode>
                <c:ptCount val="187"/>
                <c:pt idx="0">
                  <c:v>81.097000000000023</c:v>
                </c:pt>
                <c:pt idx="1">
                  <c:v>81.907000000000025</c:v>
                </c:pt>
                <c:pt idx="2">
                  <c:v>80.734000000000023</c:v>
                </c:pt>
                <c:pt idx="3">
                  <c:v>78.531000000000006</c:v>
                </c:pt>
                <c:pt idx="4">
                  <c:v>80.653999999999982</c:v>
                </c:pt>
                <c:pt idx="5">
                  <c:v>81.012</c:v>
                </c:pt>
                <c:pt idx="6">
                  <c:v>80.557000000000002</c:v>
                </c:pt>
                <c:pt idx="7">
                  <c:v>79.637</c:v>
                </c:pt>
                <c:pt idx="8">
                  <c:v>80.414000000000215</c:v>
                </c:pt>
                <c:pt idx="9">
                  <c:v>81.439000000000007</c:v>
                </c:pt>
                <c:pt idx="10">
                  <c:v>82.337999999999994</c:v>
                </c:pt>
                <c:pt idx="11">
                  <c:v>83.394000000000005</c:v>
                </c:pt>
                <c:pt idx="12">
                  <c:v>82.759</c:v>
                </c:pt>
                <c:pt idx="13">
                  <c:v>81.804000000000002</c:v>
                </c:pt>
                <c:pt idx="14">
                  <c:v>80.641999999999996</c:v>
                </c:pt>
                <c:pt idx="15">
                  <c:v>78.825999999999979</c:v>
                </c:pt>
                <c:pt idx="16">
                  <c:v>81.617999999999995</c:v>
                </c:pt>
                <c:pt idx="17">
                  <c:v>80.009</c:v>
                </c:pt>
                <c:pt idx="18">
                  <c:v>80.853999999999999</c:v>
                </c:pt>
                <c:pt idx="19">
                  <c:v>81.539000000000001</c:v>
                </c:pt>
                <c:pt idx="20">
                  <c:v>79.341000000000022</c:v>
                </c:pt>
                <c:pt idx="21">
                  <c:v>79.977000000000004</c:v>
                </c:pt>
                <c:pt idx="22">
                  <c:v>81.404000000000025</c:v>
                </c:pt>
                <c:pt idx="23">
                  <c:v>81.85499999999999</c:v>
                </c:pt>
                <c:pt idx="24">
                  <c:v>79.963000000000022</c:v>
                </c:pt>
                <c:pt idx="25">
                  <c:v>81.125999999999948</c:v>
                </c:pt>
                <c:pt idx="26">
                  <c:v>77.685000000000002</c:v>
                </c:pt>
                <c:pt idx="27">
                  <c:v>80.169999999999987</c:v>
                </c:pt>
                <c:pt idx="28">
                  <c:v>79.915000000000006</c:v>
                </c:pt>
                <c:pt idx="29">
                  <c:v>76.546000000000006</c:v>
                </c:pt>
                <c:pt idx="30">
                  <c:v>79.591000000000022</c:v>
                </c:pt>
                <c:pt idx="31">
                  <c:v>80.935000000000002</c:v>
                </c:pt>
                <c:pt idx="32">
                  <c:v>78.004999999999995</c:v>
                </c:pt>
                <c:pt idx="33">
                  <c:v>74.825000000000003</c:v>
                </c:pt>
                <c:pt idx="34">
                  <c:v>75.446000000000026</c:v>
                </c:pt>
                <c:pt idx="35">
                  <c:v>79.634</c:v>
                </c:pt>
                <c:pt idx="36">
                  <c:v>78.370999999999981</c:v>
                </c:pt>
                <c:pt idx="37">
                  <c:v>74.414000000000215</c:v>
                </c:pt>
                <c:pt idx="38">
                  <c:v>76.125999999999948</c:v>
                </c:pt>
                <c:pt idx="39">
                  <c:v>72.231000000000023</c:v>
                </c:pt>
                <c:pt idx="40">
                  <c:v>79.499000000000024</c:v>
                </c:pt>
                <c:pt idx="41">
                  <c:v>75.057000000000002</c:v>
                </c:pt>
                <c:pt idx="42">
                  <c:v>73.338999999999999</c:v>
                </c:pt>
                <c:pt idx="43">
                  <c:v>79.11999999999999</c:v>
                </c:pt>
                <c:pt idx="44">
                  <c:v>75.901000000000025</c:v>
                </c:pt>
                <c:pt idx="45">
                  <c:v>76.64</c:v>
                </c:pt>
                <c:pt idx="46">
                  <c:v>76.834999999999994</c:v>
                </c:pt>
                <c:pt idx="47">
                  <c:v>77.004999999999995</c:v>
                </c:pt>
                <c:pt idx="48">
                  <c:v>71.825999999999979</c:v>
                </c:pt>
                <c:pt idx="49">
                  <c:v>73.978999999999999</c:v>
                </c:pt>
                <c:pt idx="50">
                  <c:v>79.143000000000001</c:v>
                </c:pt>
                <c:pt idx="51">
                  <c:v>73.58</c:v>
                </c:pt>
                <c:pt idx="52">
                  <c:v>75.61999999999999</c:v>
                </c:pt>
                <c:pt idx="53">
                  <c:v>74.572999999999979</c:v>
                </c:pt>
                <c:pt idx="54">
                  <c:v>73.370999999999981</c:v>
                </c:pt>
                <c:pt idx="55">
                  <c:v>73.911000000000215</c:v>
                </c:pt>
                <c:pt idx="56">
                  <c:v>76.954000000000022</c:v>
                </c:pt>
                <c:pt idx="57">
                  <c:v>76.127999999999986</c:v>
                </c:pt>
                <c:pt idx="58">
                  <c:v>74.521999999999991</c:v>
                </c:pt>
                <c:pt idx="59">
                  <c:v>72.632999999999981</c:v>
                </c:pt>
                <c:pt idx="60">
                  <c:v>74.221000000000004</c:v>
                </c:pt>
                <c:pt idx="61">
                  <c:v>70.123999999999981</c:v>
                </c:pt>
                <c:pt idx="62">
                  <c:v>74.575999999999979</c:v>
                </c:pt>
                <c:pt idx="63">
                  <c:v>74.787999999999997</c:v>
                </c:pt>
                <c:pt idx="64">
                  <c:v>70.349000000000004</c:v>
                </c:pt>
                <c:pt idx="65">
                  <c:v>68.822999999999979</c:v>
                </c:pt>
                <c:pt idx="66">
                  <c:v>75.956000000000003</c:v>
                </c:pt>
                <c:pt idx="67">
                  <c:v>67.017000000000024</c:v>
                </c:pt>
                <c:pt idx="68">
                  <c:v>79.311000000000007</c:v>
                </c:pt>
                <c:pt idx="69">
                  <c:v>76.918000000000006</c:v>
                </c:pt>
                <c:pt idx="70">
                  <c:v>72.64</c:v>
                </c:pt>
                <c:pt idx="71">
                  <c:v>73.126999999999981</c:v>
                </c:pt>
                <c:pt idx="72">
                  <c:v>74.402000000000001</c:v>
                </c:pt>
                <c:pt idx="73">
                  <c:v>75.669999999999987</c:v>
                </c:pt>
                <c:pt idx="74">
                  <c:v>73.737000000000023</c:v>
                </c:pt>
                <c:pt idx="75">
                  <c:v>68.494000000000185</c:v>
                </c:pt>
                <c:pt idx="76">
                  <c:v>73.372999999999948</c:v>
                </c:pt>
                <c:pt idx="77">
                  <c:v>74.847000000000023</c:v>
                </c:pt>
                <c:pt idx="78">
                  <c:v>73.126999999999981</c:v>
                </c:pt>
                <c:pt idx="79">
                  <c:v>73.990000000000023</c:v>
                </c:pt>
                <c:pt idx="80">
                  <c:v>77.477000000000004</c:v>
                </c:pt>
                <c:pt idx="81">
                  <c:v>74.641000000000005</c:v>
                </c:pt>
                <c:pt idx="82">
                  <c:v>75.631999999999991</c:v>
                </c:pt>
                <c:pt idx="83">
                  <c:v>73.488</c:v>
                </c:pt>
                <c:pt idx="84">
                  <c:v>72.283000000000001</c:v>
                </c:pt>
                <c:pt idx="85">
                  <c:v>74.241000000000184</c:v>
                </c:pt>
                <c:pt idx="86">
                  <c:v>73.703000000000003</c:v>
                </c:pt>
                <c:pt idx="87">
                  <c:v>72.974000000000004</c:v>
                </c:pt>
                <c:pt idx="88">
                  <c:v>72.974000000000004</c:v>
                </c:pt>
                <c:pt idx="89">
                  <c:v>72.317000000000007</c:v>
                </c:pt>
                <c:pt idx="90">
                  <c:v>70.739000000000004</c:v>
                </c:pt>
                <c:pt idx="91">
                  <c:v>73.978999999999999</c:v>
                </c:pt>
                <c:pt idx="92">
                  <c:v>76.072000000000003</c:v>
                </c:pt>
                <c:pt idx="93">
                  <c:v>74.515000000000001</c:v>
                </c:pt>
                <c:pt idx="94">
                  <c:v>73.403000000000006</c:v>
                </c:pt>
                <c:pt idx="95">
                  <c:v>73.131</c:v>
                </c:pt>
                <c:pt idx="96">
                  <c:v>74.941000000000244</c:v>
                </c:pt>
                <c:pt idx="97">
                  <c:v>73.396000000000001</c:v>
                </c:pt>
                <c:pt idx="98">
                  <c:v>72.444000000000244</c:v>
                </c:pt>
                <c:pt idx="99">
                  <c:v>69.245000000000005</c:v>
                </c:pt>
                <c:pt idx="100">
                  <c:v>73.456000000000003</c:v>
                </c:pt>
                <c:pt idx="101">
                  <c:v>64.986000000000004</c:v>
                </c:pt>
                <c:pt idx="102">
                  <c:v>74.125999999999948</c:v>
                </c:pt>
                <c:pt idx="103">
                  <c:v>70.563000000000002</c:v>
                </c:pt>
                <c:pt idx="104">
                  <c:v>72.195999999999998</c:v>
                </c:pt>
                <c:pt idx="105">
                  <c:v>62.703000000000003</c:v>
                </c:pt>
                <c:pt idx="106">
                  <c:v>72.477000000000004</c:v>
                </c:pt>
                <c:pt idx="107">
                  <c:v>66.617999999999995</c:v>
                </c:pt>
                <c:pt idx="108">
                  <c:v>76.848000000000013</c:v>
                </c:pt>
                <c:pt idx="109">
                  <c:v>68.498000000000005</c:v>
                </c:pt>
                <c:pt idx="110">
                  <c:v>69.317000000000007</c:v>
                </c:pt>
                <c:pt idx="111">
                  <c:v>68.749000000000024</c:v>
                </c:pt>
                <c:pt idx="112">
                  <c:v>73.235000000000014</c:v>
                </c:pt>
                <c:pt idx="113">
                  <c:v>72.831999999999994</c:v>
                </c:pt>
                <c:pt idx="114">
                  <c:v>68.287000000000006</c:v>
                </c:pt>
                <c:pt idx="115">
                  <c:v>68.977999999999994</c:v>
                </c:pt>
                <c:pt idx="116">
                  <c:v>69.927000000000007</c:v>
                </c:pt>
                <c:pt idx="117">
                  <c:v>53.183</c:v>
                </c:pt>
                <c:pt idx="118">
                  <c:v>75.849999999999994</c:v>
                </c:pt>
                <c:pt idx="119">
                  <c:v>62.465000000000003</c:v>
                </c:pt>
                <c:pt idx="120">
                  <c:v>73.125999999999948</c:v>
                </c:pt>
                <c:pt idx="121">
                  <c:v>68.11</c:v>
                </c:pt>
                <c:pt idx="122">
                  <c:v>52.797000000000011</c:v>
                </c:pt>
                <c:pt idx="123">
                  <c:v>69.366</c:v>
                </c:pt>
                <c:pt idx="124">
                  <c:v>71.017000000000024</c:v>
                </c:pt>
                <c:pt idx="125">
                  <c:v>67.714000000000027</c:v>
                </c:pt>
                <c:pt idx="126">
                  <c:v>67.528999999999982</c:v>
                </c:pt>
                <c:pt idx="127">
                  <c:v>75.180999999999983</c:v>
                </c:pt>
                <c:pt idx="128">
                  <c:v>74.044000000000025</c:v>
                </c:pt>
                <c:pt idx="129">
                  <c:v>72.149999999999991</c:v>
                </c:pt>
                <c:pt idx="130">
                  <c:v>71.171999999999983</c:v>
                </c:pt>
                <c:pt idx="131">
                  <c:v>69.042000000000002</c:v>
                </c:pt>
                <c:pt idx="132">
                  <c:v>74.155999999999949</c:v>
                </c:pt>
                <c:pt idx="133">
                  <c:v>65.438000000000002</c:v>
                </c:pt>
                <c:pt idx="134">
                  <c:v>64.227999999999994</c:v>
                </c:pt>
                <c:pt idx="135">
                  <c:v>51.088000000000001</c:v>
                </c:pt>
                <c:pt idx="136">
                  <c:v>57.379000000000005</c:v>
                </c:pt>
                <c:pt idx="137">
                  <c:v>67.484000000000023</c:v>
                </c:pt>
                <c:pt idx="138">
                  <c:v>63.125000000000092</c:v>
                </c:pt>
                <c:pt idx="139">
                  <c:v>48.718000000000011</c:v>
                </c:pt>
                <c:pt idx="140">
                  <c:v>67.185000000000002</c:v>
                </c:pt>
                <c:pt idx="141">
                  <c:v>67.85199999999999</c:v>
                </c:pt>
                <c:pt idx="142">
                  <c:v>57.134</c:v>
                </c:pt>
                <c:pt idx="143">
                  <c:v>64.665999999999983</c:v>
                </c:pt>
                <c:pt idx="144">
                  <c:v>65.437000000000026</c:v>
                </c:pt>
                <c:pt idx="145">
                  <c:v>68.944000000000244</c:v>
                </c:pt>
                <c:pt idx="146">
                  <c:v>62.475000000000001</c:v>
                </c:pt>
                <c:pt idx="147">
                  <c:v>51.093000000000011</c:v>
                </c:pt>
                <c:pt idx="148">
                  <c:v>65.192999999999998</c:v>
                </c:pt>
                <c:pt idx="149">
                  <c:v>51.61</c:v>
                </c:pt>
                <c:pt idx="150">
                  <c:v>66.718000000000004</c:v>
                </c:pt>
                <c:pt idx="151">
                  <c:v>58.199000000000012</c:v>
                </c:pt>
                <c:pt idx="152">
                  <c:v>62.791000000000011</c:v>
                </c:pt>
                <c:pt idx="153">
                  <c:v>65.493000000000023</c:v>
                </c:pt>
                <c:pt idx="154">
                  <c:v>59.317999999999998</c:v>
                </c:pt>
                <c:pt idx="155">
                  <c:v>51.879000000000005</c:v>
                </c:pt>
                <c:pt idx="156">
                  <c:v>68.795000000000002</c:v>
                </c:pt>
                <c:pt idx="157">
                  <c:v>62.095000000000013</c:v>
                </c:pt>
                <c:pt idx="158">
                  <c:v>58.582000000000001</c:v>
                </c:pt>
                <c:pt idx="159">
                  <c:v>48.196000000000012</c:v>
                </c:pt>
                <c:pt idx="160">
                  <c:v>54.116</c:v>
                </c:pt>
                <c:pt idx="161">
                  <c:v>57.062000000000012</c:v>
                </c:pt>
                <c:pt idx="162">
                  <c:v>61.061</c:v>
                </c:pt>
                <c:pt idx="163">
                  <c:v>49.025000000000013</c:v>
                </c:pt>
                <c:pt idx="164">
                  <c:v>57.937000000000005</c:v>
                </c:pt>
                <c:pt idx="165">
                  <c:v>55.442</c:v>
                </c:pt>
                <c:pt idx="166">
                  <c:v>56.081000000000003</c:v>
                </c:pt>
                <c:pt idx="167">
                  <c:v>58.491</c:v>
                </c:pt>
                <c:pt idx="168">
                  <c:v>61.451999999999998</c:v>
                </c:pt>
                <c:pt idx="169">
                  <c:v>55.377000000000002</c:v>
                </c:pt>
                <c:pt idx="170">
                  <c:v>54.21</c:v>
                </c:pt>
                <c:pt idx="171">
                  <c:v>48.673000000000002</c:v>
                </c:pt>
                <c:pt idx="172">
                  <c:v>51.383999999999993</c:v>
                </c:pt>
                <c:pt idx="173">
                  <c:v>59.274000000000001</c:v>
                </c:pt>
                <c:pt idx="174">
                  <c:v>51.444000000000003</c:v>
                </c:pt>
                <c:pt idx="175">
                  <c:v>48.132000000000012</c:v>
                </c:pt>
                <c:pt idx="176">
                  <c:v>61.597000000000001</c:v>
                </c:pt>
                <c:pt idx="177">
                  <c:v>54.097000000000001</c:v>
                </c:pt>
                <c:pt idx="178">
                  <c:v>48.398000000000003</c:v>
                </c:pt>
                <c:pt idx="179">
                  <c:v>47.794000000000011</c:v>
                </c:pt>
                <c:pt idx="180">
                  <c:v>55.439</c:v>
                </c:pt>
                <c:pt idx="181">
                  <c:v>56.786000000000001</c:v>
                </c:pt>
                <c:pt idx="182">
                  <c:v>49.553000000000004</c:v>
                </c:pt>
                <c:pt idx="183">
                  <c:v>50.239000000000011</c:v>
                </c:pt>
                <c:pt idx="184">
                  <c:v>50.411000000000001</c:v>
                </c:pt>
                <c:pt idx="185">
                  <c:v>54.675000000000011</c:v>
                </c:pt>
                <c:pt idx="186">
                  <c:v>48.397000000000006</c:v>
                </c:pt>
              </c:numCache>
            </c:numRef>
          </c:xVal>
          <c:yVal>
            <c:numRef>
              <c:f>'1'!$G$7:$G$193</c:f>
              <c:numCache>
                <c:formatCode>#,###,##0.0</c:formatCode>
                <c:ptCount val="187"/>
                <c:pt idx="0">
                  <c:v>5.5596217260000014</c:v>
                </c:pt>
                <c:pt idx="1">
                  <c:v>6.8386814910000115</c:v>
                </c:pt>
                <c:pt idx="2">
                  <c:v>6.1946156649999766</c:v>
                </c:pt>
                <c:pt idx="3">
                  <c:v>7.9957051540000004</c:v>
                </c:pt>
                <c:pt idx="4">
                  <c:v>4.891792347</c:v>
                </c:pt>
                <c:pt idx="5">
                  <c:v>7.0139040529999832</c:v>
                </c:pt>
                <c:pt idx="6">
                  <c:v>6.2927529559999975</c:v>
                </c:pt>
                <c:pt idx="7" formatCode="General">
                  <c:v>0</c:v>
                </c:pt>
                <c:pt idx="8">
                  <c:v>5.0819735110000002</c:v>
                </c:pt>
                <c:pt idx="9">
                  <c:v>5.8834291800000136</c:v>
                </c:pt>
                <c:pt idx="10">
                  <c:v>5.0157292030000002</c:v>
                </c:pt>
                <c:pt idx="11">
                  <c:v>4.7289362149999832</c:v>
                </c:pt>
                <c:pt idx="12" formatCode="General">
                  <c:v>0</c:v>
                </c:pt>
                <c:pt idx="13" formatCode="General">
                  <c:v>0</c:v>
                </c:pt>
                <c:pt idx="14">
                  <c:v>4.869139702</c:v>
                </c:pt>
                <c:pt idx="15">
                  <c:v>8.260263028999999</c:v>
                </c:pt>
                <c:pt idx="16">
                  <c:v>4.8175094349999945</c:v>
                </c:pt>
                <c:pt idx="17">
                  <c:v>7.9984432679999955</c:v>
                </c:pt>
                <c:pt idx="18">
                  <c:v>5.3016975610000001</c:v>
                </c:pt>
                <c:pt idx="19">
                  <c:v>5.0138337450000003</c:v>
                </c:pt>
                <c:pt idx="20">
                  <c:v>5.3026792059999996</c:v>
                </c:pt>
                <c:pt idx="21">
                  <c:v>6.1595304679999785</c:v>
                </c:pt>
                <c:pt idx="22">
                  <c:v>5.4209825699999756</c:v>
                </c:pt>
                <c:pt idx="23">
                  <c:v>4.9910705420000001</c:v>
                </c:pt>
                <c:pt idx="24">
                  <c:v>9.3745008960000309</c:v>
                </c:pt>
                <c:pt idx="25">
                  <c:v>5.3353869509999852</c:v>
                </c:pt>
                <c:pt idx="26">
                  <c:v>5.7321864179999871</c:v>
                </c:pt>
                <c:pt idx="27">
                  <c:v>4.8920577810000001</c:v>
                </c:pt>
                <c:pt idx="28">
                  <c:v>5.3891553840000004</c:v>
                </c:pt>
                <c:pt idx="29">
                  <c:v>10.678682180000001</c:v>
                </c:pt>
                <c:pt idx="30" formatCode="General">
                  <c:v>0</c:v>
                </c:pt>
                <c:pt idx="31" formatCode="General">
                  <c:v>0</c:v>
                </c:pt>
                <c:pt idx="32" formatCode="General">
                  <c:v>0</c:v>
                </c:pt>
                <c:pt idx="33">
                  <c:v>7.8809274050000004</c:v>
                </c:pt>
                <c:pt idx="34">
                  <c:v>4.0577836129999945</c:v>
                </c:pt>
                <c:pt idx="35" formatCode="General">
                  <c:v>0</c:v>
                </c:pt>
                <c:pt idx="36">
                  <c:v>10.509424020000004</c:v>
                </c:pt>
                <c:pt idx="37">
                  <c:v>2.9898164749999987</c:v>
                </c:pt>
                <c:pt idx="38">
                  <c:v>4.3499264330000003</c:v>
                </c:pt>
                <c:pt idx="39">
                  <c:v>4.6686935009999955</c:v>
                </c:pt>
                <c:pt idx="40">
                  <c:v>4.4651101979999863</c:v>
                </c:pt>
                <c:pt idx="41" formatCode="General">
                  <c:v>0</c:v>
                </c:pt>
                <c:pt idx="42">
                  <c:v>5.6424503449999852</c:v>
                </c:pt>
                <c:pt idx="43">
                  <c:v>3.238300417</c:v>
                </c:pt>
                <c:pt idx="44">
                  <c:v>2.5962605919999997</c:v>
                </c:pt>
                <c:pt idx="45">
                  <c:v>3.7461590839999999</c:v>
                </c:pt>
                <c:pt idx="46" formatCode="General">
                  <c:v>0</c:v>
                </c:pt>
                <c:pt idx="47">
                  <c:v>5.130696854</c:v>
                </c:pt>
                <c:pt idx="48" formatCode="General">
                  <c:v>0</c:v>
                </c:pt>
                <c:pt idx="49">
                  <c:v>2.7095975190000012</c:v>
                </c:pt>
                <c:pt idx="50">
                  <c:v>1.8523390559999964</c:v>
                </c:pt>
                <c:pt idx="51" formatCode="General">
                  <c:v>0</c:v>
                </c:pt>
                <c:pt idx="52" formatCode="General">
                  <c:v>0</c:v>
                </c:pt>
                <c:pt idx="53" formatCode="General">
                  <c:v>0</c:v>
                </c:pt>
                <c:pt idx="54">
                  <c:v>4.0730157659999975</c:v>
                </c:pt>
                <c:pt idx="55">
                  <c:v>5.1338244</c:v>
                </c:pt>
                <c:pt idx="56">
                  <c:v>2.9963764469999998</c:v>
                </c:pt>
                <c:pt idx="57">
                  <c:v>2.8728554729999916</c:v>
                </c:pt>
                <c:pt idx="58">
                  <c:v>2.3886694479999999</c:v>
                </c:pt>
                <c:pt idx="59" formatCode="General">
                  <c:v>0</c:v>
                </c:pt>
                <c:pt idx="60">
                  <c:v>4.8644992989999842</c:v>
                </c:pt>
                <c:pt idx="61">
                  <c:v>3.091050257</c:v>
                </c:pt>
                <c:pt idx="62">
                  <c:v>6.3249324219999785</c:v>
                </c:pt>
                <c:pt idx="63">
                  <c:v>3.0513381299999978</c:v>
                </c:pt>
                <c:pt idx="64">
                  <c:v>3.8016784199999916</c:v>
                </c:pt>
                <c:pt idx="65">
                  <c:v>4.4085473980000014</c:v>
                </c:pt>
                <c:pt idx="66" formatCode="General">
                  <c:v>0</c:v>
                </c:pt>
                <c:pt idx="67">
                  <c:v>4.5441028929999945</c:v>
                </c:pt>
                <c:pt idx="68">
                  <c:v>2.6855460820000001</c:v>
                </c:pt>
                <c:pt idx="69">
                  <c:v>1.9106781330000029</c:v>
                </c:pt>
                <c:pt idx="70">
                  <c:v>2.9028954729999987</c:v>
                </c:pt>
                <c:pt idx="71" formatCode="General">
                  <c:v>0</c:v>
                </c:pt>
                <c:pt idx="72">
                  <c:v>2.8944899299999967</c:v>
                </c:pt>
                <c:pt idx="73">
                  <c:v>2.7485201060000062</c:v>
                </c:pt>
                <c:pt idx="74">
                  <c:v>1.8206781380000001</c:v>
                </c:pt>
                <c:pt idx="75">
                  <c:v>2.9016025309999987</c:v>
                </c:pt>
                <c:pt idx="76">
                  <c:v>4.2608609519999945</c:v>
                </c:pt>
                <c:pt idx="77">
                  <c:v>5.6617932689999861</c:v>
                </c:pt>
                <c:pt idx="78">
                  <c:v>1.9265639730000026</c:v>
                </c:pt>
                <c:pt idx="79">
                  <c:v>1.5369916009999955</c:v>
                </c:pt>
                <c:pt idx="80" formatCode="General">
                  <c:v>0</c:v>
                </c:pt>
                <c:pt idx="81" formatCode="General">
                  <c:v>0</c:v>
                </c:pt>
                <c:pt idx="82">
                  <c:v>1.8854062349999998</c:v>
                </c:pt>
                <c:pt idx="83">
                  <c:v>2.9056159769999987</c:v>
                </c:pt>
                <c:pt idx="84" formatCode="General">
                  <c:v>0</c:v>
                </c:pt>
                <c:pt idx="85">
                  <c:v>1.7513542109999956</c:v>
                </c:pt>
                <c:pt idx="86">
                  <c:v>1.869302445</c:v>
                </c:pt>
                <c:pt idx="87">
                  <c:v>2.6846870310000002</c:v>
                </c:pt>
                <c:pt idx="88">
                  <c:v>4.9853747820000125</c:v>
                </c:pt>
                <c:pt idx="89" formatCode="General">
                  <c:v>0</c:v>
                </c:pt>
                <c:pt idx="90">
                  <c:v>1.8701461160000001</c:v>
                </c:pt>
                <c:pt idx="91">
                  <c:v>2.6991421269999987</c:v>
                </c:pt>
                <c:pt idx="92" formatCode="General">
                  <c:v>0</c:v>
                </c:pt>
                <c:pt idx="93">
                  <c:v>1.8955074940000001</c:v>
                </c:pt>
                <c:pt idx="94">
                  <c:v>2.0525486459999978</c:v>
                </c:pt>
                <c:pt idx="95">
                  <c:v>1.5862975350000001</c:v>
                </c:pt>
                <c:pt idx="96">
                  <c:v>1.214179401</c:v>
                </c:pt>
                <c:pt idx="97">
                  <c:v>1.4732715179999956</c:v>
                </c:pt>
                <c:pt idx="98" formatCode="General">
                  <c:v>0</c:v>
                </c:pt>
                <c:pt idx="99" formatCode="General">
                  <c:v>0</c:v>
                </c:pt>
                <c:pt idx="100">
                  <c:v>2.2140940910000002</c:v>
                </c:pt>
                <c:pt idx="101">
                  <c:v>3.9255788849999997</c:v>
                </c:pt>
                <c:pt idx="102">
                  <c:v>2.3706677979999999</c:v>
                </c:pt>
                <c:pt idx="103" formatCode="General">
                  <c:v>0</c:v>
                </c:pt>
                <c:pt idx="104">
                  <c:v>2.0322965069999999</c:v>
                </c:pt>
                <c:pt idx="105">
                  <c:v>1.4119407079999937</c:v>
                </c:pt>
                <c:pt idx="106">
                  <c:v>3.1924885449999998</c:v>
                </c:pt>
                <c:pt idx="107">
                  <c:v>2.5739442560000012</c:v>
                </c:pt>
                <c:pt idx="108" formatCode="General">
                  <c:v>0</c:v>
                </c:pt>
                <c:pt idx="109" formatCode="General">
                  <c:v>0</c:v>
                </c:pt>
                <c:pt idx="110">
                  <c:v>1.3888789800000001</c:v>
                </c:pt>
                <c:pt idx="111">
                  <c:v>1.296323068</c:v>
                </c:pt>
                <c:pt idx="112">
                  <c:v>1.659557747</c:v>
                </c:pt>
                <c:pt idx="113" formatCode="General">
                  <c:v>0</c:v>
                </c:pt>
                <c:pt idx="114">
                  <c:v>1.7432879740000045</c:v>
                </c:pt>
                <c:pt idx="115" formatCode="General">
                  <c:v>0</c:v>
                </c:pt>
                <c:pt idx="116" formatCode="General">
                  <c:v>0</c:v>
                </c:pt>
                <c:pt idx="117">
                  <c:v>2.6754625769999998</c:v>
                </c:pt>
                <c:pt idx="118">
                  <c:v>1.5222283240000001</c:v>
                </c:pt>
                <c:pt idx="119">
                  <c:v>2.1549386139999998</c:v>
                </c:pt>
                <c:pt idx="120">
                  <c:v>1.9107713829999964</c:v>
                </c:pt>
                <c:pt idx="121" formatCode="General">
                  <c:v>0</c:v>
                </c:pt>
                <c:pt idx="122">
                  <c:v>2.3194114879999987</c:v>
                </c:pt>
                <c:pt idx="123">
                  <c:v>1.2132204219999998</c:v>
                </c:pt>
                <c:pt idx="124" formatCode="General">
                  <c:v>0</c:v>
                </c:pt>
                <c:pt idx="125">
                  <c:v>1.24685443</c:v>
                </c:pt>
                <c:pt idx="126">
                  <c:v>1.0004504590000001</c:v>
                </c:pt>
                <c:pt idx="127">
                  <c:v>1.4002427959999959</c:v>
                </c:pt>
                <c:pt idx="128">
                  <c:v>1.5584020430000001</c:v>
                </c:pt>
                <c:pt idx="129">
                  <c:v>1.2207793989999955</c:v>
                </c:pt>
                <c:pt idx="130">
                  <c:v>1.7736324579999962</c:v>
                </c:pt>
                <c:pt idx="131">
                  <c:v>1.3466946269999998</c:v>
                </c:pt>
                <c:pt idx="132" formatCode="General">
                  <c:v>0</c:v>
                </c:pt>
                <c:pt idx="133">
                  <c:v>0.91302097600000065</c:v>
                </c:pt>
                <c:pt idx="134">
                  <c:v>1.7515503610000001</c:v>
                </c:pt>
                <c:pt idx="135" formatCode="General">
                  <c:v>0</c:v>
                </c:pt>
                <c:pt idx="136">
                  <c:v>0.96474075500000145</c:v>
                </c:pt>
                <c:pt idx="137">
                  <c:v>1.278537137</c:v>
                </c:pt>
                <c:pt idx="138">
                  <c:v>1.0346082919999964</c:v>
                </c:pt>
                <c:pt idx="139">
                  <c:v>1.4975002649999998</c:v>
                </c:pt>
                <c:pt idx="140" formatCode="General">
                  <c:v>0</c:v>
                </c:pt>
                <c:pt idx="141" formatCode="General">
                  <c:v>0</c:v>
                </c:pt>
                <c:pt idx="142">
                  <c:v>1.1120299</c:v>
                </c:pt>
                <c:pt idx="143" formatCode="General">
                  <c:v>0</c:v>
                </c:pt>
                <c:pt idx="144">
                  <c:v>0.76667487500000231</c:v>
                </c:pt>
                <c:pt idx="145">
                  <c:v>0.62129292300000005</c:v>
                </c:pt>
                <c:pt idx="146">
                  <c:v>0.43662086800000127</c:v>
                </c:pt>
                <c:pt idx="147">
                  <c:v>1.003073514</c:v>
                </c:pt>
                <c:pt idx="148">
                  <c:v>1.788084673</c:v>
                </c:pt>
                <c:pt idx="149">
                  <c:v>1.044040858</c:v>
                </c:pt>
                <c:pt idx="150">
                  <c:v>1.793930290999993</c:v>
                </c:pt>
                <c:pt idx="151">
                  <c:v>1.1777347969999952</c:v>
                </c:pt>
                <c:pt idx="152">
                  <c:v>2.1370625590000003</c:v>
                </c:pt>
                <c:pt idx="153">
                  <c:v>0.94131521300000065</c:v>
                </c:pt>
                <c:pt idx="154">
                  <c:v>1.0947060449999999</c:v>
                </c:pt>
                <c:pt idx="155">
                  <c:v>1.4366663909999937</c:v>
                </c:pt>
                <c:pt idx="156">
                  <c:v>3.5589056299999977</c:v>
                </c:pt>
                <c:pt idx="157">
                  <c:v>0.67599422900000194</c:v>
                </c:pt>
                <c:pt idx="158">
                  <c:v>2.609263286</c:v>
                </c:pt>
                <c:pt idx="159">
                  <c:v>1.074438655999997</c:v>
                </c:pt>
                <c:pt idx="160">
                  <c:v>1.531673721</c:v>
                </c:pt>
                <c:pt idx="161">
                  <c:v>0.97435008700000003</c:v>
                </c:pt>
                <c:pt idx="162" formatCode="General">
                  <c:v>0</c:v>
                </c:pt>
                <c:pt idx="163">
                  <c:v>0.9123765579999995</c:v>
                </c:pt>
                <c:pt idx="164" formatCode="General">
                  <c:v>0</c:v>
                </c:pt>
                <c:pt idx="165">
                  <c:v>1.0182814469999999</c:v>
                </c:pt>
                <c:pt idx="166">
                  <c:v>1.228431136</c:v>
                </c:pt>
                <c:pt idx="167">
                  <c:v>3.4452739039999987</c:v>
                </c:pt>
                <c:pt idx="168">
                  <c:v>1.733649502999997</c:v>
                </c:pt>
                <c:pt idx="169">
                  <c:v>1.0103723119999999</c:v>
                </c:pt>
                <c:pt idx="170">
                  <c:v>0.73077374900000003</c:v>
                </c:pt>
                <c:pt idx="171">
                  <c:v>0.62443861200000195</c:v>
                </c:pt>
                <c:pt idx="172">
                  <c:v>1.2487602059999965</c:v>
                </c:pt>
                <c:pt idx="173">
                  <c:v>1.1023574580000026</c:v>
                </c:pt>
                <c:pt idx="174">
                  <c:v>1.9312807280000026</c:v>
                </c:pt>
                <c:pt idx="175">
                  <c:v>0.96173650700000002</c:v>
                </c:pt>
                <c:pt idx="176">
                  <c:v>0.88599367000000062</c:v>
                </c:pt>
                <c:pt idx="177">
                  <c:v>1.6669229710000029</c:v>
                </c:pt>
                <c:pt idx="178">
                  <c:v>1.3175183169999998</c:v>
                </c:pt>
                <c:pt idx="179">
                  <c:v>1.0503438840000001</c:v>
                </c:pt>
                <c:pt idx="180">
                  <c:v>1.3161689169999999</c:v>
                </c:pt>
                <c:pt idx="181">
                  <c:v>1.2596154340000001</c:v>
                </c:pt>
                <c:pt idx="182">
                  <c:v>1.725665553999997</c:v>
                </c:pt>
                <c:pt idx="183">
                  <c:v>0.7717971350000018</c:v>
                </c:pt>
                <c:pt idx="184">
                  <c:v>0.90419966600000146</c:v>
                </c:pt>
                <c:pt idx="185">
                  <c:v>2.3488126169999997</c:v>
                </c:pt>
                <c:pt idx="186">
                  <c:v>0.75305532100000061</c:v>
                </c:pt>
              </c:numCache>
            </c:numRef>
          </c:yVal>
          <c:smooth val="0"/>
        </c:ser>
        <c:dLbls>
          <c:showLegendKey val="0"/>
          <c:showVal val="0"/>
          <c:showCatName val="0"/>
          <c:showSerName val="0"/>
          <c:showPercent val="0"/>
          <c:showBubbleSize val="0"/>
        </c:dLbls>
        <c:axId val="104784640"/>
        <c:axId val="104786176"/>
      </c:scatterChart>
      <c:valAx>
        <c:axId val="104784640"/>
        <c:scaling>
          <c:orientation val="minMax"/>
          <c:min val="30"/>
        </c:scaling>
        <c:delete val="0"/>
        <c:axPos val="b"/>
        <c:numFmt formatCode="#,###,##0.0" sourceLinked="1"/>
        <c:majorTickMark val="out"/>
        <c:minorTickMark val="none"/>
        <c:tickLblPos val="nextTo"/>
        <c:txPr>
          <a:bodyPr/>
          <a:lstStyle/>
          <a:p>
            <a:pPr>
              <a:defRPr lang="en-US"/>
            </a:pPr>
            <a:endParaRPr lang="pt-BR"/>
          </a:p>
        </c:txPr>
        <c:crossAx val="104786176"/>
        <c:crosses val="autoZero"/>
        <c:crossBetween val="midCat"/>
      </c:valAx>
      <c:valAx>
        <c:axId val="104786176"/>
        <c:scaling>
          <c:orientation val="minMax"/>
        </c:scaling>
        <c:delete val="0"/>
        <c:axPos val="l"/>
        <c:majorGridlines/>
        <c:numFmt formatCode="General" sourceLinked="1"/>
        <c:majorTickMark val="out"/>
        <c:minorTickMark val="none"/>
        <c:tickLblPos val="nextTo"/>
        <c:txPr>
          <a:bodyPr/>
          <a:lstStyle/>
          <a:p>
            <a:pPr>
              <a:defRPr lang="en-US"/>
            </a:pPr>
            <a:endParaRPr lang="pt-BR"/>
          </a:p>
        </c:txPr>
        <c:crossAx val="104784640"/>
        <c:crosses val="autoZero"/>
        <c:crossBetween val="midCat"/>
        <c:majorUnit val="1.6"/>
      </c:valAx>
    </c:plotArea>
    <c:plotVisOnly val="1"/>
    <c:dispBlanksAs val="gap"/>
    <c:showDLblsOverMax val="0"/>
  </c:chart>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Sheet1!$A$5</c:f>
              <c:strCache>
                <c:ptCount val="1"/>
                <c:pt idx="0">
                  <c:v>Maternal conditions</c:v>
                </c:pt>
              </c:strCache>
            </c:strRef>
          </c:tx>
          <c:invertIfNegative val="0"/>
          <c:cat>
            <c:strRef>
              <c:f>(Sheet1!$E$1,Sheet1!$G$1:$H$1)</c:f>
              <c:strCache>
                <c:ptCount val="3"/>
                <c:pt idx="0">
                  <c:v>% LIC</c:v>
                </c:pt>
                <c:pt idx="1">
                  <c:v>% DC</c:v>
                </c:pt>
                <c:pt idx="2">
                  <c:v>% ODA</c:v>
                </c:pt>
              </c:strCache>
            </c:strRef>
          </c:cat>
          <c:val>
            <c:numRef>
              <c:f>(Sheet1!$E$5,Sheet1!$G$5:$H$5)</c:f>
              <c:numCache>
                <c:formatCode>0.00</c:formatCode>
                <c:ptCount val="3"/>
                <c:pt idx="0" formatCode=".\ \ ##;0">
                  <c:v>2.9642918817704</c:v>
                </c:pt>
                <c:pt idx="1">
                  <c:v>2.2553210797437599</c:v>
                </c:pt>
                <c:pt idx="2" formatCode="General">
                  <c:v>8</c:v>
                </c:pt>
              </c:numCache>
            </c:numRef>
          </c:val>
        </c:ser>
        <c:ser>
          <c:idx val="1"/>
          <c:order val="1"/>
          <c:tx>
            <c:strRef>
              <c:f>Sheet1!$A$6</c:f>
              <c:strCache>
                <c:ptCount val="1"/>
                <c:pt idx="0">
                  <c:v>Perinatal conditions (e)</c:v>
                </c:pt>
              </c:strCache>
            </c:strRef>
          </c:tx>
          <c:invertIfNegative val="0"/>
          <c:cat>
            <c:strRef>
              <c:f>(Sheet1!$E$1,Sheet1!$G$1:$H$1)</c:f>
              <c:strCache>
                <c:ptCount val="3"/>
                <c:pt idx="0">
                  <c:v>% LIC</c:v>
                </c:pt>
                <c:pt idx="1">
                  <c:v>% DC</c:v>
                </c:pt>
                <c:pt idx="2">
                  <c:v>% ODA</c:v>
                </c:pt>
              </c:strCache>
            </c:strRef>
          </c:cat>
          <c:val>
            <c:numRef>
              <c:f>(Sheet1!$E$6,Sheet1!$G$6:$H$6)</c:f>
              <c:numCache>
                <c:formatCode>0.00</c:formatCode>
                <c:ptCount val="3"/>
                <c:pt idx="0" formatCode=".\ \ ##;0">
                  <c:v>11.17779390335596</c:v>
                </c:pt>
                <c:pt idx="1">
                  <c:v>8.5408796209960514</c:v>
                </c:pt>
                <c:pt idx="2" formatCode="General">
                  <c:v>2</c:v>
                </c:pt>
              </c:numCache>
            </c:numRef>
          </c:val>
        </c:ser>
        <c:ser>
          <c:idx val="2"/>
          <c:order val="2"/>
          <c:tx>
            <c:strRef>
              <c:f>Sheet1!$A$7</c:f>
              <c:strCache>
                <c:ptCount val="1"/>
                <c:pt idx="0">
                  <c:v>Nutritional deficiencies</c:v>
                </c:pt>
              </c:strCache>
            </c:strRef>
          </c:tx>
          <c:invertIfNegative val="0"/>
          <c:cat>
            <c:strRef>
              <c:f>(Sheet1!$E$1,Sheet1!$G$1:$H$1)</c:f>
              <c:strCache>
                <c:ptCount val="3"/>
                <c:pt idx="0">
                  <c:v>% LIC</c:v>
                </c:pt>
                <c:pt idx="1">
                  <c:v>% DC</c:v>
                </c:pt>
                <c:pt idx="2">
                  <c:v>% ODA</c:v>
                </c:pt>
              </c:strCache>
            </c:strRef>
          </c:cat>
          <c:val>
            <c:numRef>
              <c:f>(Sheet1!$E$7,Sheet1!$G$7:$H$7)</c:f>
              <c:numCache>
                <c:formatCode>0.00</c:formatCode>
                <c:ptCount val="3"/>
                <c:pt idx="0" formatCode=".\ \ ##;0">
                  <c:v>2.8180397214113881</c:v>
                </c:pt>
                <c:pt idx="1">
                  <c:v>2.3344534728461577</c:v>
                </c:pt>
                <c:pt idx="2" formatCode="General">
                  <c:v>2</c:v>
                </c:pt>
              </c:numCache>
            </c:numRef>
          </c:val>
        </c:ser>
        <c:ser>
          <c:idx val="3"/>
          <c:order val="3"/>
          <c:tx>
            <c:strRef>
              <c:f>Sheet1!$A$8</c:f>
              <c:strCache>
                <c:ptCount val="1"/>
                <c:pt idx="0">
                  <c:v>Comm Diseases</c:v>
                </c:pt>
              </c:strCache>
            </c:strRef>
          </c:tx>
          <c:invertIfNegative val="0"/>
          <c:cat>
            <c:strRef>
              <c:f>(Sheet1!$E$1,Sheet1!$G$1:$H$1)</c:f>
              <c:strCache>
                <c:ptCount val="3"/>
                <c:pt idx="0">
                  <c:v>% LIC</c:v>
                </c:pt>
                <c:pt idx="1">
                  <c:v>% DC</c:v>
                </c:pt>
                <c:pt idx="2">
                  <c:v>% ODA</c:v>
                </c:pt>
              </c:strCache>
            </c:strRef>
          </c:cat>
          <c:val>
            <c:numRef>
              <c:f>(Sheet1!$E$8,Sheet1!$G$8:$H$8)</c:f>
              <c:numCache>
                <c:formatCode>0.00</c:formatCode>
                <c:ptCount val="3"/>
                <c:pt idx="0" formatCode=".\ \ ##;0">
                  <c:v>34.530400527423851</c:v>
                </c:pt>
                <c:pt idx="1">
                  <c:v>25.122357973662009</c:v>
                </c:pt>
                <c:pt idx="2" formatCode="General">
                  <c:v>54</c:v>
                </c:pt>
              </c:numCache>
            </c:numRef>
          </c:val>
        </c:ser>
        <c:ser>
          <c:idx val="4"/>
          <c:order val="4"/>
          <c:tx>
            <c:strRef>
              <c:f>Sheet1!$A$9</c:f>
              <c:strCache>
                <c:ptCount val="1"/>
                <c:pt idx="0">
                  <c:v>Noncommunicable conditions</c:v>
                </c:pt>
              </c:strCache>
            </c:strRef>
          </c:tx>
          <c:invertIfNegative val="0"/>
          <c:cat>
            <c:strRef>
              <c:f>(Sheet1!$E$1,Sheet1!$G$1:$H$1)</c:f>
              <c:strCache>
                <c:ptCount val="3"/>
                <c:pt idx="0">
                  <c:v>% LIC</c:v>
                </c:pt>
                <c:pt idx="1">
                  <c:v>% DC</c:v>
                </c:pt>
                <c:pt idx="2">
                  <c:v>% ODA</c:v>
                </c:pt>
              </c:strCache>
            </c:strRef>
          </c:cat>
          <c:val>
            <c:numRef>
              <c:f>(Sheet1!$E$9,Sheet1!$G$9:$H$9)</c:f>
              <c:numCache>
                <c:formatCode>0.00</c:formatCode>
                <c:ptCount val="3"/>
                <c:pt idx="0" formatCode=".\ \ ##;0">
                  <c:v>26.521320449018155</c:v>
                </c:pt>
                <c:pt idx="1">
                  <c:v>34.955435353905152</c:v>
                </c:pt>
                <c:pt idx="2" formatCode="General">
                  <c:v>1</c:v>
                </c:pt>
              </c:numCache>
            </c:numRef>
          </c:val>
        </c:ser>
        <c:ser>
          <c:idx val="5"/>
          <c:order val="5"/>
          <c:tx>
            <c:strRef>
              <c:f>Sheet1!$A$10</c:f>
              <c:strCache>
                <c:ptCount val="1"/>
                <c:pt idx="0">
                  <c:v>Mental health</c:v>
                </c:pt>
              </c:strCache>
            </c:strRef>
          </c:tx>
          <c:invertIfNegative val="0"/>
          <c:cat>
            <c:strRef>
              <c:f>(Sheet1!$E$1,Sheet1!$G$1:$H$1)</c:f>
              <c:strCache>
                <c:ptCount val="3"/>
                <c:pt idx="0">
                  <c:v>% LIC</c:v>
                </c:pt>
                <c:pt idx="1">
                  <c:v>% DC</c:v>
                </c:pt>
                <c:pt idx="2">
                  <c:v>% ODA</c:v>
                </c:pt>
              </c:strCache>
            </c:strRef>
          </c:cat>
          <c:val>
            <c:numRef>
              <c:f>(Sheet1!$E$10,Sheet1!$G$10:$H$10)</c:f>
              <c:numCache>
                <c:formatCode>0.00</c:formatCode>
                <c:ptCount val="3"/>
                <c:pt idx="0" formatCode=".\ \ ##;0">
                  <c:v>10.81296797255272</c:v>
                </c:pt>
                <c:pt idx="1">
                  <c:v>13.999292586385184</c:v>
                </c:pt>
                <c:pt idx="2" formatCode="General">
                  <c:v>1</c:v>
                </c:pt>
              </c:numCache>
            </c:numRef>
          </c:val>
        </c:ser>
        <c:ser>
          <c:idx val="6"/>
          <c:order val="6"/>
          <c:tx>
            <c:strRef>
              <c:f>Sheet1!$A$11</c:f>
              <c:strCache>
                <c:ptCount val="1"/>
                <c:pt idx="0">
                  <c:v>Injuries </c:v>
                </c:pt>
              </c:strCache>
            </c:strRef>
          </c:tx>
          <c:invertIfNegative val="0"/>
          <c:cat>
            <c:strRef>
              <c:f>(Sheet1!$E$1,Sheet1!$G$1:$H$1)</c:f>
              <c:strCache>
                <c:ptCount val="3"/>
                <c:pt idx="0">
                  <c:v>% LIC</c:v>
                </c:pt>
                <c:pt idx="1">
                  <c:v>% DC</c:v>
                </c:pt>
                <c:pt idx="2">
                  <c:v>% ODA</c:v>
                </c:pt>
              </c:strCache>
            </c:strRef>
          </c:cat>
          <c:val>
            <c:numRef>
              <c:f>(Sheet1!$E$11,Sheet1!$G$11:$H$11)</c:f>
              <c:numCache>
                <c:formatCode>0.00</c:formatCode>
                <c:ptCount val="3"/>
                <c:pt idx="0" formatCode=".\ \ ##;0">
                  <c:v>11.1752138872878</c:v>
                </c:pt>
                <c:pt idx="1">
                  <c:v>12.792245793545419</c:v>
                </c:pt>
                <c:pt idx="2" formatCode="General">
                  <c:v>1</c:v>
                </c:pt>
              </c:numCache>
            </c:numRef>
          </c:val>
        </c:ser>
        <c:dLbls>
          <c:showLegendKey val="0"/>
          <c:showVal val="0"/>
          <c:showCatName val="0"/>
          <c:showSerName val="0"/>
          <c:showPercent val="0"/>
          <c:showBubbleSize val="0"/>
        </c:dLbls>
        <c:gapWidth val="95"/>
        <c:overlap val="100"/>
        <c:axId val="105714048"/>
        <c:axId val="105715584"/>
      </c:barChart>
      <c:catAx>
        <c:axId val="105714048"/>
        <c:scaling>
          <c:orientation val="minMax"/>
        </c:scaling>
        <c:delete val="0"/>
        <c:axPos val="b"/>
        <c:majorTickMark val="none"/>
        <c:minorTickMark val="none"/>
        <c:tickLblPos val="nextTo"/>
        <c:txPr>
          <a:bodyPr/>
          <a:lstStyle/>
          <a:p>
            <a:pPr>
              <a:defRPr lang="en-US"/>
            </a:pPr>
            <a:endParaRPr lang="pt-BR"/>
          </a:p>
        </c:txPr>
        <c:crossAx val="105715584"/>
        <c:crosses val="autoZero"/>
        <c:auto val="1"/>
        <c:lblAlgn val="ctr"/>
        <c:lblOffset val="100"/>
        <c:noMultiLvlLbl val="0"/>
      </c:catAx>
      <c:valAx>
        <c:axId val="105715584"/>
        <c:scaling>
          <c:orientation val="minMax"/>
        </c:scaling>
        <c:delete val="0"/>
        <c:axPos val="l"/>
        <c:majorGridlines/>
        <c:numFmt formatCode="0%" sourceLinked="1"/>
        <c:majorTickMark val="none"/>
        <c:minorTickMark val="none"/>
        <c:tickLblPos val="nextTo"/>
        <c:txPr>
          <a:bodyPr/>
          <a:lstStyle/>
          <a:p>
            <a:pPr>
              <a:defRPr lang="en-US"/>
            </a:pPr>
            <a:endParaRPr lang="pt-BR"/>
          </a:p>
        </c:txPr>
        <c:crossAx val="105714048"/>
        <c:crosses val="autoZero"/>
        <c:crossBetween val="between"/>
      </c:valAx>
      <c:dTable>
        <c:showHorzBorder val="1"/>
        <c:showVertBorder val="1"/>
        <c:showOutline val="1"/>
        <c:showKeys val="1"/>
        <c:txPr>
          <a:bodyPr/>
          <a:lstStyle/>
          <a:p>
            <a:pPr rtl="0">
              <a:defRPr lang="en-US"/>
            </a:pPr>
            <a:endParaRPr lang="pt-BR"/>
          </a:p>
        </c:txPr>
      </c:dTable>
    </c:plotArea>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tx>
            <c:strRef>
              <c:f>Sheet1!$A$2</c:f>
              <c:strCache>
                <c:ptCount val="1"/>
                <c:pt idx="0">
                  <c:v>EU</c:v>
                </c:pt>
              </c:strCache>
            </c:strRef>
          </c:tx>
          <c:marker>
            <c:symbol val="none"/>
          </c:marker>
          <c:cat>
            <c:numRef>
              <c:f>Sheet1!$B$1:$T$1</c:f>
              <c:numCache>
                <c:formatCode>General</c:formatCode>
                <c:ptCount val="1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numCache>
            </c:numRef>
          </c:cat>
          <c:val>
            <c:numRef>
              <c:f>Sheet1!$B$2:$T$2</c:f>
              <c:numCache>
                <c:formatCode>_(* #,##0_);_(* \(#,##0\);_(* "-"??_);_(@_)</c:formatCode>
                <c:ptCount val="19"/>
                <c:pt idx="0">
                  <c:v>2122.4323000000022</c:v>
                </c:pt>
                <c:pt idx="1">
                  <c:v>1858.1170999999999</c:v>
                </c:pt>
                <c:pt idx="2">
                  <c:v>2187.4297000000001</c:v>
                </c:pt>
                <c:pt idx="3">
                  <c:v>2230.3551000000239</c:v>
                </c:pt>
                <c:pt idx="4">
                  <c:v>2447.132799999999</c:v>
                </c:pt>
                <c:pt idx="5">
                  <c:v>2692.7016999999987</c:v>
                </c:pt>
                <c:pt idx="6">
                  <c:v>2822.375100000022</c:v>
                </c:pt>
                <c:pt idx="7">
                  <c:v>2636.6987999999997</c:v>
                </c:pt>
                <c:pt idx="8">
                  <c:v>2609.6420999999987</c:v>
                </c:pt>
                <c:pt idx="9">
                  <c:v>2755.7163999999998</c:v>
                </c:pt>
                <c:pt idx="10">
                  <c:v>3048.5017000000012</c:v>
                </c:pt>
                <c:pt idx="11">
                  <c:v>3126.1159000000002</c:v>
                </c:pt>
                <c:pt idx="12">
                  <c:v>3502.1723999999999</c:v>
                </c:pt>
                <c:pt idx="13">
                  <c:v>4147.9834999999975</c:v>
                </c:pt>
                <c:pt idx="14">
                  <c:v>3930.5997000000002</c:v>
                </c:pt>
                <c:pt idx="15">
                  <c:v>4938.5817000000006</c:v>
                </c:pt>
                <c:pt idx="16">
                  <c:v>6011.7470999999996</c:v>
                </c:pt>
                <c:pt idx="17">
                  <c:v>6542.8420000000024</c:v>
                </c:pt>
                <c:pt idx="18" formatCode="_-* #,##0.00\ _€_-;\-* #,##0.00\ _€_-;_-* &quot;-&quot;??\ _€_-;_-@_-">
                  <c:v>7303.5298000000003</c:v>
                </c:pt>
              </c:numCache>
            </c:numRef>
          </c:val>
          <c:smooth val="0"/>
        </c:ser>
        <c:ser>
          <c:idx val="2"/>
          <c:order val="1"/>
          <c:tx>
            <c:strRef>
              <c:f>Sheet1!$A$3</c:f>
              <c:strCache>
                <c:ptCount val="1"/>
                <c:pt idx="0">
                  <c:v>United States</c:v>
                </c:pt>
              </c:strCache>
            </c:strRef>
          </c:tx>
          <c:marker>
            <c:symbol val="none"/>
          </c:marker>
          <c:cat>
            <c:numRef>
              <c:f>Sheet1!$B$1:$T$1</c:f>
              <c:numCache>
                <c:formatCode>General</c:formatCode>
                <c:ptCount val="1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numCache>
            </c:numRef>
          </c:cat>
          <c:val>
            <c:numRef>
              <c:f>Sheet1!$B$3:$T$3</c:f>
              <c:numCache>
                <c:formatCode>_(* #,##0_);_(* \(#,##0\);_(* "-"??_);_(@_)</c:formatCode>
                <c:ptCount val="19"/>
                <c:pt idx="0">
                  <c:v>1788.6279999999999</c:v>
                </c:pt>
                <c:pt idx="1">
                  <c:v>1797.6319999999998</c:v>
                </c:pt>
                <c:pt idx="2">
                  <c:v>1968.3679999999999</c:v>
                </c:pt>
                <c:pt idx="3">
                  <c:v>1986.8329999999999</c:v>
                </c:pt>
                <c:pt idx="4">
                  <c:v>2402.0039999999999</c:v>
                </c:pt>
                <c:pt idx="5">
                  <c:v>2402.8780000000002</c:v>
                </c:pt>
                <c:pt idx="6">
                  <c:v>2332.7489999999866</c:v>
                </c:pt>
                <c:pt idx="7">
                  <c:v>2362.5259999999998</c:v>
                </c:pt>
                <c:pt idx="8">
                  <c:v>2477.4920000000002</c:v>
                </c:pt>
                <c:pt idx="9">
                  <c:v>2953.5450000000001</c:v>
                </c:pt>
                <c:pt idx="10">
                  <c:v>3574.172</c:v>
                </c:pt>
                <c:pt idx="11">
                  <c:v>3861.0810000000001</c:v>
                </c:pt>
                <c:pt idx="12">
                  <c:v>4642.9589999999998</c:v>
                </c:pt>
                <c:pt idx="13">
                  <c:v>4853.4190000000008</c:v>
                </c:pt>
                <c:pt idx="14">
                  <c:v>5612.835</c:v>
                </c:pt>
                <c:pt idx="15">
                  <c:v>6454.9409999999998</c:v>
                </c:pt>
                <c:pt idx="16">
                  <c:v>7307.3670000000002</c:v>
                </c:pt>
                <c:pt idx="17">
                  <c:v>8821.9239999999263</c:v>
                </c:pt>
                <c:pt idx="18" formatCode="_-* #,##0.00\ _€_-;\-* #,##0.00\ _€_-;_-* &quot;-&quot;??\ _€_-;_-@_-">
                  <c:v>11712.73000000001</c:v>
                </c:pt>
              </c:numCache>
            </c:numRef>
          </c:val>
          <c:smooth val="0"/>
        </c:ser>
        <c:ser>
          <c:idx val="3"/>
          <c:order val="2"/>
          <c:tx>
            <c:strRef>
              <c:f>Sheet1!$A$4</c:f>
              <c:strCache>
                <c:ptCount val="1"/>
                <c:pt idx="0">
                  <c:v>All</c:v>
                </c:pt>
              </c:strCache>
            </c:strRef>
          </c:tx>
          <c:marker>
            <c:symbol val="none"/>
          </c:marker>
          <c:cat>
            <c:numRef>
              <c:f>Sheet1!$B$1:$T$1</c:f>
              <c:numCache>
                <c:formatCode>General</c:formatCode>
                <c:ptCount val="1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numCache>
            </c:numRef>
          </c:cat>
          <c:val>
            <c:numRef>
              <c:f>Sheet1!$B$4:$T$4</c:f>
              <c:numCache>
                <c:formatCode>_(* #,##0_);_(* \(#,##0\);_(* "-"??_);_(@_)</c:formatCode>
                <c:ptCount val="19"/>
                <c:pt idx="0">
                  <c:v>5655.3156000000054</c:v>
                </c:pt>
                <c:pt idx="1">
                  <c:v>5444.5731000000005</c:v>
                </c:pt>
                <c:pt idx="2">
                  <c:v>6062.1083000000008</c:v>
                </c:pt>
                <c:pt idx="3">
                  <c:v>6564.253200000001</c:v>
                </c:pt>
                <c:pt idx="4">
                  <c:v>7582.7440000000006</c:v>
                </c:pt>
                <c:pt idx="5">
                  <c:v>7874.0384999999997</c:v>
                </c:pt>
                <c:pt idx="6">
                  <c:v>7909.5253000000012</c:v>
                </c:pt>
                <c:pt idx="7">
                  <c:v>8392.6517999999851</c:v>
                </c:pt>
                <c:pt idx="8">
                  <c:v>8659.7847000000129</c:v>
                </c:pt>
                <c:pt idx="9">
                  <c:v>9626.7266999999811</c:v>
                </c:pt>
                <c:pt idx="10">
                  <c:v>10520.42539999992</c:v>
                </c:pt>
                <c:pt idx="11">
                  <c:v>10509.3547</c:v>
                </c:pt>
                <c:pt idx="12">
                  <c:v>11970.38859999992</c:v>
                </c:pt>
                <c:pt idx="13">
                  <c:v>12857.68300000001</c:v>
                </c:pt>
                <c:pt idx="14">
                  <c:v>14590.96629999992</c:v>
                </c:pt>
                <c:pt idx="15">
                  <c:v>16442.307499999999</c:v>
                </c:pt>
                <c:pt idx="16">
                  <c:v>17810.375199999999</c:v>
                </c:pt>
                <c:pt idx="17">
                  <c:v>20401.038700000001</c:v>
                </c:pt>
                <c:pt idx="18" formatCode="_-* #,##0.00\ _€_-;\-* #,##0.00\ _€_-;_-* &quot;-&quot;??\ _€_-;_-@_-">
                  <c:v>23873.897700000001</c:v>
                </c:pt>
              </c:numCache>
            </c:numRef>
          </c:val>
          <c:smooth val="0"/>
        </c:ser>
        <c:dLbls>
          <c:showLegendKey val="0"/>
          <c:showVal val="0"/>
          <c:showCatName val="0"/>
          <c:showSerName val="0"/>
          <c:showPercent val="0"/>
          <c:showBubbleSize val="0"/>
        </c:dLbls>
        <c:marker val="1"/>
        <c:smooth val="0"/>
        <c:axId val="87464192"/>
        <c:axId val="87480192"/>
      </c:lineChart>
      <c:catAx>
        <c:axId val="87464192"/>
        <c:scaling>
          <c:orientation val="minMax"/>
        </c:scaling>
        <c:delete val="0"/>
        <c:axPos val="b"/>
        <c:numFmt formatCode="General" sourceLinked="1"/>
        <c:majorTickMark val="out"/>
        <c:minorTickMark val="none"/>
        <c:tickLblPos val="nextTo"/>
        <c:txPr>
          <a:bodyPr/>
          <a:lstStyle/>
          <a:p>
            <a:pPr>
              <a:defRPr lang="en-US"/>
            </a:pPr>
            <a:endParaRPr lang="pt-BR"/>
          </a:p>
        </c:txPr>
        <c:crossAx val="87480192"/>
        <c:crosses val="autoZero"/>
        <c:auto val="1"/>
        <c:lblAlgn val="ctr"/>
        <c:lblOffset val="100"/>
        <c:noMultiLvlLbl val="0"/>
      </c:catAx>
      <c:valAx>
        <c:axId val="87480192"/>
        <c:scaling>
          <c:orientation val="minMax"/>
        </c:scaling>
        <c:delete val="0"/>
        <c:axPos val="l"/>
        <c:majorGridlines/>
        <c:numFmt formatCode="_(* #,##0_);_(* \(#,##0\);_(* &quot;-&quot;??_);_(@_)" sourceLinked="1"/>
        <c:majorTickMark val="out"/>
        <c:minorTickMark val="none"/>
        <c:tickLblPos val="nextTo"/>
        <c:txPr>
          <a:bodyPr/>
          <a:lstStyle/>
          <a:p>
            <a:pPr>
              <a:defRPr lang="en-US"/>
            </a:pPr>
            <a:endParaRPr lang="pt-BR"/>
          </a:p>
        </c:txPr>
        <c:crossAx val="87464192"/>
        <c:crosses val="autoZero"/>
        <c:crossBetween val="between"/>
      </c:valAx>
    </c:plotArea>
    <c:legend>
      <c:legendPos val="r"/>
      <c:layout/>
      <c:overlay val="0"/>
      <c:txPr>
        <a:bodyPr/>
        <a:lstStyle/>
        <a:p>
          <a:pPr>
            <a:defRPr lang="en-US"/>
          </a:pPr>
          <a:endParaRPr lang="pt-BR"/>
        </a:p>
      </c:txPr>
    </c:legend>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'3_DAH_CNTRY'!$A$25</c:f>
              <c:strCache>
                <c:ptCount val="1"/>
                <c:pt idx="0">
                  <c:v>EU</c:v>
                </c:pt>
              </c:strCache>
            </c:strRef>
          </c:tx>
          <c:invertIfNegative val="0"/>
          <c:cat>
            <c:numRef>
              <c:f>'3_DAH_CNTRY'!$B$3:$T$3</c:f>
              <c:numCache>
                <c:formatCode>General</c:formatCode>
                <c:ptCount val="1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numCache>
            </c:numRef>
          </c:cat>
          <c:val>
            <c:numRef>
              <c:f>'3_DAH_CNTRY'!$B$25:$T$25</c:f>
              <c:numCache>
                <c:formatCode>_-* #,##0.00\ _€_-;\-* #,##0.00\ _€_-;_-* "-"??\ _€_-;_-@_-</c:formatCode>
                <c:ptCount val="19"/>
                <c:pt idx="0">
                  <c:v>2123.937899999999</c:v>
                </c:pt>
                <c:pt idx="1">
                  <c:v>1859.5643999999998</c:v>
                </c:pt>
                <c:pt idx="2">
                  <c:v>2196.5714000000012</c:v>
                </c:pt>
                <c:pt idx="3">
                  <c:v>2239.5325000000012</c:v>
                </c:pt>
                <c:pt idx="4">
                  <c:v>2451.2443999999987</c:v>
                </c:pt>
                <c:pt idx="5">
                  <c:v>2710.4746</c:v>
                </c:pt>
                <c:pt idx="6">
                  <c:v>2841.1221999999998</c:v>
                </c:pt>
                <c:pt idx="7">
                  <c:v>2665.0757000000012</c:v>
                </c:pt>
                <c:pt idx="8">
                  <c:v>2640.0958000000001</c:v>
                </c:pt>
                <c:pt idx="9">
                  <c:v>2779.4760000000001</c:v>
                </c:pt>
                <c:pt idx="10">
                  <c:v>3081.9602</c:v>
                </c:pt>
                <c:pt idx="11">
                  <c:v>3167.6342</c:v>
                </c:pt>
                <c:pt idx="12">
                  <c:v>3549.9168</c:v>
                </c:pt>
                <c:pt idx="13">
                  <c:v>4194.8701000000001</c:v>
                </c:pt>
                <c:pt idx="14">
                  <c:v>3985.1585</c:v>
                </c:pt>
                <c:pt idx="15">
                  <c:v>4988.0997000000007</c:v>
                </c:pt>
                <c:pt idx="16">
                  <c:v>6077.7293000000009</c:v>
                </c:pt>
                <c:pt idx="17">
                  <c:v>6617.0973999999997</c:v>
                </c:pt>
                <c:pt idx="18">
                  <c:v>7381.1059000000014</c:v>
                </c:pt>
              </c:numCache>
            </c:numRef>
          </c:val>
        </c:ser>
        <c:ser>
          <c:idx val="1"/>
          <c:order val="1"/>
          <c:tx>
            <c:strRef>
              <c:f>'3_DAH_CNTRY'!$A$27</c:f>
              <c:strCache>
                <c:ptCount val="1"/>
                <c:pt idx="0">
                  <c:v>United States</c:v>
                </c:pt>
              </c:strCache>
            </c:strRef>
          </c:tx>
          <c:invertIfNegative val="0"/>
          <c:cat>
            <c:numRef>
              <c:f>'3_DAH_CNTRY'!$B$3:$T$3</c:f>
              <c:numCache>
                <c:formatCode>General</c:formatCode>
                <c:ptCount val="1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numCache>
            </c:numRef>
          </c:cat>
          <c:val>
            <c:numRef>
              <c:f>'3_DAH_CNTRY'!$B$27:$T$27</c:f>
              <c:numCache>
                <c:formatCode>_-* #,##0.00\ _€_-;\-* #,##0.00\ _€_-;_-* "-"??\ _€_-;_-@_-</c:formatCode>
                <c:ptCount val="19"/>
                <c:pt idx="0">
                  <c:v>1788.6279999999999</c:v>
                </c:pt>
                <c:pt idx="1">
                  <c:v>1797.6319999999998</c:v>
                </c:pt>
                <c:pt idx="2">
                  <c:v>1968.3679999999999</c:v>
                </c:pt>
                <c:pt idx="3">
                  <c:v>1986.8329999999999</c:v>
                </c:pt>
                <c:pt idx="4">
                  <c:v>2402.0039999999999</c:v>
                </c:pt>
                <c:pt idx="5">
                  <c:v>2402.8780000000002</c:v>
                </c:pt>
                <c:pt idx="6">
                  <c:v>2332.7489999999866</c:v>
                </c:pt>
                <c:pt idx="7">
                  <c:v>2362.5259999999998</c:v>
                </c:pt>
                <c:pt idx="8">
                  <c:v>2477.4920000000002</c:v>
                </c:pt>
                <c:pt idx="9">
                  <c:v>2953.5450000000001</c:v>
                </c:pt>
                <c:pt idx="10">
                  <c:v>3574.172</c:v>
                </c:pt>
                <c:pt idx="11">
                  <c:v>3861.0810000000001</c:v>
                </c:pt>
                <c:pt idx="12">
                  <c:v>4642.9589999999998</c:v>
                </c:pt>
                <c:pt idx="13">
                  <c:v>4853.4190000000008</c:v>
                </c:pt>
                <c:pt idx="14">
                  <c:v>5612.835</c:v>
                </c:pt>
                <c:pt idx="15">
                  <c:v>6454.9409999999998</c:v>
                </c:pt>
                <c:pt idx="16">
                  <c:v>7307.3670000000002</c:v>
                </c:pt>
                <c:pt idx="17">
                  <c:v>8821.9239999999263</c:v>
                </c:pt>
                <c:pt idx="18">
                  <c:v>11712.73000000001</c:v>
                </c:pt>
              </c:numCache>
            </c:numRef>
          </c:val>
        </c:ser>
        <c:ser>
          <c:idx val="2"/>
          <c:order val="2"/>
          <c:tx>
            <c:strRef>
              <c:f>'3_DAH_CNTRY'!$A$31</c:f>
              <c:strCache>
                <c:ptCount val="1"/>
                <c:pt idx="0">
                  <c:v>Rest</c:v>
                </c:pt>
              </c:strCache>
            </c:strRef>
          </c:tx>
          <c:invertIfNegative val="0"/>
          <c:cat>
            <c:numRef>
              <c:f>'3_DAH_CNTRY'!$B$3:$T$3</c:f>
              <c:numCache>
                <c:formatCode>General</c:formatCode>
                <c:ptCount val="1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numCache>
            </c:numRef>
          </c:cat>
          <c:val>
            <c:numRef>
              <c:f>'3_DAH_CNTRY'!$B$31:$T$31</c:f>
              <c:numCache>
                <c:formatCode>_-* #,##0.00\ _€_-;\-* #,##0.00\ _€_-;_-* "-"??\ _€_-;_-@_-</c:formatCode>
                <c:ptCount val="19"/>
                <c:pt idx="0">
                  <c:v>1742.7497000000001</c:v>
                </c:pt>
                <c:pt idx="1">
                  <c:v>1787.3767</c:v>
                </c:pt>
                <c:pt idx="2">
                  <c:v>1897.1688999999999</c:v>
                </c:pt>
                <c:pt idx="3">
                  <c:v>2337.8877000000011</c:v>
                </c:pt>
                <c:pt idx="4">
                  <c:v>2729.4956000000011</c:v>
                </c:pt>
                <c:pt idx="5">
                  <c:v>2760.685899999979</c:v>
                </c:pt>
                <c:pt idx="6">
                  <c:v>2735.6540999999988</c:v>
                </c:pt>
                <c:pt idx="7">
                  <c:v>3365.0501000000022</c:v>
                </c:pt>
                <c:pt idx="8">
                  <c:v>3542.1969000000008</c:v>
                </c:pt>
                <c:pt idx="9">
                  <c:v>3893.70569999998</c:v>
                </c:pt>
                <c:pt idx="10">
                  <c:v>3864.2932000000001</c:v>
                </c:pt>
                <c:pt idx="11">
                  <c:v>3480.6394999999989</c:v>
                </c:pt>
                <c:pt idx="12">
                  <c:v>3777.5128</c:v>
                </c:pt>
                <c:pt idx="13">
                  <c:v>3809.39390000002</c:v>
                </c:pt>
                <c:pt idx="14">
                  <c:v>4992.9728000000005</c:v>
                </c:pt>
                <c:pt idx="15">
                  <c:v>4999.2668000000003</c:v>
                </c:pt>
                <c:pt idx="16">
                  <c:v>4425.2788999999984</c:v>
                </c:pt>
                <c:pt idx="17">
                  <c:v>4962.0173000000004</c:v>
                </c:pt>
                <c:pt idx="18">
                  <c:v>4780.0618000000004</c:v>
                </c:pt>
              </c:numCache>
            </c:numRef>
          </c:val>
        </c:ser>
        <c:dLbls>
          <c:showLegendKey val="0"/>
          <c:showVal val="0"/>
          <c:showCatName val="0"/>
          <c:showSerName val="0"/>
          <c:showPercent val="0"/>
          <c:showBubbleSize val="0"/>
        </c:dLbls>
        <c:gapWidth val="150"/>
        <c:overlap val="100"/>
        <c:axId val="199460352"/>
        <c:axId val="199462272"/>
      </c:barChart>
      <c:catAx>
        <c:axId val="199460352"/>
        <c:scaling>
          <c:orientation val="minMax"/>
        </c:scaling>
        <c:delete val="0"/>
        <c:axPos val="b"/>
        <c:numFmt formatCode="General" sourceLinked="1"/>
        <c:majorTickMark val="out"/>
        <c:minorTickMark val="none"/>
        <c:tickLblPos val="nextTo"/>
        <c:txPr>
          <a:bodyPr/>
          <a:lstStyle/>
          <a:p>
            <a:pPr>
              <a:defRPr lang="en-US"/>
            </a:pPr>
            <a:endParaRPr lang="pt-BR"/>
          </a:p>
        </c:txPr>
        <c:crossAx val="199462272"/>
        <c:crosses val="autoZero"/>
        <c:auto val="1"/>
        <c:lblAlgn val="ctr"/>
        <c:lblOffset val="100"/>
        <c:noMultiLvlLbl val="0"/>
      </c:catAx>
      <c:valAx>
        <c:axId val="199462272"/>
        <c:scaling>
          <c:orientation val="minMax"/>
        </c:scaling>
        <c:delete val="0"/>
        <c:axPos val="l"/>
        <c:majorGridlines/>
        <c:numFmt formatCode="0%" sourceLinked="1"/>
        <c:majorTickMark val="out"/>
        <c:minorTickMark val="none"/>
        <c:tickLblPos val="nextTo"/>
        <c:txPr>
          <a:bodyPr/>
          <a:lstStyle/>
          <a:p>
            <a:pPr>
              <a:defRPr lang="en-US"/>
            </a:pPr>
            <a:endParaRPr lang="pt-BR"/>
          </a:p>
        </c:txPr>
        <c:crossAx val="199460352"/>
        <c:crosses val="autoZero"/>
        <c:crossBetween val="between"/>
      </c:valAx>
    </c:plotArea>
    <c:legend>
      <c:legendPos val="r"/>
      <c:layout/>
      <c:overlay val="0"/>
      <c:txPr>
        <a:bodyPr/>
        <a:lstStyle/>
        <a:p>
          <a:pPr>
            <a:defRPr lang="en-US"/>
          </a:pPr>
          <a:endParaRPr lang="pt-BR"/>
        </a:p>
      </c:txPr>
    </c:legend>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Sheet1!$C$7</c:f>
              <c:strCache>
                <c:ptCount val="1"/>
                <c:pt idx="0">
                  <c:v>Federal/EC</c:v>
                </c:pt>
              </c:strCache>
            </c:strRef>
          </c:tx>
          <c:invertIfNegative val="0"/>
          <c:cat>
            <c:strRef>
              <c:f>Sheet1!$D$6:$E$6</c:f>
              <c:strCache>
                <c:ptCount val="2"/>
                <c:pt idx="0">
                  <c:v>US</c:v>
                </c:pt>
                <c:pt idx="1">
                  <c:v>EU</c:v>
                </c:pt>
              </c:strCache>
            </c:strRef>
          </c:cat>
          <c:val>
            <c:numRef>
              <c:f>Sheet1!$D$7:$E$7</c:f>
              <c:numCache>
                <c:formatCode>General</c:formatCode>
                <c:ptCount val="2"/>
                <c:pt idx="0">
                  <c:v>3.7</c:v>
                </c:pt>
                <c:pt idx="1">
                  <c:v>0.16</c:v>
                </c:pt>
              </c:numCache>
            </c:numRef>
          </c:val>
        </c:ser>
        <c:ser>
          <c:idx val="1"/>
          <c:order val="1"/>
          <c:tx>
            <c:strRef>
              <c:f>Sheet1!$C$8</c:f>
              <c:strCache>
                <c:ptCount val="1"/>
                <c:pt idx="0">
                  <c:v>States and local</c:v>
                </c:pt>
              </c:strCache>
            </c:strRef>
          </c:tx>
          <c:invertIfNegative val="0"/>
          <c:cat>
            <c:strRef>
              <c:f>Sheet1!$D$6:$E$6</c:f>
              <c:strCache>
                <c:ptCount val="2"/>
                <c:pt idx="0">
                  <c:v>US</c:v>
                </c:pt>
                <c:pt idx="1">
                  <c:v>EU</c:v>
                </c:pt>
              </c:strCache>
            </c:strRef>
          </c:cat>
          <c:val>
            <c:numRef>
              <c:f>Sheet1!$D$8:$E$8</c:f>
              <c:numCache>
                <c:formatCode>General</c:formatCode>
                <c:ptCount val="2"/>
                <c:pt idx="0">
                  <c:v>3.1</c:v>
                </c:pt>
                <c:pt idx="1">
                  <c:v>6.3</c:v>
                </c:pt>
              </c:numCache>
            </c:numRef>
          </c:val>
        </c:ser>
        <c:dLbls>
          <c:showLegendKey val="0"/>
          <c:showVal val="0"/>
          <c:showCatName val="0"/>
          <c:showSerName val="0"/>
          <c:showPercent val="0"/>
          <c:showBubbleSize val="0"/>
        </c:dLbls>
        <c:gapWidth val="150"/>
        <c:axId val="105743488"/>
        <c:axId val="105745024"/>
      </c:barChart>
      <c:catAx>
        <c:axId val="105743488"/>
        <c:scaling>
          <c:orientation val="minMax"/>
        </c:scaling>
        <c:delete val="0"/>
        <c:axPos val="b"/>
        <c:majorTickMark val="none"/>
        <c:minorTickMark val="none"/>
        <c:tickLblPos val="nextTo"/>
        <c:txPr>
          <a:bodyPr/>
          <a:lstStyle/>
          <a:p>
            <a:pPr>
              <a:defRPr lang="en-US"/>
            </a:pPr>
            <a:endParaRPr lang="pt-BR"/>
          </a:p>
        </c:txPr>
        <c:crossAx val="105745024"/>
        <c:crosses val="autoZero"/>
        <c:auto val="1"/>
        <c:lblAlgn val="ctr"/>
        <c:lblOffset val="100"/>
        <c:noMultiLvlLbl val="0"/>
      </c:catAx>
      <c:valAx>
        <c:axId val="105745024"/>
        <c:scaling>
          <c:orientation val="minMax"/>
        </c:scaling>
        <c:delete val="0"/>
        <c:axPos val="l"/>
        <c:majorGridlines/>
        <c:numFmt formatCode="General" sourceLinked="1"/>
        <c:majorTickMark val="none"/>
        <c:minorTickMark val="none"/>
        <c:tickLblPos val="nextTo"/>
        <c:txPr>
          <a:bodyPr/>
          <a:lstStyle/>
          <a:p>
            <a:pPr>
              <a:defRPr lang="en-US"/>
            </a:pPr>
            <a:endParaRPr lang="pt-BR"/>
          </a:p>
        </c:txPr>
        <c:crossAx val="105743488"/>
        <c:crosses val="autoZero"/>
        <c:crossBetween val="between"/>
      </c:valAx>
      <c:dTable>
        <c:showHorzBorder val="1"/>
        <c:showVertBorder val="1"/>
        <c:showOutline val="1"/>
        <c:showKeys val="1"/>
        <c:txPr>
          <a:bodyPr/>
          <a:lstStyle/>
          <a:p>
            <a:pPr rtl="0">
              <a:defRPr lang="en-US"/>
            </a:pPr>
            <a:endParaRPr lang="pt-BR"/>
          </a:p>
        </c:txPr>
      </c:dTable>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Sheet1!$E$1</c:f>
              <c:strCache>
                <c:ptCount val="1"/>
                <c:pt idx="0">
                  <c:v>United States of America</c:v>
                </c:pt>
              </c:strCache>
            </c:strRef>
          </c:tx>
          <c:invertIfNegative val="0"/>
          <c:cat>
            <c:strRef>
              <c:f>Sheet1!$A$115:$A$117</c:f>
              <c:strCache>
                <c:ptCount val="3"/>
                <c:pt idx="0">
                  <c:v>Adults aged ≥15 years who are obese (%)</c:v>
                </c:pt>
                <c:pt idx="1">
                  <c:v>Alcohol consumption among adults aged ≥15 years
(litres of pure alcohol per person per year)</c:v>
                </c:pt>
                <c:pt idx="2">
                  <c:v>Prevalence of smoking any tobacco product among adults aged ≥15 years (%)</c:v>
                </c:pt>
              </c:strCache>
            </c:strRef>
          </c:cat>
          <c:val>
            <c:numRef>
              <c:f>(Sheet1!$E$115,Sheet1!$E$116:$E$117)</c:f>
              <c:numCache>
                <c:formatCode>General</c:formatCode>
                <c:ptCount val="3"/>
                <c:pt idx="0">
                  <c:v>31.1</c:v>
                </c:pt>
                <c:pt idx="1">
                  <c:v>8.5</c:v>
                </c:pt>
                <c:pt idx="2">
                  <c:v>25.4</c:v>
                </c:pt>
              </c:numCache>
            </c:numRef>
          </c:val>
        </c:ser>
        <c:ser>
          <c:idx val="1"/>
          <c:order val="1"/>
          <c:tx>
            <c:strRef>
              <c:f>Sheet1!$F$1</c:f>
              <c:strCache>
                <c:ptCount val="1"/>
                <c:pt idx="0">
                  <c:v>European Union</c:v>
                </c:pt>
              </c:strCache>
            </c:strRef>
          </c:tx>
          <c:invertIfNegative val="0"/>
          <c:cat>
            <c:strRef>
              <c:f>Sheet1!$A$115:$A$117</c:f>
              <c:strCache>
                <c:ptCount val="3"/>
                <c:pt idx="0">
                  <c:v>Adults aged ≥15 years who are obese (%)</c:v>
                </c:pt>
                <c:pt idx="1">
                  <c:v>Alcohol consumption among adults aged ≥15 years
(litres of pure alcohol per person per year)</c:v>
                </c:pt>
                <c:pt idx="2">
                  <c:v>Prevalence of smoking any tobacco product among adults aged ≥15 years (%)</c:v>
                </c:pt>
              </c:strCache>
            </c:strRef>
          </c:cat>
          <c:val>
            <c:numRef>
              <c:f>(Sheet1!$F$115,Sheet1!$F$116:$F$117)</c:f>
              <c:numCache>
                <c:formatCode>0.0</c:formatCode>
                <c:ptCount val="3"/>
                <c:pt idx="0" formatCode="General">
                  <c:v>15</c:v>
                </c:pt>
                <c:pt idx="1">
                  <c:v>10.85817498108673</c:v>
                </c:pt>
                <c:pt idx="2">
                  <c:v>35.534822660317523</c:v>
                </c:pt>
              </c:numCache>
            </c:numRef>
          </c:val>
        </c:ser>
        <c:dLbls>
          <c:showLegendKey val="0"/>
          <c:showVal val="0"/>
          <c:showCatName val="0"/>
          <c:showSerName val="0"/>
          <c:showPercent val="0"/>
          <c:showBubbleSize val="0"/>
        </c:dLbls>
        <c:gapWidth val="150"/>
        <c:axId val="105781120"/>
        <c:axId val="105782656"/>
      </c:barChart>
      <c:catAx>
        <c:axId val="105781120"/>
        <c:scaling>
          <c:orientation val="minMax"/>
        </c:scaling>
        <c:delete val="0"/>
        <c:axPos val="b"/>
        <c:majorTickMark val="out"/>
        <c:minorTickMark val="none"/>
        <c:tickLblPos val="nextTo"/>
        <c:txPr>
          <a:bodyPr/>
          <a:lstStyle/>
          <a:p>
            <a:pPr>
              <a:defRPr lang="en-US"/>
            </a:pPr>
            <a:endParaRPr lang="pt-BR"/>
          </a:p>
        </c:txPr>
        <c:crossAx val="105782656"/>
        <c:crosses val="autoZero"/>
        <c:auto val="1"/>
        <c:lblAlgn val="ctr"/>
        <c:lblOffset val="100"/>
        <c:noMultiLvlLbl val="0"/>
      </c:catAx>
      <c:valAx>
        <c:axId val="105782656"/>
        <c:scaling>
          <c:orientation val="minMax"/>
        </c:scaling>
        <c:delete val="0"/>
        <c:axPos val="l"/>
        <c:majorGridlines/>
        <c:numFmt formatCode="General" sourceLinked="1"/>
        <c:majorTickMark val="out"/>
        <c:minorTickMark val="none"/>
        <c:tickLblPos val="nextTo"/>
        <c:txPr>
          <a:bodyPr/>
          <a:lstStyle/>
          <a:p>
            <a:pPr>
              <a:defRPr lang="en-US"/>
            </a:pPr>
            <a:endParaRPr lang="pt-BR"/>
          </a:p>
        </c:txPr>
        <c:crossAx val="105781120"/>
        <c:crosses val="autoZero"/>
        <c:crossBetween val="between"/>
      </c:valAx>
    </c:plotArea>
    <c:legend>
      <c:legendPos val="r"/>
      <c:layout/>
      <c:overlay val="0"/>
      <c:txPr>
        <a:bodyPr/>
        <a:lstStyle/>
        <a:p>
          <a:pPr>
            <a:defRPr lang="en-US"/>
          </a:pPr>
          <a:endParaRPr lang="pt-BR"/>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en-US"/>
              <a:t>% DALYs and health potential lost, by unmet safety needs</a:t>
            </a:r>
          </a:p>
        </c:rich>
      </c:tx>
      <c:layout/>
      <c:overlay val="0"/>
    </c:title>
    <c:autoTitleDeleted val="0"/>
    <c:plotArea>
      <c:layout/>
      <c:barChart>
        <c:barDir val="col"/>
        <c:grouping val="clustered"/>
        <c:varyColors val="0"/>
        <c:ser>
          <c:idx val="0"/>
          <c:order val="0"/>
          <c:tx>
            <c:strRef>
              <c:f>Sheet1!$I$8</c:f>
              <c:strCache>
                <c:ptCount val="1"/>
                <c:pt idx="0">
                  <c:v>%DALY</c:v>
                </c:pt>
              </c:strCache>
            </c:strRef>
          </c:tx>
          <c:invertIfNegative val="0"/>
          <c:cat>
            <c:multiLvlStrRef>
              <c:f>Sheet1!$J$6:$Z$7</c:f>
              <c:multiLvlStrCache>
                <c:ptCount val="17"/>
                <c:lvl>
                  <c:pt idx="0">
                    <c:v>total</c:v>
                  </c:pt>
                  <c:pt idx="1">
                    <c:v>temperature</c:v>
                  </c:pt>
                  <c:pt idx="2">
                    <c:v>trauma</c:v>
                  </c:pt>
                  <c:pt idx="3">
                    <c:v>air/water particles</c:v>
                  </c:pt>
                  <c:pt idx="4">
                    <c:v>total</c:v>
                  </c:pt>
                  <c:pt idx="5">
                    <c:v>air pollution</c:v>
                  </c:pt>
                  <c:pt idx="6">
                    <c:v>biochem</c:v>
                  </c:pt>
                  <c:pt idx="7">
                    <c:v>fat diet</c:v>
                  </c:pt>
                  <c:pt idx="8">
                    <c:v>tobacco</c:v>
                  </c:pt>
                  <c:pt idx="9">
                    <c:v>alcohol</c:v>
                  </c:pt>
                  <c:pt idx="10">
                    <c:v>illicit drugs</c:v>
                  </c:pt>
                  <c:pt idx="11">
                    <c:v>total</c:v>
                  </c:pt>
                  <c:pt idx="12">
                    <c:v>Unsafe sex</c:v>
                  </c:pt>
                  <c:pt idx="13">
                    <c:v>air-borne infections</c:v>
                  </c:pt>
                  <c:pt idx="14">
                    <c:v>water-borne infections</c:v>
                  </c:pt>
                  <c:pt idx="15">
                    <c:v>vector-borne diseases</c:v>
                  </c:pt>
                </c:lvl>
                <c:lvl>
                  <c:pt idx="0">
                    <c:v>Physical</c:v>
                  </c:pt>
                  <c:pt idx="4">
                    <c:v>chemical</c:v>
                  </c:pt>
                  <c:pt idx="11">
                    <c:v>biological</c:v>
                  </c:pt>
                  <c:pt idx="16">
                    <c:v>tortal safety unmet needs</c:v>
                  </c:pt>
                </c:lvl>
              </c:multiLvlStrCache>
            </c:multiLvlStrRef>
          </c:cat>
          <c:val>
            <c:numRef>
              <c:f>Sheet1!$J$8:$Z$8</c:f>
              <c:numCache>
                <c:formatCode>0.0%</c:formatCode>
                <c:ptCount val="17"/>
                <c:pt idx="0">
                  <c:v>0.17500000000000004</c:v>
                </c:pt>
                <c:pt idx="1">
                  <c:v>2.5000000000000012E-2</c:v>
                </c:pt>
                <c:pt idx="2">
                  <c:v>0.12000000000000002</c:v>
                </c:pt>
                <c:pt idx="3">
                  <c:v>3.0000000000000002E-2</c:v>
                </c:pt>
                <c:pt idx="4">
                  <c:v>0.20900000000000021</c:v>
                </c:pt>
                <c:pt idx="5">
                  <c:v>4.0000000000000022E-2</c:v>
                </c:pt>
                <c:pt idx="6">
                  <c:v>1.0000000000000005E-2</c:v>
                </c:pt>
                <c:pt idx="7">
                  <c:v>7.0000000000000021E-2</c:v>
                </c:pt>
                <c:pt idx="8">
                  <c:v>4.1000000000000009E-2</c:v>
                </c:pt>
                <c:pt idx="9">
                  <c:v>4.0000000000000022E-2</c:v>
                </c:pt>
                <c:pt idx="10">
                  <c:v>8.0000000000000227E-3</c:v>
                </c:pt>
                <c:pt idx="11">
                  <c:v>0.10036</c:v>
                </c:pt>
                <c:pt idx="12">
                  <c:v>5.0600000000000013E-2</c:v>
                </c:pt>
                <c:pt idx="13">
                  <c:v>7.4600000000000343E-3</c:v>
                </c:pt>
                <c:pt idx="14">
                  <c:v>3.9700000000000006E-2</c:v>
                </c:pt>
                <c:pt idx="15">
                  <c:v>2.6000000000000077E-3</c:v>
                </c:pt>
                <c:pt idx="16">
                  <c:v>0.48436000000000162</c:v>
                </c:pt>
              </c:numCache>
            </c:numRef>
          </c:val>
        </c:ser>
        <c:ser>
          <c:idx val="1"/>
          <c:order val="1"/>
          <c:tx>
            <c:strRef>
              <c:f>Sheet1!$I$9</c:f>
              <c:strCache>
                <c:ptCount val="1"/>
                <c:pt idx="0">
                  <c:v>% Potential health lost</c:v>
                </c:pt>
              </c:strCache>
            </c:strRef>
          </c:tx>
          <c:invertIfNegative val="0"/>
          <c:cat>
            <c:multiLvlStrRef>
              <c:f>Sheet1!$J$6:$Z$7</c:f>
              <c:multiLvlStrCache>
                <c:ptCount val="17"/>
                <c:lvl>
                  <c:pt idx="0">
                    <c:v>total</c:v>
                  </c:pt>
                  <c:pt idx="1">
                    <c:v>temperature</c:v>
                  </c:pt>
                  <c:pt idx="2">
                    <c:v>trauma</c:v>
                  </c:pt>
                  <c:pt idx="3">
                    <c:v>air/water particles</c:v>
                  </c:pt>
                  <c:pt idx="4">
                    <c:v>total</c:v>
                  </c:pt>
                  <c:pt idx="5">
                    <c:v>air pollution</c:v>
                  </c:pt>
                  <c:pt idx="6">
                    <c:v>biochem</c:v>
                  </c:pt>
                  <c:pt idx="7">
                    <c:v>fat diet</c:v>
                  </c:pt>
                  <c:pt idx="8">
                    <c:v>tobacco</c:v>
                  </c:pt>
                  <c:pt idx="9">
                    <c:v>alcohol</c:v>
                  </c:pt>
                  <c:pt idx="10">
                    <c:v>illicit drugs</c:v>
                  </c:pt>
                  <c:pt idx="11">
                    <c:v>total</c:v>
                  </c:pt>
                  <c:pt idx="12">
                    <c:v>Unsafe sex</c:v>
                  </c:pt>
                  <c:pt idx="13">
                    <c:v>air-borne infections</c:v>
                  </c:pt>
                  <c:pt idx="14">
                    <c:v>water-borne infections</c:v>
                  </c:pt>
                  <c:pt idx="15">
                    <c:v>vector-borne diseases</c:v>
                  </c:pt>
                </c:lvl>
                <c:lvl>
                  <c:pt idx="0">
                    <c:v>Physical</c:v>
                  </c:pt>
                  <c:pt idx="4">
                    <c:v>chemical</c:v>
                  </c:pt>
                  <c:pt idx="11">
                    <c:v>biological</c:v>
                  </c:pt>
                  <c:pt idx="16">
                    <c:v>tortal safety unmet needs</c:v>
                  </c:pt>
                </c:lvl>
              </c:multiLvlStrCache>
            </c:multiLvlStrRef>
          </c:cat>
          <c:val>
            <c:numRef>
              <c:f>Sheet1!$J$9:$Z$9</c:f>
              <c:numCache>
                <c:formatCode>0.0%</c:formatCode>
                <c:ptCount val="17"/>
                <c:pt idx="0">
                  <c:v>3.6750000000000005E-2</c:v>
                </c:pt>
                <c:pt idx="1">
                  <c:v>5.2500000000000133E-3</c:v>
                </c:pt>
                <c:pt idx="2">
                  <c:v>2.5200000000000011E-2</c:v>
                </c:pt>
                <c:pt idx="3">
                  <c:v>6.3000000000000113E-3</c:v>
                </c:pt>
                <c:pt idx="4">
                  <c:v>4.3890000000000033E-2</c:v>
                </c:pt>
                <c:pt idx="5">
                  <c:v>8.4000000000000047E-3</c:v>
                </c:pt>
                <c:pt idx="6">
                  <c:v>2.1000000000000012E-3</c:v>
                </c:pt>
                <c:pt idx="7">
                  <c:v>1.4700000000000003E-2</c:v>
                </c:pt>
                <c:pt idx="8">
                  <c:v>8.6100000000000048E-3</c:v>
                </c:pt>
                <c:pt idx="9">
                  <c:v>8.4000000000000047E-3</c:v>
                </c:pt>
                <c:pt idx="10">
                  <c:v>1.6800000000000144E-3</c:v>
                </c:pt>
                <c:pt idx="11">
                  <c:v>2.1075600000000173E-2</c:v>
                </c:pt>
                <c:pt idx="12">
                  <c:v>1.0626000000000003E-2</c:v>
                </c:pt>
                <c:pt idx="13">
                  <c:v>1.5666000000000022E-3</c:v>
                </c:pt>
                <c:pt idx="14">
                  <c:v>8.3370000000000024E-3</c:v>
                </c:pt>
                <c:pt idx="15">
                  <c:v>5.4600000000000124E-4</c:v>
                </c:pt>
                <c:pt idx="16">
                  <c:v>0.10171560000000014</c:v>
                </c:pt>
              </c:numCache>
            </c:numRef>
          </c:val>
        </c:ser>
        <c:dLbls>
          <c:showLegendKey val="0"/>
          <c:showVal val="0"/>
          <c:showCatName val="0"/>
          <c:showSerName val="0"/>
          <c:showPercent val="0"/>
          <c:showBubbleSize val="0"/>
        </c:dLbls>
        <c:gapWidth val="150"/>
        <c:axId val="74953472"/>
        <c:axId val="74955008"/>
      </c:barChart>
      <c:catAx>
        <c:axId val="74953472"/>
        <c:scaling>
          <c:orientation val="minMax"/>
        </c:scaling>
        <c:delete val="0"/>
        <c:axPos val="b"/>
        <c:majorTickMark val="none"/>
        <c:minorTickMark val="none"/>
        <c:tickLblPos val="nextTo"/>
        <c:txPr>
          <a:bodyPr/>
          <a:lstStyle/>
          <a:p>
            <a:pPr>
              <a:defRPr lang="en-US"/>
            </a:pPr>
            <a:endParaRPr lang="pt-BR"/>
          </a:p>
        </c:txPr>
        <c:crossAx val="74955008"/>
        <c:crosses val="autoZero"/>
        <c:auto val="1"/>
        <c:lblAlgn val="ctr"/>
        <c:lblOffset val="100"/>
        <c:noMultiLvlLbl val="0"/>
      </c:catAx>
      <c:valAx>
        <c:axId val="74955008"/>
        <c:scaling>
          <c:orientation val="minMax"/>
        </c:scaling>
        <c:delete val="0"/>
        <c:axPos val="l"/>
        <c:majorGridlines/>
        <c:numFmt formatCode="0.0%" sourceLinked="1"/>
        <c:majorTickMark val="none"/>
        <c:minorTickMark val="none"/>
        <c:tickLblPos val="nextTo"/>
        <c:txPr>
          <a:bodyPr/>
          <a:lstStyle/>
          <a:p>
            <a:pPr>
              <a:defRPr lang="en-US"/>
            </a:pPr>
            <a:endParaRPr lang="pt-BR"/>
          </a:p>
        </c:txPr>
        <c:crossAx val="74953472"/>
        <c:crosses val="autoZero"/>
        <c:crossBetween val="between"/>
      </c:valAx>
      <c:dTable>
        <c:showHorzBorder val="1"/>
        <c:showVertBorder val="1"/>
        <c:showOutline val="1"/>
        <c:showKeys val="1"/>
        <c:txPr>
          <a:bodyPr/>
          <a:lstStyle/>
          <a:p>
            <a:pPr rtl="0">
              <a:defRPr lang="en-US" sz="900" baseline="0"/>
            </a:pPr>
            <a:endParaRPr lang="pt-BR"/>
          </a:p>
        </c:txPr>
      </c:dTable>
    </c:plotArea>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1200"/>
            </a:pPr>
            <a:r>
              <a:rPr lang="en-US" sz="1200"/>
              <a:t>Neonatal and under five mortality rate EU-US</a:t>
            </a:r>
          </a:p>
        </c:rich>
      </c:tx>
      <c:layout>
        <c:manualLayout>
          <c:xMode val="edge"/>
          <c:yMode val="edge"/>
          <c:x val="0.27957894736842398"/>
          <c:y val="2.4962932265045808E-2"/>
        </c:manualLayout>
      </c:layout>
      <c:overlay val="0"/>
    </c:title>
    <c:autoTitleDeleted val="0"/>
    <c:plotArea>
      <c:layout/>
      <c:barChart>
        <c:barDir val="col"/>
        <c:grouping val="clustered"/>
        <c:varyColors val="0"/>
        <c:ser>
          <c:idx val="0"/>
          <c:order val="0"/>
          <c:tx>
            <c:strRef>
              <c:f>Sheet1!$E$1</c:f>
              <c:strCache>
                <c:ptCount val="1"/>
                <c:pt idx="0">
                  <c:v>United States of America</c:v>
                </c:pt>
              </c:strCache>
            </c:strRef>
          </c:tx>
          <c:invertIfNegative val="0"/>
          <c:cat>
            <c:multiLvlStrRef>
              <c:f>Sheet1!$A$15:$D$33</c:f>
              <c:multiLvlStrCache>
                <c:ptCount val="19"/>
                <c:lvl>
                  <c:pt idx="0">
                    <c:v>1990</c:v>
                  </c:pt>
                  <c:pt idx="1">
                    <c:v>2000</c:v>
                  </c:pt>
                  <c:pt idx="2">
                    <c:v>2008</c:v>
                  </c:pt>
                  <c:pt idx="3">
                    <c:v>1990</c:v>
                  </c:pt>
                  <c:pt idx="4">
                    <c:v>2000</c:v>
                  </c:pt>
                  <c:pt idx="5">
                    <c:v>2008</c:v>
                  </c:pt>
                  <c:pt idx="6">
                    <c:v>1990</c:v>
                  </c:pt>
                  <c:pt idx="7">
                    <c:v>2000</c:v>
                  </c:pt>
                  <c:pt idx="8">
                    <c:v>2008</c:v>
                  </c:pt>
                  <c:pt idx="9">
                    <c:v>1990</c:v>
                  </c:pt>
                  <c:pt idx="10">
                    <c:v>2000</c:v>
                  </c:pt>
                  <c:pt idx="11">
                    <c:v>2008</c:v>
                  </c:pt>
                  <c:pt idx="12">
                    <c:v>1990</c:v>
                  </c:pt>
                  <c:pt idx="13">
                    <c:v>2000</c:v>
                  </c:pt>
                  <c:pt idx="14">
                    <c:v>2008</c:v>
                  </c:pt>
                  <c:pt idx="15">
                    <c:v>1990</c:v>
                  </c:pt>
                  <c:pt idx="16">
                    <c:v>2000</c:v>
                  </c:pt>
                  <c:pt idx="17">
                    <c:v>2008</c:v>
                  </c:pt>
                  <c:pt idx="18">
                    <c:v>1990</c:v>
                  </c:pt>
                </c:lvl>
                <c:lvl>
                  <c:pt idx="0">
                    <c:v>Male</c:v>
                  </c:pt>
                  <c:pt idx="3">
                    <c:v>Female</c:v>
                  </c:pt>
                  <c:pt idx="6">
                    <c:v>Both sexes</c:v>
                  </c:pt>
                  <c:pt idx="9">
                    <c:v>Male</c:v>
                  </c:pt>
                  <c:pt idx="12">
                    <c:v>Female</c:v>
                  </c:pt>
                  <c:pt idx="15">
                    <c:v>Both sexes</c:v>
                  </c:pt>
                  <c:pt idx="18">
                    <c:v>Male</c:v>
                  </c:pt>
                </c:lvl>
                <c:lvl>
                  <c:pt idx="0">
                    <c:v>Neonatal mortality rate (per 1000 live births) </c:v>
                  </c:pt>
                  <c:pt idx="9">
                    <c:v>Under-five mortality rate</c:v>
                  </c:pt>
                  <c:pt idx="18">
                    <c:v>Adult mortality rate
(probability of dying between 15 and 60 years
per 1000 population)</c:v>
                  </c:pt>
                </c:lvl>
              </c:multiLvlStrCache>
            </c:multiLvlStrRef>
          </c:cat>
          <c:val>
            <c:numRef>
              <c:f>Sheet1!$E$15:$E$32</c:f>
              <c:numCache>
                <c:formatCode>0.0</c:formatCode>
                <c:ptCount val="18"/>
                <c:pt idx="0">
                  <c:v>11</c:v>
                </c:pt>
                <c:pt idx="1">
                  <c:v>8</c:v>
                </c:pt>
                <c:pt idx="2">
                  <c:v>7</c:v>
                </c:pt>
                <c:pt idx="3">
                  <c:v>8</c:v>
                </c:pt>
                <c:pt idx="4">
                  <c:v>7</c:v>
                </c:pt>
                <c:pt idx="5">
                  <c:v>6</c:v>
                </c:pt>
                <c:pt idx="6">
                  <c:v>10</c:v>
                </c:pt>
                <c:pt idx="7">
                  <c:v>7</c:v>
                </c:pt>
                <c:pt idx="8">
                  <c:v>7</c:v>
                </c:pt>
                <c:pt idx="9">
                  <c:v>13</c:v>
                </c:pt>
                <c:pt idx="10">
                  <c:v>9</c:v>
                </c:pt>
                <c:pt idx="11">
                  <c:v>9</c:v>
                </c:pt>
                <c:pt idx="12">
                  <c:v>10</c:v>
                </c:pt>
                <c:pt idx="13">
                  <c:v>8</c:v>
                </c:pt>
                <c:pt idx="14">
                  <c:v>7</c:v>
                </c:pt>
                <c:pt idx="15">
                  <c:v>11</c:v>
                </c:pt>
                <c:pt idx="16" formatCode="General">
                  <c:v>9</c:v>
                </c:pt>
                <c:pt idx="17" formatCode="General">
                  <c:v>8</c:v>
                </c:pt>
              </c:numCache>
            </c:numRef>
          </c:val>
        </c:ser>
        <c:ser>
          <c:idx val="1"/>
          <c:order val="1"/>
          <c:tx>
            <c:strRef>
              <c:f>Sheet1!$F$1</c:f>
              <c:strCache>
                <c:ptCount val="1"/>
                <c:pt idx="0">
                  <c:v>European Union</c:v>
                </c:pt>
              </c:strCache>
            </c:strRef>
          </c:tx>
          <c:invertIfNegative val="0"/>
          <c:cat>
            <c:multiLvlStrRef>
              <c:f>Sheet1!$A$15:$D$33</c:f>
              <c:multiLvlStrCache>
                <c:ptCount val="19"/>
                <c:lvl>
                  <c:pt idx="0">
                    <c:v>1990</c:v>
                  </c:pt>
                  <c:pt idx="1">
                    <c:v>2000</c:v>
                  </c:pt>
                  <c:pt idx="2">
                    <c:v>2008</c:v>
                  </c:pt>
                  <c:pt idx="3">
                    <c:v>1990</c:v>
                  </c:pt>
                  <c:pt idx="4">
                    <c:v>2000</c:v>
                  </c:pt>
                  <c:pt idx="5">
                    <c:v>2008</c:v>
                  </c:pt>
                  <c:pt idx="6">
                    <c:v>1990</c:v>
                  </c:pt>
                  <c:pt idx="7">
                    <c:v>2000</c:v>
                  </c:pt>
                  <c:pt idx="8">
                    <c:v>2008</c:v>
                  </c:pt>
                  <c:pt idx="9">
                    <c:v>1990</c:v>
                  </c:pt>
                  <c:pt idx="10">
                    <c:v>2000</c:v>
                  </c:pt>
                  <c:pt idx="11">
                    <c:v>2008</c:v>
                  </c:pt>
                  <c:pt idx="12">
                    <c:v>1990</c:v>
                  </c:pt>
                  <c:pt idx="13">
                    <c:v>2000</c:v>
                  </c:pt>
                  <c:pt idx="14">
                    <c:v>2008</c:v>
                  </c:pt>
                  <c:pt idx="15">
                    <c:v>1990</c:v>
                  </c:pt>
                  <c:pt idx="16">
                    <c:v>2000</c:v>
                  </c:pt>
                  <c:pt idx="17">
                    <c:v>2008</c:v>
                  </c:pt>
                  <c:pt idx="18">
                    <c:v>1990</c:v>
                  </c:pt>
                </c:lvl>
                <c:lvl>
                  <c:pt idx="0">
                    <c:v>Male</c:v>
                  </c:pt>
                  <c:pt idx="3">
                    <c:v>Female</c:v>
                  </c:pt>
                  <c:pt idx="6">
                    <c:v>Both sexes</c:v>
                  </c:pt>
                  <c:pt idx="9">
                    <c:v>Male</c:v>
                  </c:pt>
                  <c:pt idx="12">
                    <c:v>Female</c:v>
                  </c:pt>
                  <c:pt idx="15">
                    <c:v>Both sexes</c:v>
                  </c:pt>
                  <c:pt idx="18">
                    <c:v>Male</c:v>
                  </c:pt>
                </c:lvl>
                <c:lvl>
                  <c:pt idx="0">
                    <c:v>Neonatal mortality rate (per 1000 live births) </c:v>
                  </c:pt>
                  <c:pt idx="9">
                    <c:v>Under-five mortality rate</c:v>
                  </c:pt>
                  <c:pt idx="18">
                    <c:v>Adult mortality rate
(probability of dying between 15 and 60 years
per 1000 population)</c:v>
                  </c:pt>
                </c:lvl>
              </c:multiLvlStrCache>
            </c:multiLvlStrRef>
          </c:cat>
          <c:val>
            <c:numRef>
              <c:f>Sheet1!$F$15:$F$32</c:f>
              <c:numCache>
                <c:formatCode>0.0</c:formatCode>
                <c:ptCount val="18"/>
                <c:pt idx="0">
                  <c:v>10.451288731739099</c:v>
                </c:pt>
                <c:pt idx="1">
                  <c:v>6.6231162589356858</c:v>
                </c:pt>
                <c:pt idx="2">
                  <c:v>4.7481622778449797</c:v>
                </c:pt>
                <c:pt idx="3">
                  <c:v>8.2035856315817206</c:v>
                </c:pt>
                <c:pt idx="4">
                  <c:v>5.297217423669295</c:v>
                </c:pt>
                <c:pt idx="5">
                  <c:v>3.7232291316889241</c:v>
                </c:pt>
                <c:pt idx="6">
                  <c:v>9.2641950635364179</c:v>
                </c:pt>
                <c:pt idx="7">
                  <c:v>5.8718590830201824</c:v>
                </c:pt>
                <c:pt idx="8">
                  <c:v>4.3782127267063409</c:v>
                </c:pt>
                <c:pt idx="9">
                  <c:v>12.644970689494661</c:v>
                </c:pt>
                <c:pt idx="10">
                  <c:v>7.8300476169284856</c:v>
                </c:pt>
                <c:pt idx="11">
                  <c:v>5.7484495167508829</c:v>
                </c:pt>
                <c:pt idx="12">
                  <c:v>9.982866806105724</c:v>
                </c:pt>
                <c:pt idx="13">
                  <c:v>6.4313316962064233</c:v>
                </c:pt>
                <c:pt idx="14">
                  <c:v>4.5450196414772845</c:v>
                </c:pt>
                <c:pt idx="15">
                  <c:v>11.419945303239334</c:v>
                </c:pt>
                <c:pt idx="16">
                  <c:v>6.8819589693382355</c:v>
                </c:pt>
                <c:pt idx="17">
                  <c:v>5.1242025074742745</c:v>
                </c:pt>
              </c:numCache>
            </c:numRef>
          </c:val>
        </c:ser>
        <c:dLbls>
          <c:showLegendKey val="0"/>
          <c:showVal val="0"/>
          <c:showCatName val="0"/>
          <c:showSerName val="0"/>
          <c:showPercent val="0"/>
          <c:showBubbleSize val="0"/>
        </c:dLbls>
        <c:gapWidth val="150"/>
        <c:axId val="105809408"/>
        <c:axId val="105810944"/>
      </c:barChart>
      <c:catAx>
        <c:axId val="105809408"/>
        <c:scaling>
          <c:orientation val="minMax"/>
        </c:scaling>
        <c:delete val="0"/>
        <c:axPos val="b"/>
        <c:majorTickMark val="none"/>
        <c:minorTickMark val="none"/>
        <c:tickLblPos val="nextTo"/>
        <c:txPr>
          <a:bodyPr/>
          <a:lstStyle/>
          <a:p>
            <a:pPr>
              <a:defRPr lang="en-US"/>
            </a:pPr>
            <a:endParaRPr lang="pt-BR"/>
          </a:p>
        </c:txPr>
        <c:crossAx val="105810944"/>
        <c:crosses val="autoZero"/>
        <c:auto val="1"/>
        <c:lblAlgn val="ctr"/>
        <c:lblOffset val="100"/>
        <c:noMultiLvlLbl val="0"/>
      </c:catAx>
      <c:valAx>
        <c:axId val="105810944"/>
        <c:scaling>
          <c:orientation val="minMax"/>
        </c:scaling>
        <c:delete val="0"/>
        <c:axPos val="l"/>
        <c:majorGridlines/>
        <c:numFmt formatCode="0.0" sourceLinked="1"/>
        <c:majorTickMark val="none"/>
        <c:minorTickMark val="none"/>
        <c:tickLblPos val="nextTo"/>
        <c:txPr>
          <a:bodyPr/>
          <a:lstStyle/>
          <a:p>
            <a:pPr>
              <a:defRPr lang="en-US"/>
            </a:pPr>
            <a:endParaRPr lang="pt-BR"/>
          </a:p>
        </c:txPr>
        <c:crossAx val="105809408"/>
        <c:crosses val="autoZero"/>
        <c:crossBetween val="between"/>
      </c:valAx>
      <c:dTable>
        <c:showHorzBorder val="1"/>
        <c:showVertBorder val="1"/>
        <c:showOutline val="1"/>
        <c:showKeys val="1"/>
        <c:txPr>
          <a:bodyPr/>
          <a:lstStyle/>
          <a:p>
            <a:pPr rtl="0">
              <a:defRPr lang="en-US" sz="800" baseline="0"/>
            </a:pPr>
            <a:endParaRPr lang="pt-BR"/>
          </a:p>
        </c:txPr>
      </c:dTable>
    </c:plotArea>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1200"/>
            </a:pPr>
            <a:r>
              <a:rPr lang="en-US" sz="1200"/>
              <a:t>Adult health </a:t>
            </a:r>
            <a:r>
              <a:rPr lang="en-US" sz="1200" baseline="0"/>
              <a:t> EU-US</a:t>
            </a:r>
            <a:endParaRPr lang="en-US" sz="1200"/>
          </a:p>
        </c:rich>
      </c:tx>
      <c:layout/>
      <c:overlay val="0"/>
    </c:title>
    <c:autoTitleDeleted val="0"/>
    <c:plotArea>
      <c:layout/>
      <c:barChart>
        <c:barDir val="col"/>
        <c:grouping val="clustered"/>
        <c:varyColors val="0"/>
        <c:ser>
          <c:idx val="0"/>
          <c:order val="0"/>
          <c:tx>
            <c:strRef>
              <c:f>Sheet1!$E$1</c:f>
              <c:strCache>
                <c:ptCount val="1"/>
                <c:pt idx="0">
                  <c:v>United States of America</c:v>
                </c:pt>
              </c:strCache>
            </c:strRef>
          </c:tx>
          <c:invertIfNegative val="0"/>
          <c:cat>
            <c:multiLvlStrRef>
              <c:f>Sheet1!$A$33:$D$47</c:f>
              <c:multiLvlStrCache>
                <c:ptCount val="15"/>
                <c:lvl>
                  <c:pt idx="0">
                    <c:v>1990</c:v>
                  </c:pt>
                  <c:pt idx="1">
                    <c:v>2000</c:v>
                  </c:pt>
                  <c:pt idx="2">
                    <c:v>2008</c:v>
                  </c:pt>
                  <c:pt idx="3">
                    <c:v>1990</c:v>
                  </c:pt>
                  <c:pt idx="4">
                    <c:v>2000</c:v>
                  </c:pt>
                  <c:pt idx="5">
                    <c:v>2008</c:v>
                  </c:pt>
                  <c:pt idx="6">
                    <c:v>1990</c:v>
                  </c:pt>
                  <c:pt idx="7">
                    <c:v>2000</c:v>
                  </c:pt>
                  <c:pt idx="8">
                    <c:v>2008</c:v>
                  </c:pt>
                  <c:pt idx="9">
                    <c:v>2004</c:v>
                  </c:pt>
                  <c:pt idx="12">
                    <c:v>2004</c:v>
                  </c:pt>
                </c:lvl>
                <c:lvl>
                  <c:pt idx="0">
                    <c:v>Male</c:v>
                  </c:pt>
                  <c:pt idx="3">
                    <c:v>Female</c:v>
                  </c:pt>
                  <c:pt idx="6">
                    <c:v>Both sexes</c:v>
                  </c:pt>
                  <c:pt idx="9">
                    <c:v>CD</c:v>
                  </c:pt>
                  <c:pt idx="10">
                    <c:v>NCD</c:v>
                  </c:pt>
                  <c:pt idx="11">
                    <c:v>Injuries</c:v>
                  </c:pt>
                  <c:pt idx="12">
                    <c:v>CD</c:v>
                  </c:pt>
                  <c:pt idx="13">
                    <c:v>NCD</c:v>
                  </c:pt>
                  <c:pt idx="14">
                    <c:v>Injuries</c:v>
                  </c:pt>
                </c:lvl>
                <c:lvl>
                  <c:pt idx="0">
                    <c:v>Adult mortality rate
(probability of dying between 15 and 60 years
per 1000 population)</c:v>
                  </c:pt>
                  <c:pt idx="9">
                    <c:v>A-S mortality</c:v>
                  </c:pt>
                  <c:pt idx="12">
                    <c:v>Life years lost</c:v>
                  </c:pt>
                </c:lvl>
              </c:multiLvlStrCache>
            </c:multiLvlStrRef>
          </c:cat>
          <c:val>
            <c:numRef>
              <c:f>Sheet1!$E$33:$E$47</c:f>
              <c:numCache>
                <c:formatCode>General</c:formatCode>
                <c:ptCount val="15"/>
                <c:pt idx="0">
                  <c:v>172</c:v>
                </c:pt>
                <c:pt idx="1">
                  <c:v>144</c:v>
                </c:pt>
                <c:pt idx="2">
                  <c:v>135</c:v>
                </c:pt>
                <c:pt idx="3">
                  <c:v>91</c:v>
                </c:pt>
                <c:pt idx="4">
                  <c:v>83</c:v>
                </c:pt>
                <c:pt idx="5">
                  <c:v>79</c:v>
                </c:pt>
                <c:pt idx="6">
                  <c:v>132</c:v>
                </c:pt>
                <c:pt idx="7">
                  <c:v>114</c:v>
                </c:pt>
                <c:pt idx="8">
                  <c:v>107</c:v>
                </c:pt>
                <c:pt idx="9" formatCode="0.0">
                  <c:v>36</c:v>
                </c:pt>
                <c:pt idx="10" formatCode="0.0">
                  <c:v>450</c:v>
                </c:pt>
                <c:pt idx="11" formatCode="0.0">
                  <c:v>50</c:v>
                </c:pt>
                <c:pt idx="12" formatCode="0.0">
                  <c:v>9</c:v>
                </c:pt>
                <c:pt idx="13" formatCode="0.0">
                  <c:v>73</c:v>
                </c:pt>
                <c:pt idx="14" formatCode="0.0">
                  <c:v>18</c:v>
                </c:pt>
              </c:numCache>
            </c:numRef>
          </c:val>
        </c:ser>
        <c:ser>
          <c:idx val="1"/>
          <c:order val="1"/>
          <c:tx>
            <c:strRef>
              <c:f>Sheet1!$F$1</c:f>
              <c:strCache>
                <c:ptCount val="1"/>
                <c:pt idx="0">
                  <c:v>European Union</c:v>
                </c:pt>
              </c:strCache>
            </c:strRef>
          </c:tx>
          <c:invertIfNegative val="0"/>
          <c:cat>
            <c:multiLvlStrRef>
              <c:f>Sheet1!$A$33:$D$47</c:f>
              <c:multiLvlStrCache>
                <c:ptCount val="15"/>
                <c:lvl>
                  <c:pt idx="0">
                    <c:v>1990</c:v>
                  </c:pt>
                  <c:pt idx="1">
                    <c:v>2000</c:v>
                  </c:pt>
                  <c:pt idx="2">
                    <c:v>2008</c:v>
                  </c:pt>
                  <c:pt idx="3">
                    <c:v>1990</c:v>
                  </c:pt>
                  <c:pt idx="4">
                    <c:v>2000</c:v>
                  </c:pt>
                  <c:pt idx="5">
                    <c:v>2008</c:v>
                  </c:pt>
                  <c:pt idx="6">
                    <c:v>1990</c:v>
                  </c:pt>
                  <c:pt idx="7">
                    <c:v>2000</c:v>
                  </c:pt>
                  <c:pt idx="8">
                    <c:v>2008</c:v>
                  </c:pt>
                  <c:pt idx="9">
                    <c:v>2004</c:v>
                  </c:pt>
                  <c:pt idx="12">
                    <c:v>2004</c:v>
                  </c:pt>
                </c:lvl>
                <c:lvl>
                  <c:pt idx="0">
                    <c:v>Male</c:v>
                  </c:pt>
                  <c:pt idx="3">
                    <c:v>Female</c:v>
                  </c:pt>
                  <c:pt idx="6">
                    <c:v>Both sexes</c:v>
                  </c:pt>
                  <c:pt idx="9">
                    <c:v>CD</c:v>
                  </c:pt>
                  <c:pt idx="10">
                    <c:v>NCD</c:v>
                  </c:pt>
                  <c:pt idx="11">
                    <c:v>Injuries</c:v>
                  </c:pt>
                  <c:pt idx="12">
                    <c:v>CD</c:v>
                  </c:pt>
                  <c:pt idx="13">
                    <c:v>NCD</c:v>
                  </c:pt>
                  <c:pt idx="14">
                    <c:v>Injuries</c:v>
                  </c:pt>
                </c:lvl>
                <c:lvl>
                  <c:pt idx="0">
                    <c:v>Adult mortality rate
(probability of dying between 15 and 60 years
per 1000 population)</c:v>
                  </c:pt>
                  <c:pt idx="9">
                    <c:v>A-S mortality</c:v>
                  </c:pt>
                  <c:pt idx="12">
                    <c:v>Life years lost</c:v>
                  </c:pt>
                </c:lvl>
              </c:multiLvlStrCache>
            </c:multiLvlStrRef>
          </c:cat>
          <c:val>
            <c:numRef>
              <c:f>Sheet1!$F$33:$F$47</c:f>
              <c:numCache>
                <c:formatCode>0.0</c:formatCode>
                <c:ptCount val="15"/>
                <c:pt idx="0">
                  <c:v>167.12293622891741</c:v>
                </c:pt>
                <c:pt idx="1">
                  <c:v>141.27998915774185</c:v>
                </c:pt>
                <c:pt idx="2">
                  <c:v>122.47745983712338</c:v>
                </c:pt>
                <c:pt idx="3">
                  <c:v>77.539695607672513</c:v>
                </c:pt>
                <c:pt idx="4">
                  <c:v>66.923032110072569</c:v>
                </c:pt>
                <c:pt idx="5">
                  <c:v>58.333033283302285</c:v>
                </c:pt>
                <c:pt idx="6">
                  <c:v>122.89519623271973</c:v>
                </c:pt>
                <c:pt idx="7">
                  <c:v>104.60222266274512</c:v>
                </c:pt>
                <c:pt idx="8">
                  <c:v>90.736897253428964</c:v>
                </c:pt>
                <c:pt idx="9">
                  <c:v>27.01297429818635</c:v>
                </c:pt>
                <c:pt idx="10">
                  <c:v>456.18020195726899</c:v>
                </c:pt>
                <c:pt idx="11">
                  <c:v>37.684186891387064</c:v>
                </c:pt>
                <c:pt idx="12">
                  <c:v>5.6690158224135256</c:v>
                </c:pt>
                <c:pt idx="13">
                  <c:v>82.569718141766359</c:v>
                </c:pt>
                <c:pt idx="14">
                  <c:v>11.728057577240969</c:v>
                </c:pt>
              </c:numCache>
            </c:numRef>
          </c:val>
        </c:ser>
        <c:dLbls>
          <c:showLegendKey val="0"/>
          <c:showVal val="0"/>
          <c:showCatName val="0"/>
          <c:showSerName val="0"/>
          <c:showPercent val="0"/>
          <c:showBubbleSize val="0"/>
        </c:dLbls>
        <c:gapWidth val="150"/>
        <c:axId val="105909632"/>
        <c:axId val="105919616"/>
      </c:barChart>
      <c:catAx>
        <c:axId val="105909632"/>
        <c:scaling>
          <c:orientation val="minMax"/>
        </c:scaling>
        <c:delete val="0"/>
        <c:axPos val="b"/>
        <c:majorTickMark val="none"/>
        <c:minorTickMark val="none"/>
        <c:tickLblPos val="nextTo"/>
        <c:txPr>
          <a:bodyPr/>
          <a:lstStyle/>
          <a:p>
            <a:pPr>
              <a:defRPr lang="en-US"/>
            </a:pPr>
            <a:endParaRPr lang="pt-BR"/>
          </a:p>
        </c:txPr>
        <c:crossAx val="105919616"/>
        <c:crosses val="autoZero"/>
        <c:auto val="1"/>
        <c:lblAlgn val="ctr"/>
        <c:lblOffset val="100"/>
        <c:noMultiLvlLbl val="0"/>
      </c:catAx>
      <c:valAx>
        <c:axId val="105919616"/>
        <c:scaling>
          <c:orientation val="minMax"/>
        </c:scaling>
        <c:delete val="0"/>
        <c:axPos val="l"/>
        <c:majorGridlines/>
        <c:numFmt formatCode="General" sourceLinked="1"/>
        <c:majorTickMark val="none"/>
        <c:minorTickMark val="none"/>
        <c:tickLblPos val="nextTo"/>
        <c:txPr>
          <a:bodyPr/>
          <a:lstStyle/>
          <a:p>
            <a:pPr>
              <a:defRPr lang="en-US"/>
            </a:pPr>
            <a:endParaRPr lang="pt-BR"/>
          </a:p>
        </c:txPr>
        <c:crossAx val="105909632"/>
        <c:crosses val="autoZero"/>
        <c:crossBetween val="between"/>
      </c:valAx>
      <c:dTable>
        <c:showHorzBorder val="1"/>
        <c:showVertBorder val="1"/>
        <c:showOutline val="1"/>
        <c:showKeys val="1"/>
        <c:txPr>
          <a:bodyPr/>
          <a:lstStyle/>
          <a:p>
            <a:pPr rtl="0">
              <a:defRPr lang="en-US"/>
            </a:pPr>
            <a:endParaRPr lang="pt-BR"/>
          </a:p>
        </c:txPr>
      </c:dTable>
    </c:plotArea>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1600"/>
            </a:pPr>
            <a:r>
              <a:rPr lang="en-US" sz="1600"/>
              <a:t>Health financing EU-US</a:t>
            </a:r>
          </a:p>
        </c:rich>
      </c:tx>
      <c:layout/>
      <c:overlay val="0"/>
    </c:title>
    <c:autoTitleDeleted val="0"/>
    <c:plotArea>
      <c:layout/>
      <c:barChart>
        <c:barDir val="col"/>
        <c:grouping val="clustered"/>
        <c:varyColors val="0"/>
        <c:ser>
          <c:idx val="0"/>
          <c:order val="0"/>
          <c:tx>
            <c:strRef>
              <c:f>Sheet1!$E$1</c:f>
              <c:strCache>
                <c:ptCount val="1"/>
                <c:pt idx="0">
                  <c:v>United States of America</c:v>
                </c:pt>
              </c:strCache>
            </c:strRef>
          </c:tx>
          <c:invertIfNegative val="0"/>
          <c:cat>
            <c:multiLvlStrRef>
              <c:f>Sheet1!$B$208:$C$221</c:f>
              <c:multiLvlStrCache>
                <c:ptCount val="14"/>
                <c:lvl>
                  <c:pt idx="0">
                    <c:v>2000</c:v>
                  </c:pt>
                  <c:pt idx="1">
                    <c:v>2007</c:v>
                  </c:pt>
                  <c:pt idx="2">
                    <c:v>2000</c:v>
                  </c:pt>
                  <c:pt idx="3">
                    <c:v>2007</c:v>
                  </c:pt>
                  <c:pt idx="4">
                    <c:v>2000</c:v>
                  </c:pt>
                  <c:pt idx="5">
                    <c:v>2007</c:v>
                  </c:pt>
                  <c:pt idx="6">
                    <c:v>2000</c:v>
                  </c:pt>
                  <c:pt idx="7">
                    <c:v>2007</c:v>
                  </c:pt>
                  <c:pt idx="8">
                    <c:v>2000</c:v>
                  </c:pt>
                  <c:pt idx="9">
                    <c:v>2007</c:v>
                  </c:pt>
                  <c:pt idx="10">
                    <c:v>2000</c:v>
                  </c:pt>
                  <c:pt idx="11">
                    <c:v>2007</c:v>
                  </c:pt>
                  <c:pt idx="12">
                    <c:v>2000</c:v>
                  </c:pt>
                  <c:pt idx="13">
                    <c:v>2007</c:v>
                  </c:pt>
                </c:lvl>
                <c:lvl>
                  <c:pt idx="0">
                    <c:v>Total expenditure on health as % of gross domestic product </c:v>
                  </c:pt>
                  <c:pt idx="2">
                    <c:v>General government expenditure on health as % of total expenditure on healthb</c:v>
                  </c:pt>
                  <c:pt idx="4">
                    <c:v>Private expenditure on health as % of total expenditure on healthb</c:v>
                  </c:pt>
                  <c:pt idx="6">
                    <c:v>General government expenditure on health as % of total government expenditure </c:v>
                  </c:pt>
                  <c:pt idx="8">
                    <c:v>Social security expenditure on health as % of general government expenditure on health</c:v>
                  </c:pt>
                  <c:pt idx="10">
                    <c:v>Out-of-pocket expenditure as % of private expenditure on health</c:v>
                  </c:pt>
                  <c:pt idx="12">
                    <c:v>Private prepaid plans as % of private expenditure on health </c:v>
                  </c:pt>
                </c:lvl>
              </c:multiLvlStrCache>
            </c:multiLvlStrRef>
          </c:cat>
          <c:val>
            <c:numRef>
              <c:f>Sheet1!$E$208:$E$221</c:f>
              <c:numCache>
                <c:formatCode>General</c:formatCode>
                <c:ptCount val="14"/>
                <c:pt idx="0">
                  <c:v>13.4</c:v>
                </c:pt>
                <c:pt idx="1">
                  <c:v>15.7</c:v>
                </c:pt>
                <c:pt idx="2">
                  <c:v>43.2</c:v>
                </c:pt>
                <c:pt idx="3">
                  <c:v>45.5</c:v>
                </c:pt>
                <c:pt idx="4">
                  <c:v>56.8</c:v>
                </c:pt>
                <c:pt idx="5">
                  <c:v>54.5</c:v>
                </c:pt>
                <c:pt idx="6">
                  <c:v>17.100000000000001</c:v>
                </c:pt>
                <c:pt idx="7">
                  <c:v>19.5</c:v>
                </c:pt>
                <c:pt idx="8">
                  <c:v>33.5</c:v>
                </c:pt>
                <c:pt idx="9">
                  <c:v>27.9</c:v>
                </c:pt>
                <c:pt idx="10">
                  <c:v>25.5</c:v>
                </c:pt>
                <c:pt idx="11">
                  <c:v>22.6</c:v>
                </c:pt>
                <c:pt idx="12">
                  <c:v>60.3</c:v>
                </c:pt>
                <c:pt idx="13">
                  <c:v>63.5</c:v>
                </c:pt>
              </c:numCache>
            </c:numRef>
          </c:val>
        </c:ser>
        <c:ser>
          <c:idx val="1"/>
          <c:order val="1"/>
          <c:tx>
            <c:strRef>
              <c:f>Sheet1!$F$1</c:f>
              <c:strCache>
                <c:ptCount val="1"/>
                <c:pt idx="0">
                  <c:v>European Union</c:v>
                </c:pt>
              </c:strCache>
            </c:strRef>
          </c:tx>
          <c:invertIfNegative val="0"/>
          <c:cat>
            <c:multiLvlStrRef>
              <c:f>Sheet1!$B$208:$C$221</c:f>
              <c:multiLvlStrCache>
                <c:ptCount val="14"/>
                <c:lvl>
                  <c:pt idx="0">
                    <c:v>2000</c:v>
                  </c:pt>
                  <c:pt idx="1">
                    <c:v>2007</c:v>
                  </c:pt>
                  <c:pt idx="2">
                    <c:v>2000</c:v>
                  </c:pt>
                  <c:pt idx="3">
                    <c:v>2007</c:v>
                  </c:pt>
                  <c:pt idx="4">
                    <c:v>2000</c:v>
                  </c:pt>
                  <c:pt idx="5">
                    <c:v>2007</c:v>
                  </c:pt>
                  <c:pt idx="6">
                    <c:v>2000</c:v>
                  </c:pt>
                  <c:pt idx="7">
                    <c:v>2007</c:v>
                  </c:pt>
                  <c:pt idx="8">
                    <c:v>2000</c:v>
                  </c:pt>
                  <c:pt idx="9">
                    <c:v>2007</c:v>
                  </c:pt>
                  <c:pt idx="10">
                    <c:v>2000</c:v>
                  </c:pt>
                  <c:pt idx="11">
                    <c:v>2007</c:v>
                  </c:pt>
                  <c:pt idx="12">
                    <c:v>2000</c:v>
                  </c:pt>
                  <c:pt idx="13">
                    <c:v>2007</c:v>
                  </c:pt>
                </c:lvl>
                <c:lvl>
                  <c:pt idx="0">
                    <c:v>Total expenditure on health as % of gross domestic product </c:v>
                  </c:pt>
                  <c:pt idx="2">
                    <c:v>General government expenditure on health as % of total expenditure on healthb</c:v>
                  </c:pt>
                  <c:pt idx="4">
                    <c:v>Private expenditure on health as % of total expenditure on healthb</c:v>
                  </c:pt>
                  <c:pt idx="6">
                    <c:v>General government expenditure on health as % of total government expenditure </c:v>
                  </c:pt>
                  <c:pt idx="8">
                    <c:v>Social security expenditure on health as % of general government expenditure on health</c:v>
                  </c:pt>
                  <c:pt idx="10">
                    <c:v>Out-of-pocket expenditure as % of private expenditure on health</c:v>
                  </c:pt>
                  <c:pt idx="12">
                    <c:v>Private prepaid plans as % of private expenditure on health </c:v>
                  </c:pt>
                </c:lvl>
              </c:multiLvlStrCache>
            </c:multiLvlStrRef>
          </c:cat>
          <c:val>
            <c:numRef>
              <c:f>Sheet1!$F$208:$F$221</c:f>
              <c:numCache>
                <c:formatCode>0.0</c:formatCode>
                <c:ptCount val="14"/>
                <c:pt idx="0">
                  <c:v>8.0751036689713196</c:v>
                </c:pt>
                <c:pt idx="1">
                  <c:v>8.8197670937491228</c:v>
                </c:pt>
                <c:pt idx="2">
                  <c:v>74.875216339443099</c:v>
                </c:pt>
                <c:pt idx="3">
                  <c:v>76.165800971757548</c:v>
                </c:pt>
                <c:pt idx="4">
                  <c:v>25.124783660556513</c:v>
                </c:pt>
                <c:pt idx="5">
                  <c:v>23.833383836136189</c:v>
                </c:pt>
                <c:pt idx="6">
                  <c:v>13.81798722393712</c:v>
                </c:pt>
                <c:pt idx="7">
                  <c:v>15.09391296256589</c:v>
                </c:pt>
                <c:pt idx="8">
                  <c:v>50.574084173135994</c:v>
                </c:pt>
                <c:pt idx="9">
                  <c:v>51.171254263070345</c:v>
                </c:pt>
                <c:pt idx="10">
                  <c:v>70.697011703973999</c:v>
                </c:pt>
                <c:pt idx="11">
                  <c:v>68.068745170542542</c:v>
                </c:pt>
                <c:pt idx="12">
                  <c:v>21.270622944319911</c:v>
                </c:pt>
                <c:pt idx="13">
                  <c:v>21.44841452215163</c:v>
                </c:pt>
              </c:numCache>
            </c:numRef>
          </c:val>
        </c:ser>
        <c:dLbls>
          <c:showLegendKey val="0"/>
          <c:showVal val="0"/>
          <c:showCatName val="0"/>
          <c:showSerName val="0"/>
          <c:showPercent val="0"/>
          <c:showBubbleSize val="0"/>
        </c:dLbls>
        <c:gapWidth val="150"/>
        <c:axId val="105952000"/>
        <c:axId val="105953536"/>
      </c:barChart>
      <c:catAx>
        <c:axId val="105952000"/>
        <c:scaling>
          <c:orientation val="minMax"/>
        </c:scaling>
        <c:delete val="0"/>
        <c:axPos val="b"/>
        <c:majorTickMark val="none"/>
        <c:minorTickMark val="none"/>
        <c:tickLblPos val="nextTo"/>
        <c:txPr>
          <a:bodyPr/>
          <a:lstStyle/>
          <a:p>
            <a:pPr>
              <a:defRPr lang="en-US"/>
            </a:pPr>
            <a:endParaRPr lang="pt-BR"/>
          </a:p>
        </c:txPr>
        <c:crossAx val="105953536"/>
        <c:crosses val="autoZero"/>
        <c:auto val="1"/>
        <c:lblAlgn val="ctr"/>
        <c:lblOffset val="100"/>
        <c:noMultiLvlLbl val="0"/>
      </c:catAx>
      <c:valAx>
        <c:axId val="105953536"/>
        <c:scaling>
          <c:orientation val="minMax"/>
        </c:scaling>
        <c:delete val="0"/>
        <c:axPos val="l"/>
        <c:majorGridlines/>
        <c:numFmt formatCode="General" sourceLinked="1"/>
        <c:majorTickMark val="none"/>
        <c:minorTickMark val="none"/>
        <c:tickLblPos val="nextTo"/>
        <c:txPr>
          <a:bodyPr/>
          <a:lstStyle/>
          <a:p>
            <a:pPr>
              <a:defRPr lang="en-US"/>
            </a:pPr>
            <a:endParaRPr lang="pt-BR"/>
          </a:p>
        </c:txPr>
        <c:crossAx val="105952000"/>
        <c:crosses val="autoZero"/>
        <c:crossBetween val="between"/>
      </c:valAx>
      <c:dTable>
        <c:showHorzBorder val="1"/>
        <c:showVertBorder val="1"/>
        <c:showOutline val="1"/>
        <c:showKeys val="1"/>
        <c:txPr>
          <a:bodyPr/>
          <a:lstStyle/>
          <a:p>
            <a:pPr rtl="0">
              <a:defRPr lang="en-US"/>
            </a:pPr>
            <a:endParaRPr lang="pt-BR"/>
          </a:p>
        </c:txPr>
      </c:dTable>
    </c:plotArea>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1200"/>
            </a:pPr>
            <a:r>
              <a:rPr lang="en-US" sz="1200"/>
              <a:t>Health spending per capita, EU-US</a:t>
            </a:r>
          </a:p>
        </c:rich>
      </c:tx>
      <c:layout/>
      <c:overlay val="0"/>
    </c:title>
    <c:autoTitleDeleted val="0"/>
    <c:plotArea>
      <c:layout/>
      <c:barChart>
        <c:barDir val="col"/>
        <c:grouping val="clustered"/>
        <c:varyColors val="0"/>
        <c:ser>
          <c:idx val="0"/>
          <c:order val="0"/>
          <c:tx>
            <c:strRef>
              <c:f>Sheet1!$E$1</c:f>
              <c:strCache>
                <c:ptCount val="1"/>
                <c:pt idx="0">
                  <c:v>United States of America</c:v>
                </c:pt>
              </c:strCache>
            </c:strRef>
          </c:tx>
          <c:invertIfNegative val="0"/>
          <c:cat>
            <c:multiLvlStrRef>
              <c:f>Sheet1!$B$222:$C$229</c:f>
              <c:multiLvlStrCache>
                <c:ptCount val="8"/>
                <c:lvl>
                  <c:pt idx="0">
                    <c:v>2000</c:v>
                  </c:pt>
                  <c:pt idx="1">
                    <c:v>2007</c:v>
                  </c:pt>
                  <c:pt idx="2">
                    <c:v>2000</c:v>
                  </c:pt>
                  <c:pt idx="3">
                    <c:v>2007</c:v>
                  </c:pt>
                  <c:pt idx="4">
                    <c:v>2000</c:v>
                  </c:pt>
                  <c:pt idx="5">
                    <c:v>2007</c:v>
                  </c:pt>
                  <c:pt idx="6">
                    <c:v>2000</c:v>
                  </c:pt>
                  <c:pt idx="7">
                    <c:v>2007</c:v>
                  </c:pt>
                </c:lvl>
                <c:lvl>
                  <c:pt idx="0">
                    <c:v>Per capita total expenditure on health at average exchange rate (US$) </c:v>
                  </c:pt>
                  <c:pt idx="2">
                    <c:v>Per capita total expenditure on health
(PPP int. $)</c:v>
                  </c:pt>
                  <c:pt idx="4">
                    <c:v>Per capita government expenditure on health at average exchange rate (US$) </c:v>
                  </c:pt>
                  <c:pt idx="6">
                    <c:v>Per capita government expenditure on health
(PPP int. $)</c:v>
                  </c:pt>
                </c:lvl>
              </c:multiLvlStrCache>
            </c:multiLvlStrRef>
          </c:cat>
          <c:val>
            <c:numRef>
              <c:f>Sheet1!$E$222:$E$229</c:f>
              <c:numCache>
                <c:formatCode>General</c:formatCode>
                <c:ptCount val="8"/>
                <c:pt idx="0">
                  <c:v>4703</c:v>
                </c:pt>
                <c:pt idx="1">
                  <c:v>7285</c:v>
                </c:pt>
                <c:pt idx="2">
                  <c:v>4703</c:v>
                </c:pt>
                <c:pt idx="3">
                  <c:v>7285</c:v>
                </c:pt>
                <c:pt idx="4">
                  <c:v>2032</c:v>
                </c:pt>
                <c:pt idx="5">
                  <c:v>3317</c:v>
                </c:pt>
                <c:pt idx="6">
                  <c:v>2032</c:v>
                </c:pt>
                <c:pt idx="7">
                  <c:v>3317</c:v>
                </c:pt>
              </c:numCache>
            </c:numRef>
          </c:val>
        </c:ser>
        <c:ser>
          <c:idx val="1"/>
          <c:order val="1"/>
          <c:tx>
            <c:strRef>
              <c:f>Sheet1!$F$1</c:f>
              <c:strCache>
                <c:ptCount val="1"/>
                <c:pt idx="0">
                  <c:v>European Union</c:v>
                </c:pt>
              </c:strCache>
            </c:strRef>
          </c:tx>
          <c:invertIfNegative val="0"/>
          <c:cat>
            <c:multiLvlStrRef>
              <c:f>Sheet1!$B$222:$C$229</c:f>
              <c:multiLvlStrCache>
                <c:ptCount val="8"/>
                <c:lvl>
                  <c:pt idx="0">
                    <c:v>2000</c:v>
                  </c:pt>
                  <c:pt idx="1">
                    <c:v>2007</c:v>
                  </c:pt>
                  <c:pt idx="2">
                    <c:v>2000</c:v>
                  </c:pt>
                  <c:pt idx="3">
                    <c:v>2007</c:v>
                  </c:pt>
                  <c:pt idx="4">
                    <c:v>2000</c:v>
                  </c:pt>
                  <c:pt idx="5">
                    <c:v>2007</c:v>
                  </c:pt>
                  <c:pt idx="6">
                    <c:v>2000</c:v>
                  </c:pt>
                  <c:pt idx="7">
                    <c:v>2007</c:v>
                  </c:pt>
                </c:lvl>
                <c:lvl>
                  <c:pt idx="0">
                    <c:v>Per capita total expenditure on health at average exchange rate (US$) </c:v>
                  </c:pt>
                  <c:pt idx="2">
                    <c:v>Per capita total expenditure on health
(PPP int. $)</c:v>
                  </c:pt>
                  <c:pt idx="4">
                    <c:v>Per capita government expenditure on health at average exchange rate (US$) </c:v>
                  </c:pt>
                  <c:pt idx="6">
                    <c:v>Per capita government expenditure on health
(PPP int. $)</c:v>
                  </c:pt>
                </c:lvl>
              </c:multiLvlStrCache>
            </c:multiLvlStrRef>
          </c:cat>
          <c:val>
            <c:numRef>
              <c:f>Sheet1!$F$222:$F$229</c:f>
              <c:numCache>
                <c:formatCode>0</c:formatCode>
                <c:ptCount val="8"/>
                <c:pt idx="0">
                  <c:v>1518.301155833175</c:v>
                </c:pt>
                <c:pt idx="1">
                  <c:v>3181.5067359546238</c:v>
                </c:pt>
                <c:pt idx="2">
                  <c:v>1863.749495309105</c:v>
                </c:pt>
                <c:pt idx="3">
                  <c:v>2753.8092147050152</c:v>
                </c:pt>
                <c:pt idx="4">
                  <c:v>1163.9945404379778</c:v>
                </c:pt>
                <c:pt idx="5">
                  <c:v>2463.1626196997181</c:v>
                </c:pt>
                <c:pt idx="6">
                  <c:v>1418.968875034893</c:v>
                </c:pt>
                <c:pt idx="7">
                  <c:v>2118.7869921231681</c:v>
                </c:pt>
              </c:numCache>
            </c:numRef>
          </c:val>
        </c:ser>
        <c:dLbls>
          <c:showLegendKey val="0"/>
          <c:showVal val="0"/>
          <c:showCatName val="0"/>
          <c:showSerName val="0"/>
          <c:showPercent val="0"/>
          <c:showBubbleSize val="0"/>
        </c:dLbls>
        <c:gapWidth val="150"/>
        <c:axId val="105989248"/>
        <c:axId val="105990784"/>
      </c:barChart>
      <c:catAx>
        <c:axId val="105989248"/>
        <c:scaling>
          <c:orientation val="minMax"/>
        </c:scaling>
        <c:delete val="0"/>
        <c:axPos val="b"/>
        <c:majorTickMark val="none"/>
        <c:minorTickMark val="none"/>
        <c:tickLblPos val="nextTo"/>
        <c:txPr>
          <a:bodyPr/>
          <a:lstStyle/>
          <a:p>
            <a:pPr>
              <a:defRPr lang="en-US"/>
            </a:pPr>
            <a:endParaRPr lang="pt-BR"/>
          </a:p>
        </c:txPr>
        <c:crossAx val="105990784"/>
        <c:crosses val="autoZero"/>
        <c:auto val="1"/>
        <c:lblAlgn val="ctr"/>
        <c:lblOffset val="100"/>
        <c:noMultiLvlLbl val="0"/>
      </c:catAx>
      <c:valAx>
        <c:axId val="105990784"/>
        <c:scaling>
          <c:orientation val="minMax"/>
        </c:scaling>
        <c:delete val="0"/>
        <c:axPos val="l"/>
        <c:majorGridlines/>
        <c:numFmt formatCode="General" sourceLinked="1"/>
        <c:majorTickMark val="none"/>
        <c:minorTickMark val="none"/>
        <c:tickLblPos val="nextTo"/>
        <c:txPr>
          <a:bodyPr/>
          <a:lstStyle/>
          <a:p>
            <a:pPr>
              <a:defRPr lang="en-US"/>
            </a:pPr>
            <a:endParaRPr lang="pt-BR"/>
          </a:p>
        </c:txPr>
        <c:crossAx val="105989248"/>
        <c:crosses val="autoZero"/>
        <c:crossBetween val="between"/>
      </c:valAx>
      <c:dTable>
        <c:showHorzBorder val="1"/>
        <c:showVertBorder val="1"/>
        <c:showOutline val="1"/>
        <c:showKeys val="1"/>
        <c:txPr>
          <a:bodyPr/>
          <a:lstStyle/>
          <a:p>
            <a:pPr rtl="0">
              <a:defRPr lang="en-US"/>
            </a:pPr>
            <a:endParaRPr lang="pt-BR"/>
          </a:p>
        </c:txPr>
      </c:dTable>
    </c:plotArea>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1200"/>
            </a:pPr>
            <a:r>
              <a:rPr lang="en-US" sz="1200"/>
              <a:t>EU and US development aid levels </a:t>
            </a:r>
          </a:p>
        </c:rich>
      </c:tx>
      <c:layout/>
      <c:overlay val="0"/>
    </c:title>
    <c:autoTitleDeleted val="0"/>
    <c:plotArea>
      <c:layout/>
      <c:barChart>
        <c:barDir val="col"/>
        <c:grouping val="clustered"/>
        <c:varyColors val="0"/>
        <c:ser>
          <c:idx val="0"/>
          <c:order val="0"/>
          <c:tx>
            <c:strRef>
              <c:f>Sheet2!$A$2</c:f>
              <c:strCache>
                <c:ptCount val="1"/>
                <c:pt idx="0">
                  <c:v>EU DAC members</c:v>
                </c:pt>
              </c:strCache>
            </c:strRef>
          </c:tx>
          <c:invertIfNegative val="0"/>
          <c:cat>
            <c:strRef>
              <c:f>Sheet2!$B$1:$I$1</c:f>
              <c:strCache>
                <c:ptCount val="8"/>
                <c:pt idx="0">
                  <c:v>2003</c:v>
                </c:pt>
                <c:pt idx="1">
                  <c:v>2004</c:v>
                </c:pt>
                <c:pt idx="2">
                  <c:v>2005</c:v>
                </c:pt>
                <c:pt idx="3">
                  <c:v>2006</c:v>
                </c:pt>
                <c:pt idx="4">
                  <c:v>2007</c:v>
                </c:pt>
                <c:pt idx="5">
                  <c:v>2008</c:v>
                </c:pt>
                <c:pt idx="6">
                  <c:v>2009</c:v>
                </c:pt>
                <c:pt idx="7">
                  <c:v>2010</c:v>
                </c:pt>
              </c:strCache>
            </c:strRef>
          </c:cat>
          <c:val>
            <c:numRef>
              <c:f>Sheet2!$B$2:$I$2</c:f>
              <c:numCache>
                <c:formatCode>General</c:formatCode>
                <c:ptCount val="8"/>
                <c:pt idx="0">
                  <c:v>41427.53</c:v>
                </c:pt>
                <c:pt idx="1">
                  <c:v>47290.44</c:v>
                </c:pt>
                <c:pt idx="2">
                  <c:v>60063.5</c:v>
                </c:pt>
                <c:pt idx="3">
                  <c:v>64741.920000000006</c:v>
                </c:pt>
                <c:pt idx="4">
                  <c:v>67560.25</c:v>
                </c:pt>
                <c:pt idx="5">
                  <c:v>76433.070000000007</c:v>
                </c:pt>
                <c:pt idx="6">
                  <c:v>71098.439999999988</c:v>
                </c:pt>
                <c:pt idx="7">
                  <c:v>73733.23</c:v>
                </c:pt>
              </c:numCache>
            </c:numRef>
          </c:val>
        </c:ser>
        <c:ser>
          <c:idx val="1"/>
          <c:order val="1"/>
          <c:tx>
            <c:strRef>
              <c:f>Sheet2!$A$3</c:f>
              <c:strCache>
                <c:ptCount val="1"/>
                <c:pt idx="0">
                  <c:v>US</c:v>
                </c:pt>
              </c:strCache>
            </c:strRef>
          </c:tx>
          <c:invertIfNegative val="0"/>
          <c:cat>
            <c:strRef>
              <c:f>Sheet2!$B$1:$I$1</c:f>
              <c:strCache>
                <c:ptCount val="8"/>
                <c:pt idx="0">
                  <c:v>2003</c:v>
                </c:pt>
                <c:pt idx="1">
                  <c:v>2004</c:v>
                </c:pt>
                <c:pt idx="2">
                  <c:v>2005</c:v>
                </c:pt>
                <c:pt idx="3">
                  <c:v>2006</c:v>
                </c:pt>
                <c:pt idx="4">
                  <c:v>2007</c:v>
                </c:pt>
                <c:pt idx="5">
                  <c:v>2008</c:v>
                </c:pt>
                <c:pt idx="6">
                  <c:v>2009</c:v>
                </c:pt>
                <c:pt idx="7">
                  <c:v>2010</c:v>
                </c:pt>
              </c:strCache>
            </c:strRef>
          </c:cat>
          <c:val>
            <c:numRef>
              <c:f>Sheet2!$B$3:$I$3</c:f>
              <c:numCache>
                <c:formatCode>General</c:formatCode>
                <c:ptCount val="8"/>
                <c:pt idx="0">
                  <c:v>18257.49000000002</c:v>
                </c:pt>
                <c:pt idx="1">
                  <c:v>20604.129999999921</c:v>
                </c:pt>
                <c:pt idx="2">
                  <c:v>28750.32</c:v>
                </c:pt>
                <c:pt idx="3">
                  <c:v>24531.56</c:v>
                </c:pt>
                <c:pt idx="4">
                  <c:v>22690.52</c:v>
                </c:pt>
                <c:pt idx="5">
                  <c:v>27414.129999999921</c:v>
                </c:pt>
                <c:pt idx="6">
                  <c:v>29659.18</c:v>
                </c:pt>
                <c:pt idx="7">
                  <c:v>31159.3</c:v>
                </c:pt>
              </c:numCache>
            </c:numRef>
          </c:val>
        </c:ser>
        <c:dLbls>
          <c:showLegendKey val="0"/>
          <c:showVal val="0"/>
          <c:showCatName val="0"/>
          <c:showSerName val="0"/>
          <c:showPercent val="0"/>
          <c:showBubbleSize val="0"/>
        </c:dLbls>
        <c:gapWidth val="150"/>
        <c:axId val="106039552"/>
        <c:axId val="106045440"/>
      </c:barChart>
      <c:catAx>
        <c:axId val="106039552"/>
        <c:scaling>
          <c:orientation val="minMax"/>
        </c:scaling>
        <c:delete val="0"/>
        <c:axPos val="b"/>
        <c:majorTickMark val="none"/>
        <c:minorTickMark val="none"/>
        <c:tickLblPos val="nextTo"/>
        <c:txPr>
          <a:bodyPr/>
          <a:lstStyle/>
          <a:p>
            <a:pPr>
              <a:defRPr lang="en-US"/>
            </a:pPr>
            <a:endParaRPr lang="pt-BR"/>
          </a:p>
        </c:txPr>
        <c:crossAx val="106045440"/>
        <c:crosses val="autoZero"/>
        <c:auto val="1"/>
        <c:lblAlgn val="ctr"/>
        <c:lblOffset val="100"/>
        <c:noMultiLvlLbl val="0"/>
      </c:catAx>
      <c:valAx>
        <c:axId val="106045440"/>
        <c:scaling>
          <c:orientation val="minMax"/>
        </c:scaling>
        <c:delete val="0"/>
        <c:axPos val="l"/>
        <c:majorGridlines/>
        <c:title>
          <c:tx>
            <c:rich>
              <a:bodyPr/>
              <a:lstStyle/>
              <a:p>
                <a:pPr>
                  <a:defRPr lang="en-US" sz="900"/>
                </a:pPr>
                <a:r>
                  <a:rPr lang="en-US" sz="900"/>
                  <a:t>Million dollars</a:t>
                </a:r>
              </a:p>
            </c:rich>
          </c:tx>
          <c:layout>
            <c:manualLayout>
              <c:xMode val="edge"/>
              <c:yMode val="edge"/>
              <c:x val="3.055555555555561E-2"/>
              <c:y val="0.29071595217264573"/>
            </c:manualLayout>
          </c:layout>
          <c:overlay val="0"/>
        </c:title>
        <c:numFmt formatCode="General" sourceLinked="1"/>
        <c:majorTickMark val="none"/>
        <c:minorTickMark val="none"/>
        <c:tickLblPos val="nextTo"/>
        <c:txPr>
          <a:bodyPr/>
          <a:lstStyle/>
          <a:p>
            <a:pPr>
              <a:defRPr lang="en-US" sz="600"/>
            </a:pPr>
            <a:endParaRPr lang="pt-BR"/>
          </a:p>
        </c:txPr>
        <c:crossAx val="106039552"/>
        <c:crosses val="autoZero"/>
        <c:crossBetween val="between"/>
      </c:valAx>
      <c:dTable>
        <c:showHorzBorder val="1"/>
        <c:showVertBorder val="1"/>
        <c:showOutline val="1"/>
        <c:showKeys val="1"/>
        <c:txPr>
          <a:bodyPr/>
          <a:lstStyle/>
          <a:p>
            <a:pPr rtl="0">
              <a:defRPr lang="en-US" sz="800" baseline="0"/>
            </a:pPr>
            <a:endParaRPr lang="pt-BR"/>
          </a:p>
        </c:txPr>
      </c:dTable>
    </c:plotArea>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1200"/>
            </a:pPr>
            <a:r>
              <a:rPr lang="en-US" sz="1200"/>
              <a:t>EU</a:t>
            </a:r>
            <a:r>
              <a:rPr lang="en-US" sz="1200" baseline="0"/>
              <a:t> and US ODA as % of GDP</a:t>
            </a:r>
            <a:endParaRPr lang="en-US" sz="1200"/>
          </a:p>
        </c:rich>
      </c:tx>
      <c:layout/>
      <c:overlay val="0"/>
    </c:title>
    <c:autoTitleDeleted val="0"/>
    <c:plotArea>
      <c:layout/>
      <c:barChart>
        <c:barDir val="col"/>
        <c:grouping val="clustered"/>
        <c:varyColors val="0"/>
        <c:ser>
          <c:idx val="0"/>
          <c:order val="0"/>
          <c:tx>
            <c:strRef>
              <c:f>Sheet2!$A$11</c:f>
              <c:strCache>
                <c:ptCount val="1"/>
                <c:pt idx="0">
                  <c:v>US ODA/GDP</c:v>
                </c:pt>
              </c:strCache>
            </c:strRef>
          </c:tx>
          <c:invertIfNegative val="0"/>
          <c:cat>
            <c:strRef>
              <c:f>Sheet2!$B$1:$I$1</c:f>
              <c:strCache>
                <c:ptCount val="8"/>
                <c:pt idx="0">
                  <c:v>2003</c:v>
                </c:pt>
                <c:pt idx="1">
                  <c:v>2004</c:v>
                </c:pt>
                <c:pt idx="2">
                  <c:v>2005</c:v>
                </c:pt>
                <c:pt idx="3">
                  <c:v>2006</c:v>
                </c:pt>
                <c:pt idx="4">
                  <c:v>2007</c:v>
                </c:pt>
                <c:pt idx="5">
                  <c:v>2008</c:v>
                </c:pt>
                <c:pt idx="6">
                  <c:v>2009</c:v>
                </c:pt>
                <c:pt idx="7">
                  <c:v>2010</c:v>
                </c:pt>
              </c:strCache>
            </c:strRef>
          </c:cat>
          <c:val>
            <c:numRef>
              <c:f>Sheet2!$B$11:$I$11</c:f>
              <c:numCache>
                <c:formatCode>0.0000</c:formatCode>
                <c:ptCount val="8"/>
                <c:pt idx="0">
                  <c:v>1.6464059949681257E-2</c:v>
                </c:pt>
                <c:pt idx="1">
                  <c:v>1.7464383190086304E-2</c:v>
                </c:pt>
                <c:pt idx="2">
                  <c:v>2.2882548172202252E-2</c:v>
                </c:pt>
                <c:pt idx="3">
                  <c:v>1.8424694881520105E-2</c:v>
                </c:pt>
                <c:pt idx="4">
                  <c:v>1.6251858642868471E-2</c:v>
                </c:pt>
                <c:pt idx="5">
                  <c:v>1.9279521495432366E-2</c:v>
                </c:pt>
                <c:pt idx="6">
                  <c:v>2.1393562999509511E-2</c:v>
                </c:pt>
                <c:pt idx="7">
                  <c:v>2.1567857909199812E-2</c:v>
                </c:pt>
              </c:numCache>
            </c:numRef>
          </c:val>
        </c:ser>
        <c:ser>
          <c:idx val="1"/>
          <c:order val="1"/>
          <c:tx>
            <c:strRef>
              <c:f>Sheet2!$A$12</c:f>
              <c:strCache>
                <c:ptCount val="1"/>
                <c:pt idx="0">
                  <c:v>EU(DAC) ODA/GDP</c:v>
                </c:pt>
              </c:strCache>
            </c:strRef>
          </c:tx>
          <c:invertIfNegative val="0"/>
          <c:cat>
            <c:strRef>
              <c:f>Sheet2!$B$1:$I$1</c:f>
              <c:strCache>
                <c:ptCount val="8"/>
                <c:pt idx="0">
                  <c:v>2003</c:v>
                </c:pt>
                <c:pt idx="1">
                  <c:v>2004</c:v>
                </c:pt>
                <c:pt idx="2">
                  <c:v>2005</c:v>
                </c:pt>
                <c:pt idx="3">
                  <c:v>2006</c:v>
                </c:pt>
                <c:pt idx="4">
                  <c:v>2007</c:v>
                </c:pt>
                <c:pt idx="5">
                  <c:v>2008</c:v>
                </c:pt>
                <c:pt idx="6">
                  <c:v>2009</c:v>
                </c:pt>
                <c:pt idx="7">
                  <c:v>2010</c:v>
                </c:pt>
              </c:strCache>
            </c:strRef>
          </c:cat>
          <c:val>
            <c:numRef>
              <c:f>Sheet2!$B$12:$I$12</c:f>
              <c:numCache>
                <c:formatCode>0.0000</c:formatCode>
                <c:ptCount val="8"/>
                <c:pt idx="0">
                  <c:v>3.5599866050733911E-2</c:v>
                </c:pt>
                <c:pt idx="1">
                  <c:v>3.8647151340832388E-2</c:v>
                </c:pt>
                <c:pt idx="2">
                  <c:v>4.682367079446461E-2</c:v>
                </c:pt>
                <c:pt idx="3">
                  <c:v>4.6507084478053087E-2</c:v>
                </c:pt>
                <c:pt idx="4">
                  <c:v>4.5728663707930814E-2</c:v>
                </c:pt>
                <c:pt idx="5">
                  <c:v>4.9709644054571921E-2</c:v>
                </c:pt>
                <c:pt idx="6">
                  <c:v>4.7231839211768906E-2</c:v>
                </c:pt>
                <c:pt idx="7">
                  <c:v>4.7883212317333536E-2</c:v>
                </c:pt>
              </c:numCache>
            </c:numRef>
          </c:val>
        </c:ser>
        <c:dLbls>
          <c:showLegendKey val="0"/>
          <c:showVal val="0"/>
          <c:showCatName val="0"/>
          <c:showSerName val="0"/>
          <c:showPercent val="0"/>
          <c:showBubbleSize val="0"/>
        </c:dLbls>
        <c:gapWidth val="150"/>
        <c:axId val="106070016"/>
        <c:axId val="106071552"/>
      </c:barChart>
      <c:catAx>
        <c:axId val="106070016"/>
        <c:scaling>
          <c:orientation val="minMax"/>
        </c:scaling>
        <c:delete val="0"/>
        <c:axPos val="b"/>
        <c:majorTickMark val="none"/>
        <c:minorTickMark val="none"/>
        <c:tickLblPos val="nextTo"/>
        <c:txPr>
          <a:bodyPr/>
          <a:lstStyle/>
          <a:p>
            <a:pPr>
              <a:defRPr lang="en-US"/>
            </a:pPr>
            <a:endParaRPr lang="pt-BR"/>
          </a:p>
        </c:txPr>
        <c:crossAx val="106071552"/>
        <c:crosses val="autoZero"/>
        <c:auto val="1"/>
        <c:lblAlgn val="ctr"/>
        <c:lblOffset val="100"/>
        <c:noMultiLvlLbl val="0"/>
      </c:catAx>
      <c:valAx>
        <c:axId val="106071552"/>
        <c:scaling>
          <c:orientation val="minMax"/>
        </c:scaling>
        <c:delete val="0"/>
        <c:axPos val="l"/>
        <c:majorGridlines/>
        <c:title>
          <c:tx>
            <c:rich>
              <a:bodyPr/>
              <a:lstStyle/>
              <a:p>
                <a:pPr>
                  <a:defRPr lang="en-US" sz="800"/>
                </a:pPr>
                <a:r>
                  <a:rPr lang="en-US" sz="800"/>
                  <a:t>ODA % of GDP</a:t>
                </a:r>
              </a:p>
            </c:rich>
          </c:tx>
          <c:layout/>
          <c:overlay val="0"/>
        </c:title>
        <c:numFmt formatCode="0.0000" sourceLinked="1"/>
        <c:majorTickMark val="none"/>
        <c:minorTickMark val="none"/>
        <c:tickLblPos val="nextTo"/>
        <c:txPr>
          <a:bodyPr/>
          <a:lstStyle/>
          <a:p>
            <a:pPr>
              <a:defRPr lang="en-US" sz="500"/>
            </a:pPr>
            <a:endParaRPr lang="pt-BR"/>
          </a:p>
        </c:txPr>
        <c:crossAx val="106070016"/>
        <c:crosses val="autoZero"/>
        <c:crossBetween val="between"/>
      </c:valAx>
      <c:dTable>
        <c:showHorzBorder val="1"/>
        <c:showVertBorder val="1"/>
        <c:showOutline val="1"/>
        <c:showKeys val="1"/>
        <c:txPr>
          <a:bodyPr/>
          <a:lstStyle/>
          <a:p>
            <a:pPr rtl="0">
              <a:defRPr lang="en-US" sz="800" baseline="0"/>
            </a:pPr>
            <a:endParaRPr lang="pt-BR"/>
          </a:p>
        </c:txPr>
      </c:dTable>
    </c:plotArea>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1200"/>
            </a:pPr>
            <a:r>
              <a:rPr lang="en-US" sz="1200"/>
              <a:t>EU and US distribution by income regions</a:t>
            </a:r>
          </a:p>
        </c:rich>
      </c:tx>
      <c:layout/>
      <c:overlay val="0"/>
    </c:title>
    <c:autoTitleDeleted val="0"/>
    <c:plotArea>
      <c:layout/>
      <c:barChart>
        <c:barDir val="col"/>
        <c:grouping val="percentStacked"/>
        <c:varyColors val="0"/>
        <c:ser>
          <c:idx val="0"/>
          <c:order val="0"/>
          <c:tx>
            <c:strRef>
              <c:f>Sheet2!$A$4</c:f>
              <c:strCache>
                <c:ptCount val="1"/>
                <c:pt idx="0">
                  <c:v>LDCs</c:v>
                </c:pt>
              </c:strCache>
            </c:strRef>
          </c:tx>
          <c:invertIfNegative val="0"/>
          <c:cat>
            <c:multiLvlStrRef>
              <c:f>Sheet2!$B$2:$Q$3</c:f>
              <c:multiLvlStrCache>
                <c:ptCount val="16"/>
                <c:lvl>
                  <c:pt idx="0">
                    <c:v>US</c:v>
                  </c:pt>
                  <c:pt idx="1">
                    <c:v>EU</c:v>
                  </c:pt>
                  <c:pt idx="2">
                    <c:v>US</c:v>
                  </c:pt>
                  <c:pt idx="3">
                    <c:v>EU</c:v>
                  </c:pt>
                  <c:pt idx="4">
                    <c:v>US</c:v>
                  </c:pt>
                  <c:pt idx="5">
                    <c:v>EU</c:v>
                  </c:pt>
                  <c:pt idx="6">
                    <c:v>US</c:v>
                  </c:pt>
                  <c:pt idx="7">
                    <c:v>EU</c:v>
                  </c:pt>
                  <c:pt idx="8">
                    <c:v>US</c:v>
                  </c:pt>
                  <c:pt idx="9">
                    <c:v>EU</c:v>
                  </c:pt>
                  <c:pt idx="10">
                    <c:v>US</c:v>
                  </c:pt>
                  <c:pt idx="11">
                    <c:v>EU</c:v>
                  </c:pt>
                  <c:pt idx="12">
                    <c:v>US</c:v>
                  </c:pt>
                  <c:pt idx="13">
                    <c:v>EU</c:v>
                  </c:pt>
                  <c:pt idx="14">
                    <c:v>US</c:v>
                  </c:pt>
                  <c:pt idx="15">
                    <c:v>EU</c:v>
                  </c:pt>
                </c:lvl>
                <c:lvl>
                  <c:pt idx="0">
                    <c:v>2003</c:v>
                  </c:pt>
                  <c:pt idx="2">
                    <c:v>2004</c:v>
                  </c:pt>
                  <c:pt idx="4">
                    <c:v>2005</c:v>
                  </c:pt>
                  <c:pt idx="6">
                    <c:v>2006</c:v>
                  </c:pt>
                  <c:pt idx="8">
                    <c:v>2007</c:v>
                  </c:pt>
                  <c:pt idx="10">
                    <c:v>2008</c:v>
                  </c:pt>
                  <c:pt idx="12">
                    <c:v>2009</c:v>
                  </c:pt>
                  <c:pt idx="14">
                    <c:v>2010</c:v>
                  </c:pt>
                </c:lvl>
              </c:multiLvlStrCache>
            </c:multiLvlStrRef>
          </c:cat>
          <c:val>
            <c:numRef>
              <c:f>Sheet2!$B$4:$Q$4</c:f>
              <c:numCache>
                <c:formatCode>General</c:formatCode>
                <c:ptCount val="16"/>
                <c:pt idx="0">
                  <c:v>4232.91</c:v>
                </c:pt>
                <c:pt idx="1">
                  <c:v>2287.5500000000002</c:v>
                </c:pt>
                <c:pt idx="2">
                  <c:v>3426.8300000000022</c:v>
                </c:pt>
                <c:pt idx="3">
                  <c:v>2614.7199999999998</c:v>
                </c:pt>
                <c:pt idx="4">
                  <c:v>4648.9399999999996</c:v>
                </c:pt>
                <c:pt idx="5">
                  <c:v>2893.23</c:v>
                </c:pt>
                <c:pt idx="6">
                  <c:v>5308.18</c:v>
                </c:pt>
                <c:pt idx="7">
                  <c:v>3115.19</c:v>
                </c:pt>
                <c:pt idx="8">
                  <c:v>4800.74</c:v>
                </c:pt>
                <c:pt idx="9">
                  <c:v>3827.63</c:v>
                </c:pt>
                <c:pt idx="10">
                  <c:v>7027.26</c:v>
                </c:pt>
                <c:pt idx="11">
                  <c:v>4511.33</c:v>
                </c:pt>
                <c:pt idx="12">
                  <c:v>8033.38</c:v>
                </c:pt>
                <c:pt idx="13">
                  <c:v>3929.25</c:v>
                </c:pt>
                <c:pt idx="14">
                  <c:v>9121.9699999999393</c:v>
                </c:pt>
                <c:pt idx="15">
                  <c:v>4435.5200000000004</c:v>
                </c:pt>
              </c:numCache>
            </c:numRef>
          </c:val>
        </c:ser>
        <c:ser>
          <c:idx val="1"/>
          <c:order val="1"/>
          <c:tx>
            <c:strRef>
              <c:f>Sheet2!$A$5</c:f>
              <c:strCache>
                <c:ptCount val="1"/>
                <c:pt idx="0">
                  <c:v>other LICs</c:v>
                </c:pt>
              </c:strCache>
            </c:strRef>
          </c:tx>
          <c:invertIfNegative val="0"/>
          <c:cat>
            <c:multiLvlStrRef>
              <c:f>Sheet2!$B$2:$Q$3</c:f>
              <c:multiLvlStrCache>
                <c:ptCount val="16"/>
                <c:lvl>
                  <c:pt idx="0">
                    <c:v>US</c:v>
                  </c:pt>
                  <c:pt idx="1">
                    <c:v>EU</c:v>
                  </c:pt>
                  <c:pt idx="2">
                    <c:v>US</c:v>
                  </c:pt>
                  <c:pt idx="3">
                    <c:v>EU</c:v>
                  </c:pt>
                  <c:pt idx="4">
                    <c:v>US</c:v>
                  </c:pt>
                  <c:pt idx="5">
                    <c:v>EU</c:v>
                  </c:pt>
                  <c:pt idx="6">
                    <c:v>US</c:v>
                  </c:pt>
                  <c:pt idx="7">
                    <c:v>EU</c:v>
                  </c:pt>
                  <c:pt idx="8">
                    <c:v>US</c:v>
                  </c:pt>
                  <c:pt idx="9">
                    <c:v>EU</c:v>
                  </c:pt>
                  <c:pt idx="10">
                    <c:v>US</c:v>
                  </c:pt>
                  <c:pt idx="11">
                    <c:v>EU</c:v>
                  </c:pt>
                  <c:pt idx="12">
                    <c:v>US</c:v>
                  </c:pt>
                  <c:pt idx="13">
                    <c:v>EU</c:v>
                  </c:pt>
                  <c:pt idx="14">
                    <c:v>US</c:v>
                  </c:pt>
                  <c:pt idx="15">
                    <c:v>EU</c:v>
                  </c:pt>
                </c:lvl>
                <c:lvl>
                  <c:pt idx="0">
                    <c:v>2003</c:v>
                  </c:pt>
                  <c:pt idx="2">
                    <c:v>2004</c:v>
                  </c:pt>
                  <c:pt idx="4">
                    <c:v>2005</c:v>
                  </c:pt>
                  <c:pt idx="6">
                    <c:v>2006</c:v>
                  </c:pt>
                  <c:pt idx="8">
                    <c:v>2007</c:v>
                  </c:pt>
                  <c:pt idx="10">
                    <c:v>2008</c:v>
                  </c:pt>
                  <c:pt idx="12">
                    <c:v>2009</c:v>
                  </c:pt>
                  <c:pt idx="14">
                    <c:v>2010</c:v>
                  </c:pt>
                </c:lvl>
              </c:multiLvlStrCache>
            </c:multiLvlStrRef>
          </c:cat>
          <c:val>
            <c:numRef>
              <c:f>Sheet2!$B$5:$Q$5</c:f>
              <c:numCache>
                <c:formatCode>General</c:formatCode>
                <c:ptCount val="16"/>
                <c:pt idx="0">
                  <c:v>725.84999999999798</c:v>
                </c:pt>
                <c:pt idx="1">
                  <c:v>265</c:v>
                </c:pt>
                <c:pt idx="2">
                  <c:v>715.48</c:v>
                </c:pt>
                <c:pt idx="3">
                  <c:v>411.47999999999894</c:v>
                </c:pt>
                <c:pt idx="4">
                  <c:v>875.84999999999798</c:v>
                </c:pt>
                <c:pt idx="5">
                  <c:v>570.53</c:v>
                </c:pt>
                <c:pt idx="6">
                  <c:v>1871.96</c:v>
                </c:pt>
                <c:pt idx="7">
                  <c:v>586.97</c:v>
                </c:pt>
                <c:pt idx="8">
                  <c:v>1413.84</c:v>
                </c:pt>
                <c:pt idx="9">
                  <c:v>655.54</c:v>
                </c:pt>
                <c:pt idx="10">
                  <c:v>1892.34</c:v>
                </c:pt>
                <c:pt idx="11">
                  <c:v>761.93999999999937</c:v>
                </c:pt>
                <c:pt idx="12">
                  <c:v>2385.48</c:v>
                </c:pt>
                <c:pt idx="13">
                  <c:v>742.05999999999949</c:v>
                </c:pt>
                <c:pt idx="14">
                  <c:v>2884.19</c:v>
                </c:pt>
                <c:pt idx="15">
                  <c:v>790.4</c:v>
                </c:pt>
              </c:numCache>
            </c:numRef>
          </c:val>
        </c:ser>
        <c:ser>
          <c:idx val="2"/>
          <c:order val="2"/>
          <c:tx>
            <c:strRef>
              <c:f>Sheet2!$A$6</c:f>
              <c:strCache>
                <c:ptCount val="1"/>
                <c:pt idx="0">
                  <c:v>LMICs</c:v>
                </c:pt>
              </c:strCache>
            </c:strRef>
          </c:tx>
          <c:invertIfNegative val="0"/>
          <c:cat>
            <c:multiLvlStrRef>
              <c:f>Sheet2!$B$2:$Q$3</c:f>
              <c:multiLvlStrCache>
                <c:ptCount val="16"/>
                <c:lvl>
                  <c:pt idx="0">
                    <c:v>US</c:v>
                  </c:pt>
                  <c:pt idx="1">
                    <c:v>EU</c:v>
                  </c:pt>
                  <c:pt idx="2">
                    <c:v>US</c:v>
                  </c:pt>
                  <c:pt idx="3">
                    <c:v>EU</c:v>
                  </c:pt>
                  <c:pt idx="4">
                    <c:v>US</c:v>
                  </c:pt>
                  <c:pt idx="5">
                    <c:v>EU</c:v>
                  </c:pt>
                  <c:pt idx="6">
                    <c:v>US</c:v>
                  </c:pt>
                  <c:pt idx="7">
                    <c:v>EU</c:v>
                  </c:pt>
                  <c:pt idx="8">
                    <c:v>US</c:v>
                  </c:pt>
                  <c:pt idx="9">
                    <c:v>EU</c:v>
                  </c:pt>
                  <c:pt idx="10">
                    <c:v>US</c:v>
                  </c:pt>
                  <c:pt idx="11">
                    <c:v>EU</c:v>
                  </c:pt>
                  <c:pt idx="12">
                    <c:v>US</c:v>
                  </c:pt>
                  <c:pt idx="13">
                    <c:v>EU</c:v>
                  </c:pt>
                  <c:pt idx="14">
                    <c:v>US</c:v>
                  </c:pt>
                  <c:pt idx="15">
                    <c:v>EU</c:v>
                  </c:pt>
                </c:lvl>
                <c:lvl>
                  <c:pt idx="0">
                    <c:v>2003</c:v>
                  </c:pt>
                  <c:pt idx="2">
                    <c:v>2004</c:v>
                  </c:pt>
                  <c:pt idx="4">
                    <c:v>2005</c:v>
                  </c:pt>
                  <c:pt idx="6">
                    <c:v>2006</c:v>
                  </c:pt>
                  <c:pt idx="8">
                    <c:v>2007</c:v>
                  </c:pt>
                  <c:pt idx="10">
                    <c:v>2008</c:v>
                  </c:pt>
                  <c:pt idx="12">
                    <c:v>2009</c:v>
                  </c:pt>
                  <c:pt idx="14">
                    <c:v>2010</c:v>
                  </c:pt>
                </c:lvl>
              </c:multiLvlStrCache>
            </c:multiLvlStrRef>
          </c:cat>
          <c:val>
            <c:numRef>
              <c:f>Sheet2!$B$6:$Q$6</c:f>
              <c:numCache>
                <c:formatCode>General</c:formatCode>
                <c:ptCount val="16"/>
                <c:pt idx="0">
                  <c:v>5594.57</c:v>
                </c:pt>
                <c:pt idx="1">
                  <c:v>1652.95</c:v>
                </c:pt>
                <c:pt idx="2">
                  <c:v>6344.41</c:v>
                </c:pt>
                <c:pt idx="3">
                  <c:v>2063.04</c:v>
                </c:pt>
                <c:pt idx="4">
                  <c:v>14353.93</c:v>
                </c:pt>
                <c:pt idx="5">
                  <c:v>2317.92</c:v>
                </c:pt>
                <c:pt idx="6">
                  <c:v>8212.3499999999585</c:v>
                </c:pt>
                <c:pt idx="7">
                  <c:v>2787.72</c:v>
                </c:pt>
                <c:pt idx="8">
                  <c:v>6727.52</c:v>
                </c:pt>
                <c:pt idx="9">
                  <c:v>3024.9700000000012</c:v>
                </c:pt>
                <c:pt idx="10">
                  <c:v>6847.67</c:v>
                </c:pt>
                <c:pt idx="11">
                  <c:v>3292.9900000000002</c:v>
                </c:pt>
                <c:pt idx="12">
                  <c:v>6774.06</c:v>
                </c:pt>
                <c:pt idx="13">
                  <c:v>3532.8500000000022</c:v>
                </c:pt>
                <c:pt idx="14">
                  <c:v>5632.39</c:v>
                </c:pt>
                <c:pt idx="15">
                  <c:v>3246.96</c:v>
                </c:pt>
              </c:numCache>
            </c:numRef>
          </c:val>
        </c:ser>
        <c:ser>
          <c:idx val="3"/>
          <c:order val="3"/>
          <c:tx>
            <c:strRef>
              <c:f>Sheet2!$A$7</c:f>
              <c:strCache>
                <c:ptCount val="1"/>
                <c:pt idx="0">
                  <c:v>UMICs</c:v>
                </c:pt>
              </c:strCache>
            </c:strRef>
          </c:tx>
          <c:invertIfNegative val="0"/>
          <c:cat>
            <c:multiLvlStrRef>
              <c:f>Sheet2!$B$2:$Q$3</c:f>
              <c:multiLvlStrCache>
                <c:ptCount val="16"/>
                <c:lvl>
                  <c:pt idx="0">
                    <c:v>US</c:v>
                  </c:pt>
                  <c:pt idx="1">
                    <c:v>EU</c:v>
                  </c:pt>
                  <c:pt idx="2">
                    <c:v>US</c:v>
                  </c:pt>
                  <c:pt idx="3">
                    <c:v>EU</c:v>
                  </c:pt>
                  <c:pt idx="4">
                    <c:v>US</c:v>
                  </c:pt>
                  <c:pt idx="5">
                    <c:v>EU</c:v>
                  </c:pt>
                  <c:pt idx="6">
                    <c:v>US</c:v>
                  </c:pt>
                  <c:pt idx="7">
                    <c:v>EU</c:v>
                  </c:pt>
                  <c:pt idx="8">
                    <c:v>US</c:v>
                  </c:pt>
                  <c:pt idx="9">
                    <c:v>EU</c:v>
                  </c:pt>
                  <c:pt idx="10">
                    <c:v>US</c:v>
                  </c:pt>
                  <c:pt idx="11">
                    <c:v>EU</c:v>
                  </c:pt>
                  <c:pt idx="12">
                    <c:v>US</c:v>
                  </c:pt>
                  <c:pt idx="13">
                    <c:v>EU</c:v>
                  </c:pt>
                  <c:pt idx="14">
                    <c:v>US</c:v>
                  </c:pt>
                  <c:pt idx="15">
                    <c:v>EU</c:v>
                  </c:pt>
                </c:lvl>
                <c:lvl>
                  <c:pt idx="0">
                    <c:v>2003</c:v>
                  </c:pt>
                  <c:pt idx="2">
                    <c:v>2004</c:v>
                  </c:pt>
                  <c:pt idx="4">
                    <c:v>2005</c:v>
                  </c:pt>
                  <c:pt idx="6">
                    <c:v>2006</c:v>
                  </c:pt>
                  <c:pt idx="8">
                    <c:v>2007</c:v>
                  </c:pt>
                  <c:pt idx="10">
                    <c:v>2008</c:v>
                  </c:pt>
                  <c:pt idx="12">
                    <c:v>2009</c:v>
                  </c:pt>
                  <c:pt idx="14">
                    <c:v>2010</c:v>
                  </c:pt>
                </c:lvl>
              </c:multiLvlStrCache>
            </c:multiLvlStrRef>
          </c:cat>
          <c:val>
            <c:numRef>
              <c:f>Sheet2!$B$7:$Q$7</c:f>
              <c:numCache>
                <c:formatCode>General</c:formatCode>
                <c:ptCount val="16"/>
                <c:pt idx="0">
                  <c:v>445.98999999999899</c:v>
                </c:pt>
                <c:pt idx="1">
                  <c:v>835.23</c:v>
                </c:pt>
                <c:pt idx="2">
                  <c:v>427.2</c:v>
                </c:pt>
                <c:pt idx="3">
                  <c:v>1145.8</c:v>
                </c:pt>
                <c:pt idx="4">
                  <c:v>581.08000000000004</c:v>
                </c:pt>
                <c:pt idx="5">
                  <c:v>1012.06</c:v>
                </c:pt>
                <c:pt idx="6">
                  <c:v>669.25</c:v>
                </c:pt>
                <c:pt idx="7">
                  <c:v>1483.27</c:v>
                </c:pt>
                <c:pt idx="8">
                  <c:v>751.26</c:v>
                </c:pt>
                <c:pt idx="9">
                  <c:v>1494.59</c:v>
                </c:pt>
                <c:pt idx="10">
                  <c:v>1302.1299999999999</c:v>
                </c:pt>
                <c:pt idx="11">
                  <c:v>1760.91</c:v>
                </c:pt>
                <c:pt idx="12">
                  <c:v>1284.76</c:v>
                </c:pt>
                <c:pt idx="13">
                  <c:v>1968.26</c:v>
                </c:pt>
                <c:pt idx="14">
                  <c:v>1189.97</c:v>
                </c:pt>
                <c:pt idx="15">
                  <c:v>1427.6799999999998</c:v>
                </c:pt>
              </c:numCache>
            </c:numRef>
          </c:val>
        </c:ser>
        <c:dLbls>
          <c:showLegendKey val="0"/>
          <c:showVal val="0"/>
          <c:showCatName val="0"/>
          <c:showSerName val="0"/>
          <c:showPercent val="0"/>
          <c:showBubbleSize val="0"/>
        </c:dLbls>
        <c:gapWidth val="55"/>
        <c:overlap val="100"/>
        <c:axId val="106119936"/>
        <c:axId val="106121472"/>
      </c:barChart>
      <c:catAx>
        <c:axId val="106119936"/>
        <c:scaling>
          <c:orientation val="minMax"/>
        </c:scaling>
        <c:delete val="0"/>
        <c:axPos val="b"/>
        <c:majorTickMark val="none"/>
        <c:minorTickMark val="none"/>
        <c:tickLblPos val="nextTo"/>
        <c:txPr>
          <a:bodyPr/>
          <a:lstStyle/>
          <a:p>
            <a:pPr>
              <a:defRPr lang="en-US" sz="800"/>
            </a:pPr>
            <a:endParaRPr lang="pt-BR"/>
          </a:p>
        </c:txPr>
        <c:crossAx val="106121472"/>
        <c:crosses val="autoZero"/>
        <c:auto val="1"/>
        <c:lblAlgn val="ctr"/>
        <c:lblOffset val="100"/>
        <c:noMultiLvlLbl val="0"/>
      </c:catAx>
      <c:valAx>
        <c:axId val="106121472"/>
        <c:scaling>
          <c:orientation val="minMax"/>
        </c:scaling>
        <c:delete val="0"/>
        <c:axPos val="l"/>
        <c:majorGridlines/>
        <c:numFmt formatCode="0%" sourceLinked="1"/>
        <c:majorTickMark val="none"/>
        <c:minorTickMark val="none"/>
        <c:tickLblPos val="nextTo"/>
        <c:txPr>
          <a:bodyPr/>
          <a:lstStyle/>
          <a:p>
            <a:pPr>
              <a:defRPr lang="en-US" sz="700"/>
            </a:pPr>
            <a:endParaRPr lang="pt-BR"/>
          </a:p>
        </c:txPr>
        <c:crossAx val="106119936"/>
        <c:crosses val="autoZero"/>
        <c:crossBetween val="between"/>
      </c:valAx>
    </c:plotArea>
    <c:legend>
      <c:legendPos val="r"/>
      <c:layout/>
      <c:overlay val="0"/>
      <c:txPr>
        <a:bodyPr/>
        <a:lstStyle/>
        <a:p>
          <a:pPr>
            <a:defRPr lang="en-US" sz="800"/>
          </a:pPr>
          <a:endParaRPr lang="pt-BR"/>
        </a:p>
      </c:txPr>
    </c:legend>
    <c:plotVisOnly val="1"/>
    <c:dispBlanksAs val="gap"/>
    <c:showDLblsOverMax val="0"/>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lang="en-US" sz="1200"/>
          </a:pPr>
          <a:endParaRPr lang="pt-BR"/>
        </a:p>
      </c:txPr>
    </c:title>
    <c:autoTitleDeleted val="0"/>
    <c:plotArea>
      <c:layout/>
      <c:barChart>
        <c:barDir val="col"/>
        <c:grouping val="stacked"/>
        <c:varyColors val="0"/>
        <c:ser>
          <c:idx val="0"/>
          <c:order val="0"/>
          <c:tx>
            <c:strRef>
              <c:f>Sheet2!$A$8</c:f>
              <c:strCache>
                <c:ptCount val="1"/>
                <c:pt idx="0">
                  <c:v>Ratio LDCs/all</c:v>
                </c:pt>
              </c:strCache>
            </c:strRef>
          </c:tx>
          <c:invertIfNegative val="0"/>
          <c:cat>
            <c:multiLvlStrRef>
              <c:f>Sheet2!$B$2:$Q$3</c:f>
              <c:multiLvlStrCache>
                <c:ptCount val="16"/>
                <c:lvl>
                  <c:pt idx="0">
                    <c:v>US</c:v>
                  </c:pt>
                  <c:pt idx="1">
                    <c:v>EU</c:v>
                  </c:pt>
                  <c:pt idx="2">
                    <c:v>US</c:v>
                  </c:pt>
                  <c:pt idx="3">
                    <c:v>EU</c:v>
                  </c:pt>
                  <c:pt idx="4">
                    <c:v>US</c:v>
                  </c:pt>
                  <c:pt idx="5">
                    <c:v>EU</c:v>
                  </c:pt>
                  <c:pt idx="6">
                    <c:v>US</c:v>
                  </c:pt>
                  <c:pt idx="7">
                    <c:v>EU</c:v>
                  </c:pt>
                  <c:pt idx="8">
                    <c:v>US</c:v>
                  </c:pt>
                  <c:pt idx="9">
                    <c:v>EU</c:v>
                  </c:pt>
                  <c:pt idx="10">
                    <c:v>US</c:v>
                  </c:pt>
                  <c:pt idx="11">
                    <c:v>EU</c:v>
                  </c:pt>
                  <c:pt idx="12">
                    <c:v>US</c:v>
                  </c:pt>
                  <c:pt idx="13">
                    <c:v>EU</c:v>
                  </c:pt>
                  <c:pt idx="14">
                    <c:v>US</c:v>
                  </c:pt>
                  <c:pt idx="15">
                    <c:v>EU</c:v>
                  </c:pt>
                </c:lvl>
                <c:lvl>
                  <c:pt idx="0">
                    <c:v>2003</c:v>
                  </c:pt>
                  <c:pt idx="2">
                    <c:v>2004</c:v>
                  </c:pt>
                  <c:pt idx="4">
                    <c:v>2005</c:v>
                  </c:pt>
                  <c:pt idx="6">
                    <c:v>2006</c:v>
                  </c:pt>
                  <c:pt idx="8">
                    <c:v>2007</c:v>
                  </c:pt>
                  <c:pt idx="10">
                    <c:v>2008</c:v>
                  </c:pt>
                  <c:pt idx="12">
                    <c:v>2009</c:v>
                  </c:pt>
                  <c:pt idx="14">
                    <c:v>2010</c:v>
                  </c:pt>
                </c:lvl>
              </c:multiLvlStrCache>
            </c:multiLvlStrRef>
          </c:cat>
          <c:val>
            <c:numRef>
              <c:f>Sheet2!$B$8:$Q$8</c:f>
              <c:numCache>
                <c:formatCode>General</c:formatCode>
                <c:ptCount val="16"/>
                <c:pt idx="0">
                  <c:v>0.38483378972518373</c:v>
                </c:pt>
                <c:pt idx="1">
                  <c:v>0.45381323736839702</c:v>
                </c:pt>
                <c:pt idx="2">
                  <c:v>0.31398709171406952</c:v>
                </c:pt>
                <c:pt idx="3">
                  <c:v>0.41935897764890251</c:v>
                </c:pt>
                <c:pt idx="4">
                  <c:v>0.22722314001114421</c:v>
                </c:pt>
                <c:pt idx="5">
                  <c:v>0.42586704819436738</c:v>
                </c:pt>
                <c:pt idx="6">
                  <c:v>0.33048598719690558</c:v>
                </c:pt>
                <c:pt idx="7">
                  <c:v>0.39071007067470315</c:v>
                </c:pt>
                <c:pt idx="8">
                  <c:v>0.35058889856105591</c:v>
                </c:pt>
                <c:pt idx="9">
                  <c:v>0.42516325603455801</c:v>
                </c:pt>
                <c:pt idx="10">
                  <c:v>0.41168758128581151</c:v>
                </c:pt>
                <c:pt idx="11">
                  <c:v>0.43684087702633073</c:v>
                </c:pt>
                <c:pt idx="12">
                  <c:v>0.43476129037844691</c:v>
                </c:pt>
                <c:pt idx="13">
                  <c:v>0.38626501855015799</c:v>
                </c:pt>
                <c:pt idx="14">
                  <c:v>0.48447620949495951</c:v>
                </c:pt>
                <c:pt idx="15">
                  <c:v>0.44800698142327366</c:v>
                </c:pt>
              </c:numCache>
            </c:numRef>
          </c:val>
        </c:ser>
        <c:dLbls>
          <c:showLegendKey val="0"/>
          <c:showVal val="0"/>
          <c:showCatName val="0"/>
          <c:showSerName val="0"/>
          <c:showPercent val="0"/>
          <c:showBubbleSize val="0"/>
        </c:dLbls>
        <c:gapWidth val="95"/>
        <c:overlap val="100"/>
        <c:axId val="106148992"/>
        <c:axId val="106150528"/>
      </c:barChart>
      <c:catAx>
        <c:axId val="106148992"/>
        <c:scaling>
          <c:orientation val="minMax"/>
        </c:scaling>
        <c:delete val="0"/>
        <c:axPos val="b"/>
        <c:majorTickMark val="none"/>
        <c:minorTickMark val="none"/>
        <c:tickLblPos val="nextTo"/>
        <c:txPr>
          <a:bodyPr/>
          <a:lstStyle/>
          <a:p>
            <a:pPr>
              <a:defRPr lang="en-US"/>
            </a:pPr>
            <a:endParaRPr lang="pt-BR"/>
          </a:p>
        </c:txPr>
        <c:crossAx val="106150528"/>
        <c:crosses val="autoZero"/>
        <c:auto val="1"/>
        <c:lblAlgn val="ctr"/>
        <c:lblOffset val="100"/>
        <c:noMultiLvlLbl val="0"/>
      </c:catAx>
      <c:valAx>
        <c:axId val="106150528"/>
        <c:scaling>
          <c:orientation val="minMax"/>
        </c:scaling>
        <c:delete val="0"/>
        <c:axPos val="l"/>
        <c:majorGridlines/>
        <c:numFmt formatCode="General" sourceLinked="1"/>
        <c:majorTickMark val="none"/>
        <c:minorTickMark val="none"/>
        <c:tickLblPos val="nextTo"/>
        <c:txPr>
          <a:bodyPr/>
          <a:lstStyle/>
          <a:p>
            <a:pPr>
              <a:defRPr lang="en-US" sz="800" baseline="0"/>
            </a:pPr>
            <a:endParaRPr lang="pt-BR"/>
          </a:p>
        </c:txPr>
        <c:crossAx val="106148992"/>
        <c:crosses val="autoZero"/>
        <c:crossBetween val="between"/>
      </c:valAx>
      <c:dTable>
        <c:showHorzBorder val="1"/>
        <c:showVertBorder val="1"/>
        <c:showOutline val="1"/>
        <c:showKeys val="1"/>
        <c:txPr>
          <a:bodyPr/>
          <a:lstStyle/>
          <a:p>
            <a:pPr rtl="0">
              <a:defRPr lang="en-US" sz="700" baseline="0"/>
            </a:pPr>
            <a:endParaRPr lang="pt-BR"/>
          </a:p>
        </c:txPr>
      </c:dTable>
    </c:plotArea>
    <c:plotVisOnly val="1"/>
    <c:dispBlanksAs val="gap"/>
    <c:showDLblsOverMax val="0"/>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en-US"/>
              <a:t>Share bilateral/multilateral of EU and US ODA</a:t>
            </a:r>
          </a:p>
        </c:rich>
      </c:tx>
      <c:layout>
        <c:manualLayout>
          <c:xMode val="edge"/>
          <c:yMode val="edge"/>
          <c:x val="0.3151465441819773"/>
          <c:y val="0"/>
        </c:manualLayout>
      </c:layout>
      <c:overlay val="0"/>
    </c:title>
    <c:autoTitleDeleted val="0"/>
    <c:plotArea>
      <c:layout/>
      <c:barChart>
        <c:barDir val="col"/>
        <c:grouping val="percentStacked"/>
        <c:varyColors val="0"/>
        <c:ser>
          <c:idx val="0"/>
          <c:order val="0"/>
          <c:tx>
            <c:strRef>
              <c:f>Sheet3!$C$10</c:f>
              <c:strCache>
                <c:ptCount val="1"/>
                <c:pt idx="0">
                  <c:v>Bilat</c:v>
                </c:pt>
              </c:strCache>
            </c:strRef>
          </c:tx>
          <c:invertIfNegative val="0"/>
          <c:cat>
            <c:multiLvlStrRef>
              <c:f>Sheet3!$D$8:$S$9</c:f>
              <c:multiLvlStrCache>
                <c:ptCount val="16"/>
                <c:lvl>
                  <c:pt idx="0">
                    <c:v>US</c:v>
                  </c:pt>
                  <c:pt idx="1">
                    <c:v>EU</c:v>
                  </c:pt>
                  <c:pt idx="2">
                    <c:v>US</c:v>
                  </c:pt>
                  <c:pt idx="3">
                    <c:v>EU</c:v>
                  </c:pt>
                  <c:pt idx="4">
                    <c:v>US</c:v>
                  </c:pt>
                  <c:pt idx="5">
                    <c:v>EU</c:v>
                  </c:pt>
                  <c:pt idx="6">
                    <c:v>US</c:v>
                  </c:pt>
                  <c:pt idx="7">
                    <c:v>EU</c:v>
                  </c:pt>
                  <c:pt idx="8">
                    <c:v>US</c:v>
                  </c:pt>
                  <c:pt idx="9">
                    <c:v>EU</c:v>
                  </c:pt>
                  <c:pt idx="10">
                    <c:v>US</c:v>
                  </c:pt>
                  <c:pt idx="11">
                    <c:v>EU</c:v>
                  </c:pt>
                  <c:pt idx="12">
                    <c:v>US</c:v>
                  </c:pt>
                  <c:pt idx="13">
                    <c:v>EU</c:v>
                  </c:pt>
                  <c:pt idx="14">
                    <c:v>US</c:v>
                  </c:pt>
                  <c:pt idx="15">
                    <c:v>EU</c:v>
                  </c:pt>
                </c:lvl>
                <c:lvl>
                  <c:pt idx="0">
                    <c:v>2003</c:v>
                  </c:pt>
                  <c:pt idx="2">
                    <c:v>2004</c:v>
                  </c:pt>
                  <c:pt idx="4">
                    <c:v>2005</c:v>
                  </c:pt>
                  <c:pt idx="6">
                    <c:v>2006</c:v>
                  </c:pt>
                  <c:pt idx="8">
                    <c:v>2007</c:v>
                  </c:pt>
                  <c:pt idx="10">
                    <c:v>2008</c:v>
                  </c:pt>
                  <c:pt idx="12">
                    <c:v>2009</c:v>
                  </c:pt>
                  <c:pt idx="14">
                    <c:v>2010</c:v>
                  </c:pt>
                </c:lvl>
              </c:multiLvlStrCache>
            </c:multiLvlStrRef>
          </c:cat>
          <c:val>
            <c:numRef>
              <c:f>Sheet3!$D$10:$S$10</c:f>
              <c:numCache>
                <c:formatCode>General</c:formatCode>
                <c:ptCount val="16"/>
                <c:pt idx="0">
                  <c:v>16586.89</c:v>
                </c:pt>
                <c:pt idx="1">
                  <c:v>27996.03</c:v>
                </c:pt>
                <c:pt idx="2">
                  <c:v>17138.060000000001</c:v>
                </c:pt>
                <c:pt idx="3">
                  <c:v>30312.51</c:v>
                </c:pt>
                <c:pt idx="4">
                  <c:v>26387.34</c:v>
                </c:pt>
                <c:pt idx="5">
                  <c:v>42559.57</c:v>
                </c:pt>
                <c:pt idx="6">
                  <c:v>22151.18</c:v>
                </c:pt>
                <c:pt idx="7">
                  <c:v>45465.67</c:v>
                </c:pt>
                <c:pt idx="8">
                  <c:v>19795.060000000001</c:v>
                </c:pt>
                <c:pt idx="9">
                  <c:v>44230.48</c:v>
                </c:pt>
                <c:pt idx="10">
                  <c:v>24422.25</c:v>
                </c:pt>
                <c:pt idx="11">
                  <c:v>50325.13</c:v>
                </c:pt>
                <c:pt idx="12">
                  <c:v>25992.400000000001</c:v>
                </c:pt>
                <c:pt idx="13">
                  <c:v>44927.61</c:v>
                </c:pt>
                <c:pt idx="14">
                  <c:v>27384.68</c:v>
                </c:pt>
                <c:pt idx="15">
                  <c:v>47173.94</c:v>
                </c:pt>
              </c:numCache>
            </c:numRef>
          </c:val>
        </c:ser>
        <c:ser>
          <c:idx val="1"/>
          <c:order val="1"/>
          <c:tx>
            <c:strRef>
              <c:f>Sheet3!$C$11</c:f>
              <c:strCache>
                <c:ptCount val="1"/>
                <c:pt idx="0">
                  <c:v>Multilat</c:v>
                </c:pt>
              </c:strCache>
            </c:strRef>
          </c:tx>
          <c:invertIfNegative val="0"/>
          <c:cat>
            <c:multiLvlStrRef>
              <c:f>Sheet3!$D$8:$S$9</c:f>
              <c:multiLvlStrCache>
                <c:ptCount val="16"/>
                <c:lvl>
                  <c:pt idx="0">
                    <c:v>US</c:v>
                  </c:pt>
                  <c:pt idx="1">
                    <c:v>EU</c:v>
                  </c:pt>
                  <c:pt idx="2">
                    <c:v>US</c:v>
                  </c:pt>
                  <c:pt idx="3">
                    <c:v>EU</c:v>
                  </c:pt>
                  <c:pt idx="4">
                    <c:v>US</c:v>
                  </c:pt>
                  <c:pt idx="5">
                    <c:v>EU</c:v>
                  </c:pt>
                  <c:pt idx="6">
                    <c:v>US</c:v>
                  </c:pt>
                  <c:pt idx="7">
                    <c:v>EU</c:v>
                  </c:pt>
                  <c:pt idx="8">
                    <c:v>US</c:v>
                  </c:pt>
                  <c:pt idx="9">
                    <c:v>EU</c:v>
                  </c:pt>
                  <c:pt idx="10">
                    <c:v>US</c:v>
                  </c:pt>
                  <c:pt idx="11">
                    <c:v>EU</c:v>
                  </c:pt>
                  <c:pt idx="12">
                    <c:v>US</c:v>
                  </c:pt>
                  <c:pt idx="13">
                    <c:v>EU</c:v>
                  </c:pt>
                  <c:pt idx="14">
                    <c:v>US</c:v>
                  </c:pt>
                  <c:pt idx="15">
                    <c:v>EU</c:v>
                  </c:pt>
                </c:lvl>
                <c:lvl>
                  <c:pt idx="0">
                    <c:v>2003</c:v>
                  </c:pt>
                  <c:pt idx="2">
                    <c:v>2004</c:v>
                  </c:pt>
                  <c:pt idx="4">
                    <c:v>2005</c:v>
                  </c:pt>
                  <c:pt idx="6">
                    <c:v>2006</c:v>
                  </c:pt>
                  <c:pt idx="8">
                    <c:v>2007</c:v>
                  </c:pt>
                  <c:pt idx="10">
                    <c:v>2008</c:v>
                  </c:pt>
                  <c:pt idx="12">
                    <c:v>2009</c:v>
                  </c:pt>
                  <c:pt idx="14">
                    <c:v>2010</c:v>
                  </c:pt>
                </c:lvl>
              </c:multiLvlStrCache>
            </c:multiLvlStrRef>
          </c:cat>
          <c:val>
            <c:numRef>
              <c:f>Sheet3!$D$11:$S$11</c:f>
              <c:numCache>
                <c:formatCode>General</c:formatCode>
                <c:ptCount val="16"/>
                <c:pt idx="0">
                  <c:v>1670.6</c:v>
                </c:pt>
                <c:pt idx="1">
                  <c:v>13431.49</c:v>
                </c:pt>
                <c:pt idx="2">
                  <c:v>3466.07</c:v>
                </c:pt>
                <c:pt idx="3">
                  <c:v>16977.939999999926</c:v>
                </c:pt>
                <c:pt idx="4">
                  <c:v>2362.98</c:v>
                </c:pt>
                <c:pt idx="5">
                  <c:v>17503.93</c:v>
                </c:pt>
                <c:pt idx="6">
                  <c:v>2380.38</c:v>
                </c:pt>
                <c:pt idx="7">
                  <c:v>19276.25</c:v>
                </c:pt>
                <c:pt idx="8">
                  <c:v>2895.4700000000012</c:v>
                </c:pt>
                <c:pt idx="9">
                  <c:v>23329.77</c:v>
                </c:pt>
                <c:pt idx="10">
                  <c:v>2991.88</c:v>
                </c:pt>
                <c:pt idx="11">
                  <c:v>26107.940000000021</c:v>
                </c:pt>
                <c:pt idx="12">
                  <c:v>3666.7799999999997</c:v>
                </c:pt>
                <c:pt idx="13">
                  <c:v>26170.809999999921</c:v>
                </c:pt>
                <c:pt idx="14">
                  <c:v>3774.62</c:v>
                </c:pt>
                <c:pt idx="15">
                  <c:v>26559.329999999933</c:v>
                </c:pt>
              </c:numCache>
            </c:numRef>
          </c:val>
        </c:ser>
        <c:dLbls>
          <c:showLegendKey val="0"/>
          <c:showVal val="0"/>
          <c:showCatName val="0"/>
          <c:showSerName val="0"/>
          <c:showPercent val="0"/>
          <c:showBubbleSize val="0"/>
        </c:dLbls>
        <c:gapWidth val="95"/>
        <c:overlap val="100"/>
        <c:axId val="105406464"/>
        <c:axId val="105408000"/>
      </c:barChart>
      <c:catAx>
        <c:axId val="105406464"/>
        <c:scaling>
          <c:orientation val="minMax"/>
        </c:scaling>
        <c:delete val="0"/>
        <c:axPos val="b"/>
        <c:majorTickMark val="none"/>
        <c:minorTickMark val="none"/>
        <c:tickLblPos val="nextTo"/>
        <c:txPr>
          <a:bodyPr/>
          <a:lstStyle/>
          <a:p>
            <a:pPr>
              <a:defRPr lang="en-US"/>
            </a:pPr>
            <a:endParaRPr lang="pt-BR"/>
          </a:p>
        </c:txPr>
        <c:crossAx val="105408000"/>
        <c:crosses val="autoZero"/>
        <c:auto val="1"/>
        <c:lblAlgn val="ctr"/>
        <c:lblOffset val="100"/>
        <c:noMultiLvlLbl val="0"/>
      </c:catAx>
      <c:valAx>
        <c:axId val="105408000"/>
        <c:scaling>
          <c:orientation val="minMax"/>
        </c:scaling>
        <c:delete val="0"/>
        <c:axPos val="l"/>
        <c:majorGridlines/>
        <c:numFmt formatCode="0%" sourceLinked="1"/>
        <c:majorTickMark val="none"/>
        <c:minorTickMark val="none"/>
        <c:tickLblPos val="nextTo"/>
        <c:txPr>
          <a:bodyPr/>
          <a:lstStyle/>
          <a:p>
            <a:pPr>
              <a:defRPr lang="en-US"/>
            </a:pPr>
            <a:endParaRPr lang="pt-BR"/>
          </a:p>
        </c:txPr>
        <c:crossAx val="105406464"/>
        <c:crosses val="autoZero"/>
        <c:crossBetween val="between"/>
      </c:valAx>
      <c:dTable>
        <c:showHorzBorder val="1"/>
        <c:showVertBorder val="1"/>
        <c:showOutline val="1"/>
        <c:showKeys val="1"/>
        <c:txPr>
          <a:bodyPr/>
          <a:lstStyle/>
          <a:p>
            <a:pPr rtl="0">
              <a:defRPr lang="en-US"/>
            </a:pPr>
            <a:endParaRPr lang="pt-BR"/>
          </a:p>
        </c:txPr>
      </c:dTable>
    </c:plotArea>
    <c:plotVisOnly val="1"/>
    <c:dispBlanksAs val="gap"/>
    <c:showDLblsOverMax val="0"/>
  </c:chart>
  <c:txPr>
    <a:bodyPr/>
    <a:lstStyle/>
    <a:p>
      <a:pPr>
        <a:defRPr sz="1400"/>
      </a:pPr>
      <a:endParaRPr lang="pt-BR"/>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Sheet1!$F$20</c:f>
              <c:strCache>
                <c:ptCount val="1"/>
                <c:pt idx="0">
                  <c:v>HIV/AIDS</c:v>
                </c:pt>
              </c:strCache>
            </c:strRef>
          </c:tx>
          <c:invertIfNegative val="0"/>
          <c:cat>
            <c:strRef>
              <c:f>Sheet1!$G$19:$H$19</c:f>
              <c:strCache>
                <c:ptCount val="2"/>
                <c:pt idx="0">
                  <c:v>EU</c:v>
                </c:pt>
                <c:pt idx="1">
                  <c:v>US</c:v>
                </c:pt>
              </c:strCache>
            </c:strRef>
          </c:cat>
          <c:val>
            <c:numRef>
              <c:f>Sheet1!$G$20:$H$20</c:f>
              <c:numCache>
                <c:formatCode>General</c:formatCode>
                <c:ptCount val="2"/>
                <c:pt idx="0">
                  <c:v>564</c:v>
                </c:pt>
                <c:pt idx="1">
                  <c:v>5509</c:v>
                </c:pt>
              </c:numCache>
            </c:numRef>
          </c:val>
        </c:ser>
        <c:ser>
          <c:idx val="1"/>
          <c:order val="1"/>
          <c:tx>
            <c:strRef>
              <c:f>Sheet1!$F$21</c:f>
              <c:strCache>
                <c:ptCount val="1"/>
                <c:pt idx="0">
                  <c:v>Tuberculosis</c:v>
                </c:pt>
              </c:strCache>
            </c:strRef>
          </c:tx>
          <c:invertIfNegative val="0"/>
          <c:cat>
            <c:strRef>
              <c:f>Sheet1!$G$19:$H$19</c:f>
              <c:strCache>
                <c:ptCount val="2"/>
                <c:pt idx="0">
                  <c:v>EU</c:v>
                </c:pt>
                <c:pt idx="1">
                  <c:v>US</c:v>
                </c:pt>
              </c:strCache>
            </c:strRef>
          </c:cat>
          <c:val>
            <c:numRef>
              <c:f>Sheet1!$G$21:$H$21</c:f>
              <c:numCache>
                <c:formatCode>General</c:formatCode>
                <c:ptCount val="2"/>
                <c:pt idx="0">
                  <c:v>35</c:v>
                </c:pt>
                <c:pt idx="1">
                  <c:v>162</c:v>
                </c:pt>
              </c:numCache>
            </c:numRef>
          </c:val>
        </c:ser>
        <c:ser>
          <c:idx val="2"/>
          <c:order val="2"/>
          <c:tx>
            <c:strRef>
              <c:f>Sheet1!$F$22</c:f>
              <c:strCache>
                <c:ptCount val="1"/>
                <c:pt idx="0">
                  <c:v>Malaria</c:v>
                </c:pt>
              </c:strCache>
            </c:strRef>
          </c:tx>
          <c:invertIfNegative val="0"/>
          <c:cat>
            <c:strRef>
              <c:f>Sheet1!$G$19:$H$19</c:f>
              <c:strCache>
                <c:ptCount val="2"/>
                <c:pt idx="0">
                  <c:v>EU</c:v>
                </c:pt>
                <c:pt idx="1">
                  <c:v>US</c:v>
                </c:pt>
              </c:strCache>
            </c:strRef>
          </c:cat>
          <c:val>
            <c:numRef>
              <c:f>Sheet1!$G$22:$H$22</c:f>
              <c:numCache>
                <c:formatCode>#,##0;\-#,##0;\-</c:formatCode>
                <c:ptCount val="2"/>
                <c:pt idx="0" formatCode="General">
                  <c:v>60</c:v>
                </c:pt>
                <c:pt idx="1">
                  <c:v>382</c:v>
                </c:pt>
              </c:numCache>
            </c:numRef>
          </c:val>
        </c:ser>
        <c:ser>
          <c:idx val="3"/>
          <c:order val="3"/>
          <c:tx>
            <c:strRef>
              <c:f>Sheet1!$F$23</c:f>
              <c:strCache>
                <c:ptCount val="1"/>
                <c:pt idx="0">
                  <c:v>Mother and child care</c:v>
                </c:pt>
              </c:strCache>
            </c:strRef>
          </c:tx>
          <c:invertIfNegative val="0"/>
          <c:cat>
            <c:strRef>
              <c:f>Sheet1!$G$19:$H$19</c:f>
              <c:strCache>
                <c:ptCount val="2"/>
                <c:pt idx="0">
                  <c:v>EU</c:v>
                </c:pt>
                <c:pt idx="1">
                  <c:v>US</c:v>
                </c:pt>
              </c:strCache>
            </c:strRef>
          </c:cat>
          <c:val>
            <c:numRef>
              <c:f>Sheet1!$G$23:$H$23</c:f>
              <c:numCache>
                <c:formatCode>General</c:formatCode>
                <c:ptCount val="2"/>
                <c:pt idx="1">
                  <c:v>495</c:v>
                </c:pt>
              </c:numCache>
            </c:numRef>
          </c:val>
        </c:ser>
        <c:ser>
          <c:idx val="4"/>
          <c:order val="4"/>
          <c:tx>
            <c:strRef>
              <c:f>Sheet1!$F$24</c:f>
              <c:strCache>
                <c:ptCount val="1"/>
                <c:pt idx="0">
                  <c:v>Basic health care</c:v>
                </c:pt>
              </c:strCache>
            </c:strRef>
          </c:tx>
          <c:invertIfNegative val="0"/>
          <c:cat>
            <c:strRef>
              <c:f>Sheet1!$G$19:$H$19</c:f>
              <c:strCache>
                <c:ptCount val="2"/>
                <c:pt idx="0">
                  <c:v>EU</c:v>
                </c:pt>
                <c:pt idx="1">
                  <c:v>US</c:v>
                </c:pt>
              </c:strCache>
            </c:strRef>
          </c:cat>
          <c:val>
            <c:numRef>
              <c:f>Sheet1!$G$24:$H$24</c:f>
              <c:numCache>
                <c:formatCode>General</c:formatCode>
                <c:ptCount val="2"/>
                <c:pt idx="0">
                  <c:v>602</c:v>
                </c:pt>
              </c:numCache>
            </c:numRef>
          </c:val>
        </c:ser>
        <c:ser>
          <c:idx val="5"/>
          <c:order val="5"/>
          <c:tx>
            <c:strRef>
              <c:f>Sheet1!$F$25</c:f>
              <c:strCache>
                <c:ptCount val="1"/>
                <c:pt idx="0">
                  <c:v>SRHR</c:v>
                </c:pt>
              </c:strCache>
            </c:strRef>
          </c:tx>
          <c:invertIfNegative val="0"/>
          <c:cat>
            <c:strRef>
              <c:f>Sheet1!$G$19:$H$19</c:f>
              <c:strCache>
                <c:ptCount val="2"/>
                <c:pt idx="0">
                  <c:v>EU</c:v>
                </c:pt>
                <c:pt idx="1">
                  <c:v>US</c:v>
                </c:pt>
              </c:strCache>
            </c:strRef>
          </c:cat>
          <c:val>
            <c:numRef>
              <c:f>Sheet1!$G$25:$H$25</c:f>
              <c:numCache>
                <c:formatCode>#,##0;\-#,##0;\-</c:formatCode>
                <c:ptCount val="2"/>
                <c:pt idx="0" formatCode="General">
                  <c:v>280</c:v>
                </c:pt>
                <c:pt idx="1">
                  <c:v>455</c:v>
                </c:pt>
              </c:numCache>
            </c:numRef>
          </c:val>
        </c:ser>
        <c:ser>
          <c:idx val="6"/>
          <c:order val="6"/>
          <c:tx>
            <c:strRef>
              <c:f>Sheet1!$F$26</c:f>
              <c:strCache>
                <c:ptCount val="1"/>
                <c:pt idx="0">
                  <c:v>Nutrition</c:v>
                </c:pt>
              </c:strCache>
            </c:strRef>
          </c:tx>
          <c:invertIfNegative val="0"/>
          <c:cat>
            <c:strRef>
              <c:f>Sheet1!$G$19:$H$19</c:f>
              <c:strCache>
                <c:ptCount val="2"/>
                <c:pt idx="0">
                  <c:v>EU</c:v>
                </c:pt>
                <c:pt idx="1">
                  <c:v>US</c:v>
                </c:pt>
              </c:strCache>
            </c:strRef>
          </c:cat>
          <c:val>
            <c:numRef>
              <c:f>Sheet1!$G$26:$H$26</c:f>
              <c:numCache>
                <c:formatCode>#,##0;\-#,##0;\-</c:formatCode>
                <c:ptCount val="2"/>
                <c:pt idx="0" formatCode="General">
                  <c:v>112</c:v>
                </c:pt>
                <c:pt idx="1">
                  <c:v>75</c:v>
                </c:pt>
              </c:numCache>
            </c:numRef>
          </c:val>
        </c:ser>
        <c:ser>
          <c:idx val="7"/>
          <c:order val="7"/>
          <c:tx>
            <c:strRef>
              <c:f>Sheet1!$F$27</c:f>
              <c:strCache>
                <c:ptCount val="1"/>
                <c:pt idx="0">
                  <c:v>other</c:v>
                </c:pt>
              </c:strCache>
            </c:strRef>
          </c:tx>
          <c:invertIfNegative val="0"/>
          <c:cat>
            <c:strRef>
              <c:f>Sheet1!$G$19:$H$19</c:f>
              <c:strCache>
                <c:ptCount val="2"/>
                <c:pt idx="0">
                  <c:v>EU</c:v>
                </c:pt>
                <c:pt idx="1">
                  <c:v>US</c:v>
                </c:pt>
              </c:strCache>
            </c:strRef>
          </c:cat>
          <c:val>
            <c:numRef>
              <c:f>Sheet1!$G$27:$H$27</c:f>
              <c:numCache>
                <c:formatCode>General</c:formatCode>
                <c:ptCount val="2"/>
                <c:pt idx="0">
                  <c:v>1207</c:v>
                </c:pt>
              </c:numCache>
            </c:numRef>
          </c:val>
        </c:ser>
        <c:dLbls>
          <c:showLegendKey val="0"/>
          <c:showVal val="0"/>
          <c:showCatName val="0"/>
          <c:showSerName val="0"/>
          <c:showPercent val="0"/>
          <c:showBubbleSize val="0"/>
        </c:dLbls>
        <c:gapWidth val="95"/>
        <c:overlap val="100"/>
        <c:axId val="105456768"/>
        <c:axId val="105458304"/>
      </c:barChart>
      <c:catAx>
        <c:axId val="105456768"/>
        <c:scaling>
          <c:orientation val="minMax"/>
        </c:scaling>
        <c:delete val="0"/>
        <c:axPos val="b"/>
        <c:majorTickMark val="none"/>
        <c:minorTickMark val="none"/>
        <c:tickLblPos val="nextTo"/>
        <c:txPr>
          <a:bodyPr/>
          <a:lstStyle/>
          <a:p>
            <a:pPr>
              <a:defRPr lang="en-US"/>
            </a:pPr>
            <a:endParaRPr lang="pt-BR"/>
          </a:p>
        </c:txPr>
        <c:crossAx val="105458304"/>
        <c:crosses val="autoZero"/>
        <c:auto val="1"/>
        <c:lblAlgn val="ctr"/>
        <c:lblOffset val="100"/>
        <c:noMultiLvlLbl val="0"/>
      </c:catAx>
      <c:valAx>
        <c:axId val="105458304"/>
        <c:scaling>
          <c:orientation val="minMax"/>
        </c:scaling>
        <c:delete val="0"/>
        <c:axPos val="l"/>
        <c:majorGridlines/>
        <c:numFmt formatCode="General" sourceLinked="1"/>
        <c:majorTickMark val="none"/>
        <c:minorTickMark val="none"/>
        <c:tickLblPos val="nextTo"/>
        <c:txPr>
          <a:bodyPr/>
          <a:lstStyle/>
          <a:p>
            <a:pPr>
              <a:defRPr lang="en-US" sz="800"/>
            </a:pPr>
            <a:endParaRPr lang="pt-BR"/>
          </a:p>
        </c:txPr>
        <c:crossAx val="105456768"/>
        <c:crosses val="autoZero"/>
        <c:crossBetween val="between"/>
      </c:valAx>
      <c:dTable>
        <c:showHorzBorder val="1"/>
        <c:showVertBorder val="1"/>
        <c:showOutline val="1"/>
        <c:showKeys val="1"/>
        <c:txPr>
          <a:bodyPr/>
          <a:lstStyle/>
          <a:p>
            <a:pPr rtl="0">
              <a:defRPr lang="en-US" sz="800"/>
            </a:pPr>
            <a:endParaRPr lang="pt-BR"/>
          </a:p>
        </c:txPr>
      </c:dTable>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Sheet1!$A$4</c:f>
              <c:strCache>
                <c:ptCount val="1"/>
                <c:pt idx="0">
                  <c:v>% DALYs</c:v>
                </c:pt>
              </c:strCache>
            </c:strRef>
          </c:tx>
          <c:invertIfNegative val="0"/>
          <c:cat>
            <c:strRef>
              <c:f>Sheet1!$B$3:$F$3</c:f>
              <c:strCache>
                <c:ptCount val="5"/>
                <c:pt idx="0">
                  <c:v>world </c:v>
                </c:pt>
                <c:pt idx="1">
                  <c:v>HC</c:v>
                </c:pt>
                <c:pt idx="2">
                  <c:v>UMIC</c:v>
                </c:pt>
                <c:pt idx="3">
                  <c:v>LMIC</c:v>
                </c:pt>
                <c:pt idx="4">
                  <c:v>LIC</c:v>
                </c:pt>
              </c:strCache>
            </c:strRef>
          </c:cat>
          <c:val>
            <c:numRef>
              <c:f>Sheet1!$B$4:$F$4</c:f>
              <c:numCache>
                <c:formatCode>0.0%</c:formatCode>
                <c:ptCount val="5"/>
                <c:pt idx="0">
                  <c:v>0.26300000000000001</c:v>
                </c:pt>
                <c:pt idx="1">
                  <c:v>0.51400000000000001</c:v>
                </c:pt>
                <c:pt idx="2">
                  <c:v>0.44160000000000005</c:v>
                </c:pt>
                <c:pt idx="3">
                  <c:v>0.36060000000000031</c:v>
                </c:pt>
                <c:pt idx="4">
                  <c:v>0.15620000000000134</c:v>
                </c:pt>
              </c:numCache>
            </c:numRef>
          </c:val>
        </c:ser>
        <c:ser>
          <c:idx val="1"/>
          <c:order val="1"/>
          <c:tx>
            <c:strRef>
              <c:f>Sheet1!$A$6</c:f>
              <c:strCache>
                <c:ptCount val="1"/>
                <c:pt idx="0">
                  <c:v>%deaths</c:v>
                </c:pt>
              </c:strCache>
            </c:strRef>
          </c:tx>
          <c:invertIfNegative val="0"/>
          <c:cat>
            <c:strRef>
              <c:f>Sheet1!$B$3:$F$3</c:f>
              <c:strCache>
                <c:ptCount val="5"/>
                <c:pt idx="0">
                  <c:v>world </c:v>
                </c:pt>
                <c:pt idx="1">
                  <c:v>HC</c:v>
                </c:pt>
                <c:pt idx="2">
                  <c:v>UMIC</c:v>
                </c:pt>
                <c:pt idx="3">
                  <c:v>LMIC</c:v>
                </c:pt>
                <c:pt idx="4">
                  <c:v>LIC</c:v>
                </c:pt>
              </c:strCache>
            </c:strRef>
          </c:cat>
          <c:val>
            <c:numRef>
              <c:f>Sheet1!$B$6:$F$6</c:f>
              <c:numCache>
                <c:formatCode>0.0%</c:formatCode>
                <c:ptCount val="5"/>
                <c:pt idx="0">
                  <c:v>0.53320000000000001</c:v>
                </c:pt>
                <c:pt idx="1">
                  <c:v>0.66270000000000573</c:v>
                </c:pt>
                <c:pt idx="2">
                  <c:v>0.64630000000000165</c:v>
                </c:pt>
                <c:pt idx="3">
                  <c:v>0.5655</c:v>
                </c:pt>
                <c:pt idx="4">
                  <c:v>0.41070000000000001</c:v>
                </c:pt>
              </c:numCache>
            </c:numRef>
          </c:val>
        </c:ser>
        <c:dLbls>
          <c:showLegendKey val="0"/>
          <c:showVal val="0"/>
          <c:showCatName val="0"/>
          <c:showSerName val="0"/>
          <c:showPercent val="0"/>
          <c:showBubbleSize val="0"/>
        </c:dLbls>
        <c:gapWidth val="150"/>
        <c:axId val="75515776"/>
        <c:axId val="75517312"/>
      </c:barChart>
      <c:catAx>
        <c:axId val="75515776"/>
        <c:scaling>
          <c:orientation val="minMax"/>
        </c:scaling>
        <c:delete val="0"/>
        <c:axPos val="b"/>
        <c:majorTickMark val="none"/>
        <c:minorTickMark val="none"/>
        <c:tickLblPos val="nextTo"/>
        <c:txPr>
          <a:bodyPr/>
          <a:lstStyle/>
          <a:p>
            <a:pPr>
              <a:defRPr lang="en-US"/>
            </a:pPr>
            <a:endParaRPr lang="pt-BR"/>
          </a:p>
        </c:txPr>
        <c:crossAx val="75517312"/>
        <c:crosses val="autoZero"/>
        <c:auto val="1"/>
        <c:lblAlgn val="ctr"/>
        <c:lblOffset val="100"/>
        <c:noMultiLvlLbl val="0"/>
      </c:catAx>
      <c:valAx>
        <c:axId val="75517312"/>
        <c:scaling>
          <c:orientation val="minMax"/>
        </c:scaling>
        <c:delete val="0"/>
        <c:axPos val="l"/>
        <c:majorGridlines/>
        <c:numFmt formatCode="0.0%" sourceLinked="1"/>
        <c:majorTickMark val="none"/>
        <c:minorTickMark val="none"/>
        <c:tickLblPos val="nextTo"/>
        <c:txPr>
          <a:bodyPr/>
          <a:lstStyle/>
          <a:p>
            <a:pPr>
              <a:defRPr lang="en-US"/>
            </a:pPr>
            <a:endParaRPr lang="pt-BR"/>
          </a:p>
        </c:txPr>
        <c:crossAx val="75515776"/>
        <c:crosses val="autoZero"/>
        <c:crossBetween val="between"/>
      </c:valAx>
      <c:dTable>
        <c:showHorzBorder val="1"/>
        <c:showVertBorder val="1"/>
        <c:showOutline val="1"/>
        <c:showKeys val="1"/>
        <c:txPr>
          <a:bodyPr/>
          <a:lstStyle/>
          <a:p>
            <a:pPr rtl="0">
              <a:defRPr lang="en-US"/>
            </a:pPr>
            <a:endParaRPr lang="pt-BR"/>
          </a:p>
        </c:txPr>
      </c:dTable>
    </c:plotArea>
    <c:plotVisOnly val="1"/>
    <c:dispBlanksAs val="gap"/>
    <c:showDLblsOverMax val="0"/>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1200"/>
            </a:pPr>
            <a:r>
              <a:rPr lang="en-US" sz="1200"/>
              <a:t>Equity distribution of US GH pc</a:t>
            </a:r>
          </a:p>
        </c:rich>
      </c:tx>
      <c:layout/>
      <c:overlay val="0"/>
    </c:title>
    <c:autoTitleDeleted val="0"/>
    <c:plotArea>
      <c:layout/>
      <c:scatterChart>
        <c:scatterStyle val="lineMarker"/>
        <c:varyColors val="0"/>
        <c:ser>
          <c:idx val="0"/>
          <c:order val="0"/>
          <c:tx>
            <c:strRef>
              <c:f>Sheet5!$D$1</c:f>
              <c:strCache>
                <c:ptCount val="1"/>
                <c:pt idx="0">
                  <c:v>US GH pc</c:v>
                </c:pt>
              </c:strCache>
            </c:strRef>
          </c:tx>
          <c:spPr>
            <a:ln w="28575">
              <a:noFill/>
            </a:ln>
          </c:spPr>
          <c:marker>
            <c:symbol val="diamond"/>
            <c:size val="2"/>
          </c:marker>
          <c:trendline>
            <c:trendlineType val="linear"/>
            <c:dispRSqr val="1"/>
            <c:dispEq val="1"/>
            <c:trendlineLbl>
              <c:layout>
                <c:manualLayout>
                  <c:x val="-0.16683701893585087"/>
                  <c:y val="-0.17733039920228333"/>
                </c:manualLayout>
              </c:layout>
              <c:numFmt formatCode="General" sourceLinked="0"/>
              <c:spPr>
                <a:solidFill>
                  <a:schemeClr val="bg1">
                    <a:lumMod val="95000"/>
                  </a:schemeClr>
                </a:solidFill>
              </c:spPr>
              <c:txPr>
                <a:bodyPr/>
                <a:lstStyle/>
                <a:p>
                  <a:pPr>
                    <a:defRPr lang="en-US" sz="800"/>
                  </a:pPr>
                  <a:endParaRPr lang="pt-BR"/>
                </a:p>
              </c:txPr>
            </c:trendlineLbl>
          </c:trendline>
          <c:xVal>
            <c:numRef>
              <c:f>Sheet5!$C$2:$C$71</c:f>
              <c:numCache>
                <c:formatCode>General</c:formatCode>
                <c:ptCount val="70"/>
                <c:pt idx="0">
                  <c:v>-287.97206185566989</c:v>
                </c:pt>
                <c:pt idx="1">
                  <c:v>-1710.5283018867931</c:v>
                </c:pt>
                <c:pt idx="2">
                  <c:v>-35.5474096385542</c:v>
                </c:pt>
                <c:pt idx="3">
                  <c:v>55.83365384615395</c:v>
                </c:pt>
                <c:pt idx="4">
                  <c:v>-56.935798319327873</c:v>
                </c:pt>
                <c:pt idx="5">
                  <c:v>57.857959183673273</c:v>
                </c:pt>
                <c:pt idx="6">
                  <c:v>2.8299999999999979</c:v>
                </c:pt>
                <c:pt idx="7">
                  <c:v>64.80256</c:v>
                </c:pt>
                <c:pt idx="8">
                  <c:v>62.788000000000011</c:v>
                </c:pt>
                <c:pt idx="9">
                  <c:v>121</c:v>
                </c:pt>
                <c:pt idx="10">
                  <c:v>-305.99063829787116</c:v>
                </c:pt>
                <c:pt idx="11">
                  <c:v>85.424357541899411</c:v>
                </c:pt>
                <c:pt idx="12">
                  <c:v>-1312.36</c:v>
                </c:pt>
                <c:pt idx="13">
                  <c:v>77.329230769230776</c:v>
                </c:pt>
                <c:pt idx="14">
                  <c:v>57.742808988764061</c:v>
                </c:pt>
                <c:pt idx="15">
                  <c:v>40.106216216216197</c:v>
                </c:pt>
                <c:pt idx="16">
                  <c:v>29.04000000000001</c:v>
                </c:pt>
                <c:pt idx="17">
                  <c:v>18.074285714285804</c:v>
                </c:pt>
                <c:pt idx="18">
                  <c:v>59.314878048780386</c:v>
                </c:pt>
                <c:pt idx="20">
                  <c:v>19.175833333333234</c:v>
                </c:pt>
                <c:pt idx="21">
                  <c:v>-119.07961538461542</c:v>
                </c:pt>
                <c:pt idx="22">
                  <c:v>56.82410714285713</c:v>
                </c:pt>
                <c:pt idx="23">
                  <c:v>-246.65</c:v>
                </c:pt>
                <c:pt idx="24">
                  <c:v>31.95460000000001</c:v>
                </c:pt>
                <c:pt idx="25">
                  <c:v>76.274000000000001</c:v>
                </c:pt>
                <c:pt idx="26">
                  <c:v>-117.65117647058803</c:v>
                </c:pt>
                <c:pt idx="27">
                  <c:v>47.273613445378153</c:v>
                </c:pt>
                <c:pt idx="28">
                  <c:v>-43.841521739130343</c:v>
                </c:pt>
                <c:pt idx="29">
                  <c:v>95.930555555555557</c:v>
                </c:pt>
                <c:pt idx="30">
                  <c:v>91.290608695652224</c:v>
                </c:pt>
                <c:pt idx="31">
                  <c:v>-193.26109826589598</c:v>
                </c:pt>
                <c:pt idx="32">
                  <c:v>-106.82117647058813</c:v>
                </c:pt>
                <c:pt idx="33">
                  <c:v>-190.18882812500001</c:v>
                </c:pt>
                <c:pt idx="34">
                  <c:v>92.279189189189182</c:v>
                </c:pt>
                <c:pt idx="35">
                  <c:v>-496.53970149253689</c:v>
                </c:pt>
                <c:pt idx="36">
                  <c:v>-244.03156249999998</c:v>
                </c:pt>
                <c:pt idx="37">
                  <c:v>113.99390728476837</c:v>
                </c:pt>
                <c:pt idx="38">
                  <c:v>-146.33000000000001</c:v>
                </c:pt>
                <c:pt idx="39">
                  <c:v>-67.060689655172837</c:v>
                </c:pt>
                <c:pt idx="40">
                  <c:v>-112.39037037037028</c:v>
                </c:pt>
                <c:pt idx="41">
                  <c:v>80.306666666666672</c:v>
                </c:pt>
                <c:pt idx="42">
                  <c:v>20.32857142857144</c:v>
                </c:pt>
                <c:pt idx="43">
                  <c:v>-103.91891891891892</c:v>
                </c:pt>
                <c:pt idx="44">
                  <c:v>52.992837837837861</c:v>
                </c:pt>
                <c:pt idx="45">
                  <c:v>-35.904054054053994</c:v>
                </c:pt>
                <c:pt idx="46">
                  <c:v>50.080967741935446</c:v>
                </c:pt>
                <c:pt idx="47">
                  <c:v>99.527840909090912</c:v>
                </c:pt>
                <c:pt idx="48">
                  <c:v>35.722077922078149</c:v>
                </c:pt>
                <c:pt idx="49">
                  <c:v>37.792737430167612</c:v>
                </c:pt>
                <c:pt idx="50">
                  <c:v>102.57734806629813</c:v>
                </c:pt>
                <c:pt idx="51">
                  <c:v>-567.91417475728304</c:v>
                </c:pt>
                <c:pt idx="52">
                  <c:v>-344.12</c:v>
                </c:pt>
                <c:pt idx="53">
                  <c:v>79.058021978021713</c:v>
                </c:pt>
                <c:pt idx="54">
                  <c:v>121</c:v>
                </c:pt>
                <c:pt idx="55">
                  <c:v>67.220499999999987</c:v>
                </c:pt>
                <c:pt idx="56">
                  <c:v>74.160869565217752</c:v>
                </c:pt>
                <c:pt idx="57">
                  <c:v>-116.03971830985903</c:v>
                </c:pt>
                <c:pt idx="58">
                  <c:v>-180.65870967741998</c:v>
                </c:pt>
                <c:pt idx="59">
                  <c:v>-100.88885245901638</c:v>
                </c:pt>
                <c:pt idx="60">
                  <c:v>43.722709677419331</c:v>
                </c:pt>
                <c:pt idx="61">
                  <c:v>-219.73747663551421</c:v>
                </c:pt>
                <c:pt idx="62">
                  <c:v>-2042.6385714285711</c:v>
                </c:pt>
                <c:pt idx="63">
                  <c:v>67.644102564102567</c:v>
                </c:pt>
                <c:pt idx="64">
                  <c:v>-50.199344262295099</c:v>
                </c:pt>
                <c:pt idx="65">
                  <c:v>-1474.891772151899</c:v>
                </c:pt>
                <c:pt idx="66">
                  <c:v>114.35</c:v>
                </c:pt>
                <c:pt idx="67">
                  <c:v>-271.34759493670902</c:v>
                </c:pt>
                <c:pt idx="68">
                  <c:v>-600.40854838709754</c:v>
                </c:pt>
                <c:pt idx="69">
                  <c:v>-113.28179310344828</c:v>
                </c:pt>
              </c:numCache>
            </c:numRef>
          </c:xVal>
          <c:yVal>
            <c:numRef>
              <c:f>Sheet5!$D$2:$D$71</c:f>
              <c:numCache>
                <c:formatCode>General</c:formatCode>
                <c:ptCount val="70"/>
                <c:pt idx="0">
                  <c:v>47.475117370892022</c:v>
                </c:pt>
                <c:pt idx="1">
                  <c:v>38.752212389380531</c:v>
                </c:pt>
                <c:pt idx="2">
                  <c:v>32.19178082191781</c:v>
                </c:pt>
                <c:pt idx="3">
                  <c:v>26.415293185419969</c:v>
                </c:pt>
                <c:pt idx="4">
                  <c:v>20.342070773263426</c:v>
                </c:pt>
                <c:pt idx="5">
                  <c:v>18.346496557310626</c:v>
                </c:pt>
                <c:pt idx="6">
                  <c:v>15.670712889620416</c:v>
                </c:pt>
                <c:pt idx="7">
                  <c:v>14.727486134399594</c:v>
                </c:pt>
                <c:pt idx="8">
                  <c:v>14.367287673680961</c:v>
                </c:pt>
                <c:pt idx="9">
                  <c:v>13.884333821376282</c:v>
                </c:pt>
                <c:pt idx="10">
                  <c:v>10.801038898284649</c:v>
                </c:pt>
                <c:pt idx="11">
                  <c:v>10.250592286066315</c:v>
                </c:pt>
                <c:pt idx="12">
                  <c:v>10.014970341775696</c:v>
                </c:pt>
                <c:pt idx="13">
                  <c:v>9.1592407065647237</c:v>
                </c:pt>
                <c:pt idx="14">
                  <c:v>7.6145763168530021</c:v>
                </c:pt>
                <c:pt idx="15">
                  <c:v>6.0084249378159162</c:v>
                </c:pt>
                <c:pt idx="16">
                  <c:v>5.3977561215297678</c:v>
                </c:pt>
                <c:pt idx="17">
                  <c:v>5.0160264193094068</c:v>
                </c:pt>
                <c:pt idx="18">
                  <c:v>4.7153618376221926</c:v>
                </c:pt>
                <c:pt idx="19">
                  <c:v>4.5487000000000002</c:v>
                </c:pt>
                <c:pt idx="20">
                  <c:v>4.5137730206201834</c:v>
                </c:pt>
                <c:pt idx="21">
                  <c:v>3.8244994110718467</c:v>
                </c:pt>
                <c:pt idx="22">
                  <c:v>3.7246911620770922</c:v>
                </c:pt>
                <c:pt idx="23">
                  <c:v>3.546932641071185</c:v>
                </c:pt>
                <c:pt idx="24">
                  <c:v>3.255252828446086</c:v>
                </c:pt>
                <c:pt idx="25">
                  <c:v>3.0271508714830202</c:v>
                </c:pt>
                <c:pt idx="26">
                  <c:v>2.9588847714840312</c:v>
                </c:pt>
                <c:pt idx="27">
                  <c:v>2.8619119878604002</c:v>
                </c:pt>
                <c:pt idx="28">
                  <c:v>2.810776316519616</c:v>
                </c:pt>
                <c:pt idx="29">
                  <c:v>2.6670795144909611</c:v>
                </c:pt>
                <c:pt idx="30">
                  <c:v>2.569464863275507</c:v>
                </c:pt>
                <c:pt idx="31">
                  <c:v>2.1333550701010782</c:v>
                </c:pt>
                <c:pt idx="32">
                  <c:v>2.0924323581925592</c:v>
                </c:pt>
                <c:pt idx="33">
                  <c:v>1.817850637522769</c:v>
                </c:pt>
                <c:pt idx="34">
                  <c:v>1.7765686972439692</c:v>
                </c:pt>
                <c:pt idx="35">
                  <c:v>1.7076258414548378</c:v>
                </c:pt>
                <c:pt idx="36">
                  <c:v>1.6883639364555447</c:v>
                </c:pt>
                <c:pt idx="37">
                  <c:v>1.5710506248346481</c:v>
                </c:pt>
                <c:pt idx="38">
                  <c:v>1.3201812070729178</c:v>
                </c:pt>
                <c:pt idx="39">
                  <c:v>1.290989660265879</c:v>
                </c:pt>
                <c:pt idx="40">
                  <c:v>1.267720473125761</c:v>
                </c:pt>
                <c:pt idx="41">
                  <c:v>1.1331135022561611</c:v>
                </c:pt>
                <c:pt idx="42">
                  <c:v>0.94123725544227099</c:v>
                </c:pt>
                <c:pt idx="43">
                  <c:v>0.76022502660788005</c:v>
                </c:pt>
                <c:pt idx="44">
                  <c:v>0.6679589270746038</c:v>
                </c:pt>
                <c:pt idx="45">
                  <c:v>0.39609937311353632</c:v>
                </c:pt>
                <c:pt idx="46">
                  <c:v>0.39306813706183591</c:v>
                </c:pt>
                <c:pt idx="47">
                  <c:v>0.39193611729284067</c:v>
                </c:pt>
                <c:pt idx="48">
                  <c:v>0.38426875000000038</c:v>
                </c:pt>
                <c:pt idx="49">
                  <c:v>0.35902288927259157</c:v>
                </c:pt>
                <c:pt idx="50">
                  <c:v>0.34118705035971231</c:v>
                </c:pt>
                <c:pt idx="51">
                  <c:v>0.31809827651974998</c:v>
                </c:pt>
                <c:pt idx="52">
                  <c:v>0.2700856903550039</c:v>
                </c:pt>
                <c:pt idx="53">
                  <c:v>0.18256290228203642</c:v>
                </c:pt>
                <c:pt idx="54">
                  <c:v>0.17331391440734936</c:v>
                </c:pt>
                <c:pt idx="55">
                  <c:v>0.16116035455278024</c:v>
                </c:pt>
                <c:pt idx="56">
                  <c:v>0.16073850535738501</c:v>
                </c:pt>
                <c:pt idx="57">
                  <c:v>0.14293895315542382</c:v>
                </c:pt>
                <c:pt idx="58">
                  <c:v>0.12967175820604454</c:v>
                </c:pt>
                <c:pt idx="59">
                  <c:v>0.125223778838329</c:v>
                </c:pt>
                <c:pt idx="60">
                  <c:v>8.0762016843808612E-2</c:v>
                </c:pt>
                <c:pt idx="61">
                  <c:v>7.9103885804916882E-2</c:v>
                </c:pt>
                <c:pt idx="62">
                  <c:v>7.6297438363721312E-2</c:v>
                </c:pt>
                <c:pt idx="63">
                  <c:v>7.3966575589210229E-2</c:v>
                </c:pt>
                <c:pt idx="64">
                  <c:v>6.6445182724252344E-2</c:v>
                </c:pt>
                <c:pt idx="65">
                  <c:v>6.623370641610242E-2</c:v>
                </c:pt>
                <c:pt idx="66">
                  <c:v>4.2370316566793798E-2</c:v>
                </c:pt>
                <c:pt idx="67">
                  <c:v>3.2765194924259805E-2</c:v>
                </c:pt>
                <c:pt idx="68">
                  <c:v>2.2259816579111504E-2</c:v>
                </c:pt>
                <c:pt idx="69">
                  <c:v>3.717693245694926E-3</c:v>
                </c:pt>
              </c:numCache>
            </c:numRef>
          </c:yVal>
          <c:smooth val="0"/>
        </c:ser>
        <c:dLbls>
          <c:showLegendKey val="0"/>
          <c:showVal val="0"/>
          <c:showCatName val="0"/>
          <c:showSerName val="0"/>
          <c:showPercent val="0"/>
          <c:showBubbleSize val="0"/>
        </c:dLbls>
        <c:axId val="105482112"/>
        <c:axId val="105483648"/>
      </c:scatterChart>
      <c:valAx>
        <c:axId val="105482112"/>
        <c:scaling>
          <c:orientation val="minMax"/>
        </c:scaling>
        <c:delete val="0"/>
        <c:axPos val="b"/>
        <c:numFmt formatCode="General" sourceLinked="1"/>
        <c:majorTickMark val="out"/>
        <c:minorTickMark val="none"/>
        <c:tickLblPos val="nextTo"/>
        <c:txPr>
          <a:bodyPr/>
          <a:lstStyle/>
          <a:p>
            <a:pPr>
              <a:defRPr lang="en-US"/>
            </a:pPr>
            <a:endParaRPr lang="pt-BR"/>
          </a:p>
        </c:txPr>
        <c:crossAx val="105483648"/>
        <c:crosses val="autoZero"/>
        <c:crossBetween val="midCat"/>
      </c:valAx>
      <c:valAx>
        <c:axId val="105483648"/>
        <c:scaling>
          <c:orientation val="minMax"/>
        </c:scaling>
        <c:delete val="0"/>
        <c:axPos val="l"/>
        <c:majorGridlines/>
        <c:numFmt formatCode="General" sourceLinked="1"/>
        <c:majorTickMark val="out"/>
        <c:minorTickMark val="none"/>
        <c:tickLblPos val="nextTo"/>
        <c:txPr>
          <a:bodyPr/>
          <a:lstStyle/>
          <a:p>
            <a:pPr>
              <a:defRPr lang="en-US"/>
            </a:pPr>
            <a:endParaRPr lang="pt-BR"/>
          </a:p>
        </c:txPr>
        <c:crossAx val="105482112"/>
        <c:crosses val="autoZero"/>
        <c:crossBetween val="midCat"/>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Summary!$R$10</c:f>
              <c:strCache>
                <c:ptCount val="1"/>
                <c:pt idx="0">
                  <c:v>  Physical inactivity</c:v>
                </c:pt>
              </c:strCache>
            </c:strRef>
          </c:tx>
          <c:invertIfNegative val="0"/>
          <c:cat>
            <c:strRef>
              <c:f>Summary!$S$9:$W$9</c:f>
              <c:strCache>
                <c:ptCount val="5"/>
                <c:pt idx="0">
                  <c:v>WORLD</c:v>
                </c:pt>
                <c:pt idx="1">
                  <c:v>HIC</c:v>
                </c:pt>
                <c:pt idx="2">
                  <c:v>UMIC</c:v>
                </c:pt>
                <c:pt idx="3">
                  <c:v>LMIC</c:v>
                </c:pt>
                <c:pt idx="4">
                  <c:v>LIC</c:v>
                </c:pt>
              </c:strCache>
            </c:strRef>
          </c:cat>
          <c:val>
            <c:numRef>
              <c:f>Summary!$S$10:$W$10</c:f>
              <c:numCache>
                <c:formatCode>0.00</c:formatCode>
                <c:ptCount val="5"/>
                <c:pt idx="0">
                  <c:v>0.50001891699082002</c:v>
                </c:pt>
                <c:pt idx="1">
                  <c:v>0.63971977926123003</c:v>
                </c:pt>
                <c:pt idx="2">
                  <c:v>0.90725219939081658</c:v>
                </c:pt>
                <c:pt idx="3">
                  <c:v>0.43563492053729008</c:v>
                </c:pt>
                <c:pt idx="4">
                  <c:v>0.43563492053729008</c:v>
                </c:pt>
              </c:numCache>
            </c:numRef>
          </c:val>
        </c:ser>
        <c:ser>
          <c:idx val="1"/>
          <c:order val="1"/>
          <c:tx>
            <c:strRef>
              <c:f>Summary!$R$11</c:f>
              <c:strCache>
                <c:ptCount val="1"/>
                <c:pt idx="0">
                  <c:v>  Overweight and obesity</c:v>
                </c:pt>
              </c:strCache>
            </c:strRef>
          </c:tx>
          <c:invertIfNegative val="0"/>
          <c:cat>
            <c:strRef>
              <c:f>Summary!$S$9:$W$9</c:f>
              <c:strCache>
                <c:ptCount val="5"/>
                <c:pt idx="0">
                  <c:v>WORLD</c:v>
                </c:pt>
                <c:pt idx="1">
                  <c:v>HIC</c:v>
                </c:pt>
                <c:pt idx="2">
                  <c:v>UMIC</c:v>
                </c:pt>
                <c:pt idx="3">
                  <c:v>LMIC</c:v>
                </c:pt>
                <c:pt idx="4">
                  <c:v>LIC</c:v>
                </c:pt>
              </c:strCache>
            </c:strRef>
          </c:cat>
          <c:val>
            <c:numRef>
              <c:f>Summary!$S$11:$W$11</c:f>
              <c:numCache>
                <c:formatCode>0.00</c:formatCode>
                <c:ptCount val="5"/>
                <c:pt idx="0">
                  <c:v>0.4388802839881813</c:v>
                </c:pt>
                <c:pt idx="1">
                  <c:v>0.69600765690769362</c:v>
                </c:pt>
                <c:pt idx="2">
                  <c:v>1.118698376554585</c:v>
                </c:pt>
                <c:pt idx="3">
                  <c:v>0.40127840899834638</c:v>
                </c:pt>
                <c:pt idx="4">
                  <c:v>0.40127840899834638</c:v>
                </c:pt>
              </c:numCache>
            </c:numRef>
          </c:val>
        </c:ser>
        <c:ser>
          <c:idx val="2"/>
          <c:order val="2"/>
          <c:tx>
            <c:strRef>
              <c:f>Summary!$R$12</c:f>
              <c:strCache>
                <c:ptCount val="1"/>
                <c:pt idx="0">
                  <c:v>  High blood pressure</c:v>
                </c:pt>
              </c:strCache>
            </c:strRef>
          </c:tx>
          <c:invertIfNegative val="0"/>
          <c:cat>
            <c:strRef>
              <c:f>Summary!$S$9:$W$9</c:f>
              <c:strCache>
                <c:ptCount val="5"/>
                <c:pt idx="0">
                  <c:v>WORLD</c:v>
                </c:pt>
                <c:pt idx="1">
                  <c:v>HIC</c:v>
                </c:pt>
                <c:pt idx="2">
                  <c:v>UMIC</c:v>
                </c:pt>
                <c:pt idx="3">
                  <c:v>LMIC</c:v>
                </c:pt>
                <c:pt idx="4">
                  <c:v>LIC</c:v>
                </c:pt>
              </c:strCache>
            </c:strRef>
          </c:cat>
          <c:val>
            <c:numRef>
              <c:f>Summary!$S$12:$W$12</c:f>
              <c:numCache>
                <c:formatCode>0.00</c:formatCode>
                <c:ptCount val="5"/>
                <c:pt idx="0">
                  <c:v>1.1669757698901921</c:v>
                </c:pt>
                <c:pt idx="1">
                  <c:v>1.4029252532258192</c:v>
                </c:pt>
                <c:pt idx="2">
                  <c:v>2.1860242126236482</c:v>
                </c:pt>
                <c:pt idx="3">
                  <c:v>1.1809564774763761</c:v>
                </c:pt>
                <c:pt idx="4">
                  <c:v>1.1809564774763761</c:v>
                </c:pt>
              </c:numCache>
            </c:numRef>
          </c:val>
        </c:ser>
        <c:ser>
          <c:idx val="3"/>
          <c:order val="3"/>
          <c:tx>
            <c:strRef>
              <c:f>Summary!$R$13</c:f>
              <c:strCache>
                <c:ptCount val="1"/>
                <c:pt idx="0">
                  <c:v>  High cholesterol</c:v>
                </c:pt>
              </c:strCache>
            </c:strRef>
          </c:tx>
          <c:invertIfNegative val="0"/>
          <c:cat>
            <c:strRef>
              <c:f>Summary!$S$9:$W$9</c:f>
              <c:strCache>
                <c:ptCount val="5"/>
                <c:pt idx="0">
                  <c:v>WORLD</c:v>
                </c:pt>
                <c:pt idx="1">
                  <c:v>HIC</c:v>
                </c:pt>
                <c:pt idx="2">
                  <c:v>UMIC</c:v>
                </c:pt>
                <c:pt idx="3">
                  <c:v>LMIC</c:v>
                </c:pt>
                <c:pt idx="4">
                  <c:v>LIC</c:v>
                </c:pt>
              </c:strCache>
            </c:strRef>
          </c:cat>
          <c:val>
            <c:numRef>
              <c:f>Summary!$S$13:$W$13</c:f>
              <c:numCache>
                <c:formatCode>0.00</c:formatCode>
                <c:ptCount val="5"/>
                <c:pt idx="0">
                  <c:v>0.40788207331095466</c:v>
                </c:pt>
                <c:pt idx="1">
                  <c:v>0.48497464428869086</c:v>
                </c:pt>
                <c:pt idx="2">
                  <c:v>0.81364158803651365</c:v>
                </c:pt>
                <c:pt idx="3">
                  <c:v>0.32139594682427575</c:v>
                </c:pt>
                <c:pt idx="4">
                  <c:v>0.32139594682427575</c:v>
                </c:pt>
              </c:numCache>
            </c:numRef>
          </c:val>
        </c:ser>
        <c:ser>
          <c:idx val="4"/>
          <c:order val="4"/>
          <c:tx>
            <c:strRef>
              <c:f>Summary!$R$14</c:f>
              <c:strCache>
                <c:ptCount val="1"/>
                <c:pt idx="0">
                  <c:v>  High blood glucose</c:v>
                </c:pt>
              </c:strCache>
            </c:strRef>
          </c:tx>
          <c:invertIfNegative val="0"/>
          <c:cat>
            <c:strRef>
              <c:f>Summary!$S$9:$W$9</c:f>
              <c:strCache>
                <c:ptCount val="5"/>
                <c:pt idx="0">
                  <c:v>WORLD</c:v>
                </c:pt>
                <c:pt idx="1">
                  <c:v>HIC</c:v>
                </c:pt>
                <c:pt idx="2">
                  <c:v>UMIC</c:v>
                </c:pt>
                <c:pt idx="3">
                  <c:v>LMIC</c:v>
                </c:pt>
                <c:pt idx="4">
                  <c:v>LIC</c:v>
                </c:pt>
              </c:strCache>
            </c:strRef>
          </c:cat>
          <c:val>
            <c:numRef>
              <c:f>Summary!$S$14:$W$14</c:f>
              <c:numCache>
                <c:formatCode>0.00</c:formatCode>
                <c:ptCount val="5"/>
                <c:pt idx="0">
                  <c:v>0.5261991995584131</c:v>
                </c:pt>
                <c:pt idx="1">
                  <c:v>0.58222938531614776</c:v>
                </c:pt>
                <c:pt idx="2">
                  <c:v>0.7738994829995367</c:v>
                </c:pt>
                <c:pt idx="3">
                  <c:v>0.44024897845942301</c:v>
                </c:pt>
                <c:pt idx="4">
                  <c:v>0.44024897845942301</c:v>
                </c:pt>
              </c:numCache>
            </c:numRef>
          </c:val>
        </c:ser>
        <c:ser>
          <c:idx val="5"/>
          <c:order val="5"/>
          <c:tx>
            <c:strRef>
              <c:f>Summary!$R$15</c:f>
              <c:strCache>
                <c:ptCount val="1"/>
                <c:pt idx="0">
                  <c:v>  Low fruit and vegetable  intake</c:v>
                </c:pt>
              </c:strCache>
            </c:strRef>
          </c:tx>
          <c:invertIfNegative val="0"/>
          <c:cat>
            <c:strRef>
              <c:f>Summary!$S$9:$W$9</c:f>
              <c:strCache>
                <c:ptCount val="5"/>
                <c:pt idx="0">
                  <c:v>WORLD</c:v>
                </c:pt>
                <c:pt idx="1">
                  <c:v>HIC</c:v>
                </c:pt>
                <c:pt idx="2">
                  <c:v>UMIC</c:v>
                </c:pt>
                <c:pt idx="3">
                  <c:v>LMIC</c:v>
                </c:pt>
                <c:pt idx="4">
                  <c:v>LIC</c:v>
                </c:pt>
              </c:strCache>
            </c:strRef>
          </c:cat>
          <c:val>
            <c:numRef>
              <c:f>Summary!$S$15:$W$15</c:f>
              <c:numCache>
                <c:formatCode>0.00</c:formatCode>
                <c:ptCount val="5"/>
                <c:pt idx="0">
                  <c:v>0.26010340235569801</c:v>
                </c:pt>
                <c:pt idx="1">
                  <c:v>0.205854758341419</c:v>
                </c:pt>
                <c:pt idx="2">
                  <c:v>0.45745270405953431</c:v>
                </c:pt>
                <c:pt idx="3">
                  <c:v>0.27750758745941562</c:v>
                </c:pt>
                <c:pt idx="4">
                  <c:v>0.27750758745941562</c:v>
                </c:pt>
              </c:numCache>
            </c:numRef>
          </c:val>
        </c:ser>
        <c:ser>
          <c:idx val="6"/>
          <c:order val="6"/>
          <c:tx>
            <c:strRef>
              <c:f>Summary!$R$16</c:f>
              <c:strCache>
                <c:ptCount val="1"/>
                <c:pt idx="0">
                  <c:v>Total sedentary effects</c:v>
                </c:pt>
              </c:strCache>
            </c:strRef>
          </c:tx>
          <c:invertIfNegative val="0"/>
          <c:cat>
            <c:strRef>
              <c:f>Summary!$S$9:$W$9</c:f>
              <c:strCache>
                <c:ptCount val="5"/>
                <c:pt idx="0">
                  <c:v>WORLD</c:v>
                </c:pt>
                <c:pt idx="1">
                  <c:v>HIC</c:v>
                </c:pt>
                <c:pt idx="2">
                  <c:v>UMIC</c:v>
                </c:pt>
                <c:pt idx="3">
                  <c:v>LMIC</c:v>
                </c:pt>
                <c:pt idx="4">
                  <c:v>LIC</c:v>
                </c:pt>
              </c:strCache>
            </c:strRef>
          </c:cat>
          <c:val>
            <c:numRef>
              <c:f>Summary!$S$16:$W$16</c:f>
              <c:numCache>
                <c:formatCode>0.00</c:formatCode>
                <c:ptCount val="5"/>
                <c:pt idx="0">
                  <c:v>3.3000596460942377</c:v>
                </c:pt>
                <c:pt idx="1">
                  <c:v>4.0117114773410156</c:v>
                </c:pt>
                <c:pt idx="2">
                  <c:v>6.2569685636646524</c:v>
                </c:pt>
                <c:pt idx="3">
                  <c:v>3.0570223197551187</c:v>
                </c:pt>
                <c:pt idx="4">
                  <c:v>3.0570223197551187</c:v>
                </c:pt>
              </c:numCache>
            </c:numRef>
          </c:val>
        </c:ser>
        <c:dLbls>
          <c:showLegendKey val="0"/>
          <c:showVal val="0"/>
          <c:showCatName val="0"/>
          <c:showSerName val="0"/>
          <c:showPercent val="0"/>
          <c:showBubbleSize val="0"/>
        </c:dLbls>
        <c:gapWidth val="150"/>
        <c:axId val="75568256"/>
        <c:axId val="75569792"/>
      </c:barChart>
      <c:catAx>
        <c:axId val="75568256"/>
        <c:scaling>
          <c:orientation val="minMax"/>
        </c:scaling>
        <c:delete val="0"/>
        <c:axPos val="b"/>
        <c:majorTickMark val="none"/>
        <c:minorTickMark val="none"/>
        <c:tickLblPos val="nextTo"/>
        <c:txPr>
          <a:bodyPr/>
          <a:lstStyle/>
          <a:p>
            <a:pPr>
              <a:defRPr lang="en-US"/>
            </a:pPr>
            <a:endParaRPr lang="pt-BR"/>
          </a:p>
        </c:txPr>
        <c:crossAx val="75569792"/>
        <c:crosses val="autoZero"/>
        <c:auto val="1"/>
        <c:lblAlgn val="ctr"/>
        <c:lblOffset val="100"/>
        <c:noMultiLvlLbl val="0"/>
      </c:catAx>
      <c:valAx>
        <c:axId val="75569792"/>
        <c:scaling>
          <c:orientation val="minMax"/>
        </c:scaling>
        <c:delete val="0"/>
        <c:axPos val="l"/>
        <c:majorGridlines/>
        <c:numFmt formatCode="0.00" sourceLinked="1"/>
        <c:majorTickMark val="none"/>
        <c:minorTickMark val="none"/>
        <c:tickLblPos val="nextTo"/>
        <c:txPr>
          <a:bodyPr/>
          <a:lstStyle/>
          <a:p>
            <a:pPr>
              <a:defRPr lang="en-US"/>
            </a:pPr>
            <a:endParaRPr lang="pt-BR"/>
          </a:p>
        </c:txPr>
        <c:crossAx val="75568256"/>
        <c:crosses val="autoZero"/>
        <c:crossBetween val="between"/>
      </c:valAx>
      <c:dTable>
        <c:showHorzBorder val="1"/>
        <c:showVertBorder val="1"/>
        <c:showOutline val="1"/>
        <c:showKeys val="1"/>
        <c:txPr>
          <a:bodyPr/>
          <a:lstStyle/>
          <a:p>
            <a:pPr rtl="0">
              <a:defRPr lang="en-US"/>
            </a:pPr>
            <a:endParaRPr lang="pt-BR"/>
          </a:p>
        </c:txPr>
      </c:dTable>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Sheet1!$N$4</c:f>
              <c:strCache>
                <c:ptCount val="1"/>
                <c:pt idx="0">
                  <c:v>% DALYs</c:v>
                </c:pt>
              </c:strCache>
            </c:strRef>
          </c:tx>
          <c:invertIfNegative val="0"/>
          <c:cat>
            <c:strRef>
              <c:f>Sheet1!$O$3:$S$3</c:f>
              <c:strCache>
                <c:ptCount val="5"/>
                <c:pt idx="0">
                  <c:v>world </c:v>
                </c:pt>
                <c:pt idx="1">
                  <c:v>HC</c:v>
                </c:pt>
                <c:pt idx="2">
                  <c:v>UMIC</c:v>
                </c:pt>
                <c:pt idx="3">
                  <c:v>LMIC</c:v>
                </c:pt>
                <c:pt idx="4">
                  <c:v>LIC</c:v>
                </c:pt>
              </c:strCache>
            </c:strRef>
          </c:cat>
          <c:val>
            <c:numRef>
              <c:f>Sheet1!$O$4:$S$4</c:f>
              <c:numCache>
                <c:formatCode>0.00%</c:formatCode>
                <c:ptCount val="5"/>
                <c:pt idx="0">
                  <c:v>9.0000000000000024E-2</c:v>
                </c:pt>
                <c:pt idx="1">
                  <c:v>0.14000000000000001</c:v>
                </c:pt>
                <c:pt idx="2">
                  <c:v>0.1</c:v>
                </c:pt>
                <c:pt idx="3">
                  <c:v>9.0000000000000024E-2</c:v>
                </c:pt>
                <c:pt idx="4">
                  <c:v>7.0000000000000021E-2</c:v>
                </c:pt>
              </c:numCache>
            </c:numRef>
          </c:val>
        </c:ser>
        <c:ser>
          <c:idx val="1"/>
          <c:order val="1"/>
          <c:tx>
            <c:strRef>
              <c:f>Sheet1!$N$5</c:f>
              <c:strCache>
                <c:ptCount val="1"/>
                <c:pt idx="0">
                  <c:v>% health potential lost</c:v>
                </c:pt>
              </c:strCache>
            </c:strRef>
          </c:tx>
          <c:invertIfNegative val="0"/>
          <c:cat>
            <c:strRef>
              <c:f>Sheet1!$O$3:$S$3</c:f>
              <c:strCache>
                <c:ptCount val="5"/>
                <c:pt idx="0">
                  <c:v>world </c:v>
                </c:pt>
                <c:pt idx="1">
                  <c:v>HC</c:v>
                </c:pt>
                <c:pt idx="2">
                  <c:v>UMIC</c:v>
                </c:pt>
                <c:pt idx="3">
                  <c:v>LMIC</c:v>
                </c:pt>
                <c:pt idx="4">
                  <c:v>LIC</c:v>
                </c:pt>
              </c:strCache>
            </c:strRef>
          </c:cat>
          <c:val>
            <c:numRef>
              <c:f>Sheet1!$O$5:$S$5</c:f>
              <c:numCache>
                <c:formatCode>0.00%</c:formatCode>
                <c:ptCount val="5"/>
                <c:pt idx="0">
                  <c:v>1.8900000000000135E-2</c:v>
                </c:pt>
                <c:pt idx="1">
                  <c:v>2.9400000000000006E-2</c:v>
                </c:pt>
                <c:pt idx="2">
                  <c:v>2.1000000000000012E-2</c:v>
                </c:pt>
                <c:pt idx="3">
                  <c:v>1.8900000000000135E-2</c:v>
                </c:pt>
                <c:pt idx="4">
                  <c:v>1.4700000000000003E-2</c:v>
                </c:pt>
              </c:numCache>
            </c:numRef>
          </c:val>
        </c:ser>
        <c:dLbls>
          <c:showLegendKey val="0"/>
          <c:showVal val="0"/>
          <c:showCatName val="0"/>
          <c:showSerName val="0"/>
          <c:showPercent val="0"/>
          <c:showBubbleSize val="0"/>
        </c:dLbls>
        <c:gapWidth val="150"/>
        <c:axId val="75600256"/>
        <c:axId val="75601792"/>
      </c:barChart>
      <c:catAx>
        <c:axId val="75600256"/>
        <c:scaling>
          <c:orientation val="minMax"/>
        </c:scaling>
        <c:delete val="0"/>
        <c:axPos val="b"/>
        <c:majorTickMark val="none"/>
        <c:minorTickMark val="none"/>
        <c:tickLblPos val="nextTo"/>
        <c:txPr>
          <a:bodyPr/>
          <a:lstStyle/>
          <a:p>
            <a:pPr>
              <a:defRPr lang="en-US"/>
            </a:pPr>
            <a:endParaRPr lang="pt-BR"/>
          </a:p>
        </c:txPr>
        <c:crossAx val="75601792"/>
        <c:crosses val="autoZero"/>
        <c:auto val="1"/>
        <c:lblAlgn val="ctr"/>
        <c:lblOffset val="100"/>
        <c:noMultiLvlLbl val="0"/>
      </c:catAx>
      <c:valAx>
        <c:axId val="75601792"/>
        <c:scaling>
          <c:orientation val="minMax"/>
        </c:scaling>
        <c:delete val="0"/>
        <c:axPos val="l"/>
        <c:majorGridlines/>
        <c:numFmt formatCode="0.00%" sourceLinked="1"/>
        <c:majorTickMark val="none"/>
        <c:minorTickMark val="none"/>
        <c:tickLblPos val="nextTo"/>
        <c:txPr>
          <a:bodyPr/>
          <a:lstStyle/>
          <a:p>
            <a:pPr>
              <a:defRPr lang="en-US"/>
            </a:pPr>
            <a:endParaRPr lang="pt-BR"/>
          </a:p>
        </c:txPr>
        <c:crossAx val="75600256"/>
        <c:crosses val="autoZero"/>
        <c:crossBetween val="between"/>
      </c:valAx>
      <c:dTable>
        <c:showHorzBorder val="1"/>
        <c:showVertBorder val="1"/>
        <c:showOutline val="1"/>
        <c:showKeys val="1"/>
        <c:txPr>
          <a:bodyPr/>
          <a:lstStyle/>
          <a:p>
            <a:pPr rtl="0">
              <a:defRPr lang="en-US"/>
            </a:pPr>
            <a:endParaRPr lang="pt-BR"/>
          </a:p>
        </c:txPr>
      </c:dTable>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Sheet2!$Z$3</c:f>
              <c:strCache>
                <c:ptCount val="1"/>
                <c:pt idx="0">
                  <c:v>Maternal conditions</c:v>
                </c:pt>
              </c:strCache>
            </c:strRef>
          </c:tx>
          <c:invertIfNegative val="0"/>
          <c:cat>
            <c:strRef>
              <c:f>Sheet2!$AA$2:$AE$2</c:f>
              <c:strCache>
                <c:ptCount val="5"/>
                <c:pt idx="0">
                  <c:v>         WORLD </c:v>
                </c:pt>
                <c:pt idx="1">
                  <c:v>LICs</c:v>
                </c:pt>
                <c:pt idx="2">
                  <c:v>LMICs</c:v>
                </c:pt>
                <c:pt idx="3">
                  <c:v>UMICs</c:v>
                </c:pt>
                <c:pt idx="4">
                  <c:v>HICs</c:v>
                </c:pt>
              </c:strCache>
            </c:strRef>
          </c:cat>
          <c:val>
            <c:numRef>
              <c:f>Sheet2!$AA$3:$AE$3</c:f>
              <c:numCache>
                <c:formatCode>0.00%</c:formatCode>
                <c:ptCount val="5"/>
                <c:pt idx="0">
                  <c:v>3.188100691815402E-3</c:v>
                </c:pt>
                <c:pt idx="1">
                  <c:v>6.0603592598404204E-3</c:v>
                </c:pt>
                <c:pt idx="2">
                  <c:v>1.5592745060684001E-3</c:v>
                </c:pt>
                <c:pt idx="3">
                  <c:v>1.1114536435901602E-3</c:v>
                </c:pt>
                <c:pt idx="4">
                  <c:v>3.9770414143851414E-4</c:v>
                </c:pt>
              </c:numCache>
            </c:numRef>
          </c:val>
        </c:ser>
        <c:ser>
          <c:idx val="1"/>
          <c:order val="1"/>
          <c:tx>
            <c:strRef>
              <c:f>Sheet2!$Z$4</c:f>
              <c:strCache>
                <c:ptCount val="1"/>
                <c:pt idx="0">
                  <c:v>Perinatal conditions</c:v>
                </c:pt>
              </c:strCache>
            </c:strRef>
          </c:tx>
          <c:invertIfNegative val="0"/>
          <c:cat>
            <c:strRef>
              <c:f>Sheet2!$AA$2:$AE$2</c:f>
              <c:strCache>
                <c:ptCount val="5"/>
                <c:pt idx="0">
                  <c:v>         WORLD </c:v>
                </c:pt>
                <c:pt idx="1">
                  <c:v>LICs</c:v>
                </c:pt>
                <c:pt idx="2">
                  <c:v>LMICs</c:v>
                </c:pt>
                <c:pt idx="3">
                  <c:v>UMICs</c:v>
                </c:pt>
                <c:pt idx="4">
                  <c:v>HICs</c:v>
                </c:pt>
              </c:strCache>
            </c:strRef>
          </c:cat>
          <c:val>
            <c:numRef>
              <c:f>Sheet2!$AA$4:$AE$4</c:f>
              <c:numCache>
                <c:formatCode>0.00%</c:formatCode>
                <c:ptCount val="5"/>
                <c:pt idx="0">
                  <c:v>1.4577296751938683E-2</c:v>
                </c:pt>
                <c:pt idx="1">
                  <c:v>2.7912602011492711E-2</c:v>
                </c:pt>
                <c:pt idx="2">
                  <c:v>7.3252912702469085E-3</c:v>
                </c:pt>
                <c:pt idx="3">
                  <c:v>4.2872029916193859E-3</c:v>
                </c:pt>
                <c:pt idx="4">
                  <c:v>1.1983225698737668E-3</c:v>
                </c:pt>
              </c:numCache>
            </c:numRef>
          </c:val>
        </c:ser>
        <c:ser>
          <c:idx val="2"/>
          <c:order val="2"/>
          <c:tx>
            <c:strRef>
              <c:f>Sheet2!$Z$5</c:f>
              <c:strCache>
                <c:ptCount val="1"/>
                <c:pt idx="0">
                  <c:v>Nutritional deficiencies</c:v>
                </c:pt>
              </c:strCache>
            </c:strRef>
          </c:tx>
          <c:invertIfNegative val="0"/>
          <c:cat>
            <c:strRef>
              <c:f>Sheet2!$AA$2:$AE$2</c:f>
              <c:strCache>
                <c:ptCount val="5"/>
                <c:pt idx="0">
                  <c:v>         WORLD </c:v>
                </c:pt>
                <c:pt idx="1">
                  <c:v>LICs</c:v>
                </c:pt>
                <c:pt idx="2">
                  <c:v>LMICs</c:v>
                </c:pt>
                <c:pt idx="3">
                  <c:v>UMICs</c:v>
                </c:pt>
                <c:pt idx="4">
                  <c:v>HICs</c:v>
                </c:pt>
              </c:strCache>
            </c:strRef>
          </c:cat>
          <c:val>
            <c:numRef>
              <c:f>Sheet2!$AA$5:$AE$5</c:f>
              <c:numCache>
                <c:formatCode>0.00%</c:formatCode>
                <c:ptCount val="5"/>
                <c:pt idx="0">
                  <c:v>3.593569251542434E-3</c:v>
                </c:pt>
                <c:pt idx="1">
                  <c:v>6.1940617313009623E-3</c:v>
                </c:pt>
                <c:pt idx="2">
                  <c:v>2.1972232100937548E-3</c:v>
                </c:pt>
                <c:pt idx="3">
                  <c:v>2.2117271243066164E-3</c:v>
                </c:pt>
                <c:pt idx="4">
                  <c:v>5.6677976320210232E-4</c:v>
                </c:pt>
              </c:numCache>
            </c:numRef>
          </c:val>
        </c:ser>
        <c:ser>
          <c:idx val="3"/>
          <c:order val="3"/>
          <c:tx>
            <c:strRef>
              <c:f>Sheet2!$Z$6</c:f>
              <c:strCache>
                <c:ptCount val="1"/>
                <c:pt idx="0">
                  <c:v>Infectious diseases</c:v>
                </c:pt>
              </c:strCache>
            </c:strRef>
          </c:tx>
          <c:invertIfNegative val="0"/>
          <c:cat>
            <c:strRef>
              <c:f>Sheet2!$AA$2:$AE$2</c:f>
              <c:strCache>
                <c:ptCount val="5"/>
                <c:pt idx="0">
                  <c:v>         WORLD </c:v>
                </c:pt>
                <c:pt idx="1">
                  <c:v>LICs</c:v>
                </c:pt>
                <c:pt idx="2">
                  <c:v>LMICs</c:v>
                </c:pt>
                <c:pt idx="3">
                  <c:v>UMICs</c:v>
                </c:pt>
                <c:pt idx="4">
                  <c:v>HICs</c:v>
                </c:pt>
              </c:strCache>
            </c:strRef>
          </c:cat>
          <c:val>
            <c:numRef>
              <c:f>Sheet2!$AA$6:$AE$6</c:f>
              <c:numCache>
                <c:formatCode>0.00%</c:formatCode>
                <c:ptCount val="5"/>
                <c:pt idx="0">
                  <c:v>3.8896567784386021E-2</c:v>
                </c:pt>
                <c:pt idx="1">
                  <c:v>7.5261499631823034E-2</c:v>
                </c:pt>
                <c:pt idx="2">
                  <c:v>1.3983263579991499E-2</c:v>
                </c:pt>
                <c:pt idx="3">
                  <c:v>3.0989717707253898E-2</c:v>
                </c:pt>
                <c:pt idx="4">
                  <c:v>3.8315151358303606E-3</c:v>
                </c:pt>
              </c:numCache>
            </c:numRef>
          </c:val>
        </c:ser>
        <c:ser>
          <c:idx val="4"/>
          <c:order val="4"/>
          <c:tx>
            <c:strRef>
              <c:f>Sheet2!$Z$7</c:f>
              <c:strCache>
                <c:ptCount val="1"/>
                <c:pt idx="0">
                  <c:v>NCDs -MH/Injuries</c:v>
                </c:pt>
              </c:strCache>
            </c:strRef>
          </c:tx>
          <c:invertIfNegative val="0"/>
          <c:cat>
            <c:strRef>
              <c:f>Sheet2!$AA$2:$AE$2</c:f>
              <c:strCache>
                <c:ptCount val="5"/>
                <c:pt idx="0">
                  <c:v>         WORLD </c:v>
                </c:pt>
                <c:pt idx="1">
                  <c:v>LICs</c:v>
                </c:pt>
                <c:pt idx="2">
                  <c:v>LMICs</c:v>
                </c:pt>
                <c:pt idx="3">
                  <c:v>UMICs</c:v>
                </c:pt>
                <c:pt idx="4">
                  <c:v>HICs</c:v>
                </c:pt>
              </c:strCache>
            </c:strRef>
          </c:cat>
          <c:val>
            <c:numRef>
              <c:f>Sheet2!$AA$7:$AE$7</c:f>
              <c:numCache>
                <c:formatCode>0.00%</c:formatCode>
                <c:ptCount val="5"/>
                <c:pt idx="0">
                  <c:v>8.093520514543949E-2</c:v>
                </c:pt>
                <c:pt idx="1">
                  <c:v>7.9553478293993743E-2</c:v>
                </c:pt>
                <c:pt idx="2">
                  <c:v>8.3274699769283811E-2</c:v>
                </c:pt>
                <c:pt idx="3">
                  <c:v>9.063941326395869E-2</c:v>
                </c:pt>
                <c:pt idx="4">
                  <c:v>7.3048883262258377E-2</c:v>
                </c:pt>
              </c:numCache>
            </c:numRef>
          </c:val>
        </c:ser>
        <c:ser>
          <c:idx val="5"/>
          <c:order val="5"/>
          <c:tx>
            <c:strRef>
              <c:f>Sheet2!$Z$8</c:f>
              <c:strCache>
                <c:ptCount val="1"/>
                <c:pt idx="0">
                  <c:v>Neuropsychiatric disorders + self injuries</c:v>
                </c:pt>
              </c:strCache>
            </c:strRef>
          </c:tx>
          <c:invertIfNegative val="0"/>
          <c:cat>
            <c:strRef>
              <c:f>Sheet2!$AA$2:$AE$2</c:f>
              <c:strCache>
                <c:ptCount val="5"/>
                <c:pt idx="0">
                  <c:v>         WORLD </c:v>
                </c:pt>
                <c:pt idx="1">
                  <c:v>LICs</c:v>
                </c:pt>
                <c:pt idx="2">
                  <c:v>LMICs</c:v>
                </c:pt>
                <c:pt idx="3">
                  <c:v>UMICs</c:v>
                </c:pt>
                <c:pt idx="4">
                  <c:v>HICs</c:v>
                </c:pt>
              </c:strCache>
            </c:strRef>
          </c:cat>
          <c:val>
            <c:numRef>
              <c:f>Sheet2!$AA$8:$AE$8</c:f>
              <c:numCache>
                <c:formatCode>0.00%</c:formatCode>
                <c:ptCount val="5"/>
                <c:pt idx="0">
                  <c:v>3.25764061032527E-2</c:v>
                </c:pt>
                <c:pt idx="1">
                  <c:v>3.227711757975596E-2</c:v>
                </c:pt>
                <c:pt idx="2">
                  <c:v>3.1551908186426482E-2</c:v>
                </c:pt>
                <c:pt idx="3">
                  <c:v>3.4928590175354407E-2</c:v>
                </c:pt>
                <c:pt idx="4">
                  <c:v>3.4712255859120099E-2</c:v>
                </c:pt>
              </c:numCache>
            </c:numRef>
          </c:val>
        </c:ser>
        <c:ser>
          <c:idx val="6"/>
          <c:order val="6"/>
          <c:tx>
            <c:strRef>
              <c:f>Sheet2!$Z$9</c:f>
              <c:strCache>
                <c:ptCount val="1"/>
                <c:pt idx="0">
                  <c:v>Injuries </c:v>
                </c:pt>
              </c:strCache>
            </c:strRef>
          </c:tx>
          <c:invertIfNegative val="0"/>
          <c:cat>
            <c:strRef>
              <c:f>Sheet2!$AA$2:$AE$2</c:f>
              <c:strCache>
                <c:ptCount val="5"/>
                <c:pt idx="0">
                  <c:v>         WORLD </c:v>
                </c:pt>
                <c:pt idx="1">
                  <c:v>LICs</c:v>
                </c:pt>
                <c:pt idx="2">
                  <c:v>LMICs</c:v>
                </c:pt>
                <c:pt idx="3">
                  <c:v>UMICs</c:v>
                </c:pt>
                <c:pt idx="4">
                  <c:v>HICs</c:v>
                </c:pt>
              </c:strCache>
            </c:strRef>
          </c:cat>
          <c:val>
            <c:numRef>
              <c:f>Sheet2!$AA$9:$AE$9</c:f>
              <c:numCache>
                <c:formatCode>0.00%</c:formatCode>
                <c:ptCount val="5"/>
                <c:pt idx="0">
                  <c:v>2.3084724668480997E-2</c:v>
                </c:pt>
                <c:pt idx="1">
                  <c:v>2.9606097101171559E-2</c:v>
                </c:pt>
                <c:pt idx="2">
                  <c:v>2.2207001344732104E-2</c:v>
                </c:pt>
                <c:pt idx="3">
                  <c:v>2.1320194751984788E-2</c:v>
                </c:pt>
                <c:pt idx="4">
                  <c:v>7.6438436181758534E-3</c:v>
                </c:pt>
              </c:numCache>
            </c:numRef>
          </c:val>
        </c:ser>
        <c:dLbls>
          <c:showLegendKey val="0"/>
          <c:showVal val="0"/>
          <c:showCatName val="0"/>
          <c:showSerName val="0"/>
          <c:showPercent val="0"/>
          <c:showBubbleSize val="0"/>
        </c:dLbls>
        <c:gapWidth val="150"/>
        <c:overlap val="100"/>
        <c:axId val="78627968"/>
        <c:axId val="78629504"/>
      </c:barChart>
      <c:catAx>
        <c:axId val="78627968"/>
        <c:scaling>
          <c:orientation val="minMax"/>
        </c:scaling>
        <c:delete val="0"/>
        <c:axPos val="b"/>
        <c:majorTickMark val="out"/>
        <c:minorTickMark val="none"/>
        <c:tickLblPos val="nextTo"/>
        <c:txPr>
          <a:bodyPr/>
          <a:lstStyle/>
          <a:p>
            <a:pPr>
              <a:defRPr lang="en-US"/>
            </a:pPr>
            <a:endParaRPr lang="pt-BR"/>
          </a:p>
        </c:txPr>
        <c:crossAx val="78629504"/>
        <c:crosses val="autoZero"/>
        <c:auto val="1"/>
        <c:lblAlgn val="ctr"/>
        <c:lblOffset val="100"/>
        <c:noMultiLvlLbl val="0"/>
      </c:catAx>
      <c:valAx>
        <c:axId val="78629504"/>
        <c:scaling>
          <c:orientation val="minMax"/>
        </c:scaling>
        <c:delete val="0"/>
        <c:axPos val="l"/>
        <c:majorGridlines/>
        <c:numFmt formatCode="0.00%" sourceLinked="1"/>
        <c:majorTickMark val="out"/>
        <c:minorTickMark val="none"/>
        <c:tickLblPos val="nextTo"/>
        <c:txPr>
          <a:bodyPr/>
          <a:lstStyle/>
          <a:p>
            <a:pPr>
              <a:defRPr lang="en-US"/>
            </a:pPr>
            <a:endParaRPr lang="pt-BR"/>
          </a:p>
        </c:txPr>
        <c:crossAx val="78627968"/>
        <c:crosses val="autoZero"/>
        <c:crossBetween val="between"/>
      </c:valAx>
    </c:plotArea>
    <c:legend>
      <c:legendPos val="r"/>
      <c:layout/>
      <c:overlay val="0"/>
      <c:txPr>
        <a:bodyPr/>
        <a:lstStyle/>
        <a:p>
          <a:pPr>
            <a:defRPr lang="en-US"/>
          </a:pPr>
          <a:endParaRPr lang="pt-BR"/>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Sheet2!$AM$38</c:f>
              <c:strCache>
                <c:ptCount val="1"/>
                <c:pt idx="0">
                  <c:v>Maternal conditions</c:v>
                </c:pt>
              </c:strCache>
            </c:strRef>
          </c:tx>
          <c:invertIfNegative val="0"/>
          <c:cat>
            <c:strRef>
              <c:f>Sheet2!$AL$39:$AL$41</c:f>
              <c:strCache>
                <c:ptCount val="3"/>
                <c:pt idx="0">
                  <c:v>LOW INCOME</c:v>
                </c:pt>
                <c:pt idx="1">
                  <c:v>LOWER MIDDLE INCOME</c:v>
                </c:pt>
                <c:pt idx="2">
                  <c:v>UPPER MIDDLE INCOME</c:v>
                </c:pt>
              </c:strCache>
            </c:strRef>
          </c:cat>
          <c:val>
            <c:numRef>
              <c:f>Sheet2!$AM$39:$AM$41</c:f>
              <c:numCache>
                <c:formatCode>0</c:formatCode>
                <c:ptCount val="3"/>
                <c:pt idx="0">
                  <c:v>55229.121153899825</c:v>
                </c:pt>
                <c:pt idx="1">
                  <c:v>43801.900809605082</c:v>
                </c:pt>
                <c:pt idx="2">
                  <c:v>6809.5770877429104</c:v>
                </c:pt>
              </c:numCache>
            </c:numRef>
          </c:val>
        </c:ser>
        <c:ser>
          <c:idx val="1"/>
          <c:order val="1"/>
          <c:tx>
            <c:strRef>
              <c:f>Sheet2!$AN$38</c:f>
              <c:strCache>
                <c:ptCount val="1"/>
                <c:pt idx="0">
                  <c:v>Perinatal conditions</c:v>
                </c:pt>
              </c:strCache>
            </c:strRef>
          </c:tx>
          <c:invertIfNegative val="0"/>
          <c:cat>
            <c:strRef>
              <c:f>Sheet2!$AL$39:$AL$41</c:f>
              <c:strCache>
                <c:ptCount val="3"/>
                <c:pt idx="0">
                  <c:v>LOW INCOME</c:v>
                </c:pt>
                <c:pt idx="1">
                  <c:v>LOWER MIDDLE INCOME</c:v>
                </c:pt>
                <c:pt idx="2">
                  <c:v>UPPER MIDDLE INCOME</c:v>
                </c:pt>
              </c:strCache>
            </c:strRef>
          </c:cat>
          <c:val>
            <c:numRef>
              <c:f>Sheet2!$AN$39:$AN$41</c:f>
              <c:numCache>
                <c:formatCode>0</c:formatCode>
                <c:ptCount val="3"/>
                <c:pt idx="0">
                  <c:v>260550.24453558671</c:v>
                </c:pt>
                <c:pt idx="1">
                  <c:v>231043.14938579834</c:v>
                </c:pt>
                <c:pt idx="2">
                  <c:v>29469.679885293521</c:v>
                </c:pt>
              </c:numCache>
            </c:numRef>
          </c:val>
        </c:ser>
        <c:ser>
          <c:idx val="2"/>
          <c:order val="2"/>
          <c:tx>
            <c:strRef>
              <c:f>Sheet2!$AO$38</c:f>
              <c:strCache>
                <c:ptCount val="1"/>
                <c:pt idx="0">
                  <c:v>Nutritional deficiencies</c:v>
                </c:pt>
              </c:strCache>
            </c:strRef>
          </c:tx>
          <c:invertIfNegative val="0"/>
          <c:cat>
            <c:strRef>
              <c:f>Sheet2!$AL$39:$AL$41</c:f>
              <c:strCache>
                <c:ptCount val="3"/>
                <c:pt idx="0">
                  <c:v>LOW INCOME</c:v>
                </c:pt>
                <c:pt idx="1">
                  <c:v>LOWER MIDDLE INCOME</c:v>
                </c:pt>
                <c:pt idx="2">
                  <c:v>UPPER MIDDLE INCOME</c:v>
                </c:pt>
              </c:strCache>
            </c:strRef>
          </c:cat>
          <c:val>
            <c:numRef>
              <c:f>Sheet2!$AO$39:$AO$41</c:f>
              <c:numCache>
                <c:formatCode>0</c:formatCode>
                <c:ptCount val="3"/>
                <c:pt idx="0">
                  <c:v>54884.119036901197</c:v>
                </c:pt>
                <c:pt idx="1">
                  <c:v>61482.734331961074</c:v>
                </c:pt>
                <c:pt idx="2">
                  <c:v>15693.735444932827</c:v>
                </c:pt>
              </c:numCache>
            </c:numRef>
          </c:val>
        </c:ser>
        <c:ser>
          <c:idx val="3"/>
          <c:order val="3"/>
          <c:tx>
            <c:strRef>
              <c:f>Sheet2!$AP$38</c:f>
              <c:strCache>
                <c:ptCount val="1"/>
                <c:pt idx="0">
                  <c:v>Infectious diseases</c:v>
                </c:pt>
              </c:strCache>
            </c:strRef>
          </c:tx>
          <c:invertIfNegative val="0"/>
          <c:cat>
            <c:strRef>
              <c:f>Sheet2!$AL$39:$AL$41</c:f>
              <c:strCache>
                <c:ptCount val="3"/>
                <c:pt idx="0">
                  <c:v>LOW INCOME</c:v>
                </c:pt>
                <c:pt idx="1">
                  <c:v>LOWER MIDDLE INCOME</c:v>
                </c:pt>
                <c:pt idx="2">
                  <c:v>UPPER MIDDLE INCOME</c:v>
                </c:pt>
              </c:strCache>
            </c:strRef>
          </c:cat>
          <c:val>
            <c:numRef>
              <c:f>Sheet2!$AP$39:$AP$41</c:f>
              <c:numCache>
                <c:formatCode>0</c:formatCode>
                <c:ptCount val="3"/>
                <c:pt idx="0">
                  <c:v>696672.35338600655</c:v>
                </c:pt>
                <c:pt idx="1">
                  <c:v>382814.41394804517</c:v>
                </c:pt>
                <c:pt idx="2">
                  <c:v>259104.7327068451</c:v>
                </c:pt>
              </c:numCache>
            </c:numRef>
          </c:val>
        </c:ser>
        <c:ser>
          <c:idx val="4"/>
          <c:order val="4"/>
          <c:tx>
            <c:strRef>
              <c:f>Sheet2!$AQ$38</c:f>
              <c:strCache>
                <c:ptCount val="1"/>
                <c:pt idx="0">
                  <c:v>NCDs -MH/Injuries</c:v>
                </c:pt>
              </c:strCache>
            </c:strRef>
          </c:tx>
          <c:invertIfNegative val="0"/>
          <c:cat>
            <c:strRef>
              <c:f>Sheet2!$AL$39:$AL$41</c:f>
              <c:strCache>
                <c:ptCount val="3"/>
                <c:pt idx="0">
                  <c:v>LOW INCOME</c:v>
                </c:pt>
                <c:pt idx="1">
                  <c:v>LOWER MIDDLE INCOME</c:v>
                </c:pt>
                <c:pt idx="2">
                  <c:v>UPPER MIDDLE INCOME</c:v>
                </c:pt>
              </c:strCache>
            </c:strRef>
          </c:cat>
          <c:val>
            <c:numRef>
              <c:f>Sheet2!$AQ$39:$AQ$41</c:f>
              <c:numCache>
                <c:formatCode>0</c:formatCode>
                <c:ptCount val="3"/>
                <c:pt idx="0">
                  <c:v>63440.746355420793</c:v>
                </c:pt>
                <c:pt idx="1">
                  <c:v>385607.46208487725</c:v>
                </c:pt>
                <c:pt idx="2">
                  <c:v>167823.682818323</c:v>
                </c:pt>
              </c:numCache>
            </c:numRef>
          </c:val>
        </c:ser>
        <c:ser>
          <c:idx val="5"/>
          <c:order val="5"/>
          <c:tx>
            <c:strRef>
              <c:f>Sheet2!$AR$38</c:f>
              <c:strCache>
                <c:ptCount val="1"/>
                <c:pt idx="0">
                  <c:v>mental health</c:v>
                </c:pt>
              </c:strCache>
            </c:strRef>
          </c:tx>
          <c:invertIfNegative val="0"/>
          <c:cat>
            <c:strRef>
              <c:f>Sheet2!$AL$39:$AL$41</c:f>
              <c:strCache>
                <c:ptCount val="3"/>
                <c:pt idx="0">
                  <c:v>LOW INCOME</c:v>
                </c:pt>
                <c:pt idx="1">
                  <c:v>LOWER MIDDLE INCOME</c:v>
                </c:pt>
                <c:pt idx="2">
                  <c:v>UPPER MIDDLE INCOME</c:v>
                </c:pt>
              </c:strCache>
            </c:strRef>
          </c:cat>
          <c:val>
            <c:numRef>
              <c:f>Sheet2!$AR$39:$AR$41</c:f>
              <c:numCache>
                <c:formatCode>0</c:formatCode>
                <c:ptCount val="3"/>
                <c:pt idx="0">
                  <c:v>-23750.439369061456</c:v>
                </c:pt>
                <c:pt idx="1">
                  <c:v>-119174.21406261946</c:v>
                </c:pt>
                <c:pt idx="2">
                  <c:v>2063.9526874352218</c:v>
                </c:pt>
              </c:numCache>
            </c:numRef>
          </c:val>
        </c:ser>
        <c:ser>
          <c:idx val="6"/>
          <c:order val="6"/>
          <c:tx>
            <c:strRef>
              <c:f>Sheet2!$AS$38</c:f>
              <c:strCache>
                <c:ptCount val="1"/>
                <c:pt idx="0">
                  <c:v>Injuries </c:v>
                </c:pt>
              </c:strCache>
            </c:strRef>
          </c:tx>
          <c:invertIfNegative val="0"/>
          <c:cat>
            <c:strRef>
              <c:f>Sheet2!$AL$39:$AL$41</c:f>
              <c:strCache>
                <c:ptCount val="3"/>
                <c:pt idx="0">
                  <c:v>LOW INCOME</c:v>
                </c:pt>
                <c:pt idx="1">
                  <c:v>LOWER MIDDLE INCOME</c:v>
                </c:pt>
                <c:pt idx="2">
                  <c:v>UPPER MIDDLE INCOME</c:v>
                </c:pt>
              </c:strCache>
            </c:strRef>
          </c:cat>
          <c:val>
            <c:numRef>
              <c:f>Sheet2!$AS$39:$AS$41</c:f>
              <c:numCache>
                <c:formatCode>0</c:formatCode>
                <c:ptCount val="3"/>
                <c:pt idx="0">
                  <c:v>214202.68991542279</c:v>
                </c:pt>
                <c:pt idx="1">
                  <c:v>549165.17297383328</c:v>
                </c:pt>
                <c:pt idx="2">
                  <c:v>130480.18533668398</c:v>
                </c:pt>
              </c:numCache>
            </c:numRef>
          </c:val>
        </c:ser>
        <c:dLbls>
          <c:showLegendKey val="0"/>
          <c:showVal val="0"/>
          <c:showCatName val="0"/>
          <c:showSerName val="0"/>
          <c:showPercent val="0"/>
          <c:showBubbleSize val="0"/>
        </c:dLbls>
        <c:gapWidth val="150"/>
        <c:overlap val="100"/>
        <c:axId val="88249088"/>
        <c:axId val="88250624"/>
      </c:barChart>
      <c:catAx>
        <c:axId val="88249088"/>
        <c:scaling>
          <c:orientation val="minMax"/>
        </c:scaling>
        <c:delete val="0"/>
        <c:axPos val="b"/>
        <c:majorTickMark val="out"/>
        <c:minorTickMark val="none"/>
        <c:tickLblPos val="nextTo"/>
        <c:txPr>
          <a:bodyPr/>
          <a:lstStyle/>
          <a:p>
            <a:pPr>
              <a:defRPr lang="en-US"/>
            </a:pPr>
            <a:endParaRPr lang="pt-BR"/>
          </a:p>
        </c:txPr>
        <c:crossAx val="88250624"/>
        <c:crosses val="autoZero"/>
        <c:auto val="1"/>
        <c:lblAlgn val="ctr"/>
        <c:lblOffset val="100"/>
        <c:noMultiLvlLbl val="0"/>
      </c:catAx>
      <c:valAx>
        <c:axId val="88250624"/>
        <c:scaling>
          <c:orientation val="minMax"/>
        </c:scaling>
        <c:delete val="0"/>
        <c:axPos val="l"/>
        <c:majorGridlines/>
        <c:numFmt formatCode="0" sourceLinked="1"/>
        <c:majorTickMark val="out"/>
        <c:minorTickMark val="none"/>
        <c:tickLblPos val="nextTo"/>
        <c:txPr>
          <a:bodyPr/>
          <a:lstStyle/>
          <a:p>
            <a:pPr>
              <a:defRPr lang="en-US"/>
            </a:pPr>
            <a:endParaRPr lang="pt-BR"/>
          </a:p>
        </c:txPr>
        <c:crossAx val="88249088"/>
        <c:crosses val="autoZero"/>
        <c:crossBetween val="between"/>
      </c:valAx>
      <c:dTable>
        <c:showHorzBorder val="1"/>
        <c:showVertBorder val="1"/>
        <c:showOutline val="1"/>
        <c:showKeys val="0"/>
        <c:txPr>
          <a:bodyPr/>
          <a:lstStyle/>
          <a:p>
            <a:pPr rtl="0">
              <a:defRPr lang="en-US"/>
            </a:pPr>
            <a:endParaRPr lang="pt-BR"/>
          </a:p>
        </c:txPr>
      </c:dTable>
    </c:plotArea>
    <c:legend>
      <c:legendPos val="r"/>
      <c:layout/>
      <c:overlay val="0"/>
      <c:txPr>
        <a:bodyPr/>
        <a:lstStyle/>
        <a:p>
          <a:pPr>
            <a:defRPr lang="en-US"/>
          </a:pPr>
          <a:endParaRPr lang="pt-BR"/>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pieChart>
        <c:varyColors val="1"/>
        <c:ser>
          <c:idx val="0"/>
          <c:order val="0"/>
          <c:dLbls>
            <c:txPr>
              <a:bodyPr/>
              <a:lstStyle/>
              <a:p>
                <a:pPr>
                  <a:defRPr lang="en-US"/>
                </a:pPr>
                <a:endParaRPr lang="pt-BR"/>
              </a:p>
            </c:txPr>
            <c:showLegendKey val="0"/>
            <c:showVal val="0"/>
            <c:showCatName val="1"/>
            <c:showSerName val="0"/>
            <c:showPercent val="1"/>
            <c:showBubbleSize val="0"/>
            <c:showLeaderLines val="1"/>
          </c:dLbls>
          <c:cat>
            <c:strRef>
              <c:f>Sheet2!$AM$45:$AR$45</c:f>
              <c:strCache>
                <c:ptCount val="6"/>
                <c:pt idx="0">
                  <c:v>Maternal conditions</c:v>
                </c:pt>
                <c:pt idx="1">
                  <c:v>Perinatal conditions</c:v>
                </c:pt>
                <c:pt idx="2">
                  <c:v>Nutritional deficiencies</c:v>
                </c:pt>
                <c:pt idx="3">
                  <c:v>Infectious diseases</c:v>
                </c:pt>
                <c:pt idx="4">
                  <c:v>NCDs -MH/Injuries</c:v>
                </c:pt>
                <c:pt idx="5">
                  <c:v>Injuries</c:v>
                </c:pt>
              </c:strCache>
            </c:strRef>
          </c:cat>
          <c:val>
            <c:numRef>
              <c:f>Sheet2!$AM$46:$AR$46</c:f>
              <c:numCache>
                <c:formatCode>0</c:formatCode>
                <c:ptCount val="6"/>
                <c:pt idx="0">
                  <c:v>105840.5990512478</c:v>
                </c:pt>
                <c:pt idx="1">
                  <c:v>521063.07380667864</c:v>
                </c:pt>
                <c:pt idx="2">
                  <c:v>132060.58881379475</c:v>
                </c:pt>
                <c:pt idx="3">
                  <c:v>1338591.5000408911</c:v>
                </c:pt>
                <c:pt idx="4">
                  <c:v>616871.89125862194</c:v>
                </c:pt>
                <c:pt idx="5">
                  <c:v>893848.04822594218</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74D0FA-8E4D-473C-B695-E72E777E6A16}" type="doc">
      <dgm:prSet loTypeId="urn:microsoft.com/office/officeart/2005/8/layout/cycle1" loCatId="cycle" qsTypeId="urn:microsoft.com/office/officeart/2005/8/quickstyle/simple1#1" qsCatId="simple" csTypeId="urn:microsoft.com/office/officeart/2005/8/colors/accent1_2#1" csCatId="accent1" phldr="1"/>
      <dgm:spPr/>
      <dgm:t>
        <a:bodyPr/>
        <a:lstStyle/>
        <a:p>
          <a:endParaRPr lang="en-US"/>
        </a:p>
      </dgm:t>
    </dgm:pt>
    <dgm:pt modelId="{6A6EDD91-9E9F-40F9-8D51-A08B1815F5EF}">
      <dgm:prSet phldrT="[Text]"/>
      <dgm:spPr/>
      <dgm:t>
        <a:bodyPr/>
        <a:lstStyle/>
        <a:p>
          <a:r>
            <a:rPr lang="en-US" dirty="0" smtClean="0"/>
            <a:t>Clinical medicine</a:t>
          </a:r>
          <a:endParaRPr lang="en-US" dirty="0"/>
        </a:p>
      </dgm:t>
    </dgm:pt>
    <dgm:pt modelId="{2557559B-AB73-46E4-8567-56E83F5FD47A}" type="parTrans" cxnId="{8A385D56-8DBE-4210-914A-4E956FC079E1}">
      <dgm:prSet/>
      <dgm:spPr/>
      <dgm:t>
        <a:bodyPr/>
        <a:lstStyle/>
        <a:p>
          <a:endParaRPr lang="en-US"/>
        </a:p>
      </dgm:t>
    </dgm:pt>
    <dgm:pt modelId="{A5168500-0E61-4089-A99E-7CC4FF9F25DD}" type="sibTrans" cxnId="{8A385D56-8DBE-4210-914A-4E956FC079E1}">
      <dgm:prSet/>
      <dgm:spPr/>
      <dgm:t>
        <a:bodyPr/>
        <a:lstStyle/>
        <a:p>
          <a:endParaRPr lang="en-US"/>
        </a:p>
      </dgm:t>
    </dgm:pt>
    <dgm:pt modelId="{C317AECA-F7EA-4086-8331-29B707C20CD4}">
      <dgm:prSet phldrT="[Text]"/>
      <dgm:spPr/>
      <dgm:t>
        <a:bodyPr/>
        <a:lstStyle/>
        <a:p>
          <a:r>
            <a:rPr lang="en-US" dirty="0" smtClean="0"/>
            <a:t>Tropical medicine</a:t>
          </a:r>
          <a:endParaRPr lang="en-US" dirty="0"/>
        </a:p>
      </dgm:t>
    </dgm:pt>
    <dgm:pt modelId="{AACD373C-8F2C-48A6-89D0-9E7B39DD73EB}" type="parTrans" cxnId="{F54F5E6C-D16C-4A36-B866-48ED5CC41515}">
      <dgm:prSet/>
      <dgm:spPr/>
      <dgm:t>
        <a:bodyPr/>
        <a:lstStyle/>
        <a:p>
          <a:endParaRPr lang="en-US"/>
        </a:p>
      </dgm:t>
    </dgm:pt>
    <dgm:pt modelId="{A64B121A-9173-4F2E-B70F-C70A95A321C2}" type="sibTrans" cxnId="{F54F5E6C-D16C-4A36-B866-48ED5CC41515}">
      <dgm:prSet/>
      <dgm:spPr/>
      <dgm:t>
        <a:bodyPr/>
        <a:lstStyle/>
        <a:p>
          <a:endParaRPr lang="en-US"/>
        </a:p>
      </dgm:t>
    </dgm:pt>
    <dgm:pt modelId="{F50BAF98-3B0D-4388-9A77-16F2C2754B80}">
      <dgm:prSet phldrT="[Text]"/>
      <dgm:spPr/>
      <dgm:t>
        <a:bodyPr/>
        <a:lstStyle/>
        <a:p>
          <a:r>
            <a:rPr lang="en-US" dirty="0" smtClean="0"/>
            <a:t>DMO rural Africa</a:t>
          </a:r>
          <a:endParaRPr lang="en-US" dirty="0"/>
        </a:p>
      </dgm:t>
    </dgm:pt>
    <dgm:pt modelId="{3426AC46-50B1-4AA2-82FC-628D3286AB1D}" type="parTrans" cxnId="{040F4C65-09AA-4583-B733-1E06F6273D21}">
      <dgm:prSet/>
      <dgm:spPr/>
      <dgm:t>
        <a:bodyPr/>
        <a:lstStyle/>
        <a:p>
          <a:endParaRPr lang="en-US"/>
        </a:p>
      </dgm:t>
    </dgm:pt>
    <dgm:pt modelId="{75D101B2-53DC-4342-B7DA-5A31620051D6}" type="sibTrans" cxnId="{040F4C65-09AA-4583-B733-1E06F6273D21}">
      <dgm:prSet/>
      <dgm:spPr/>
      <dgm:t>
        <a:bodyPr/>
        <a:lstStyle/>
        <a:p>
          <a:endParaRPr lang="en-US"/>
        </a:p>
      </dgm:t>
    </dgm:pt>
    <dgm:pt modelId="{A4A043D2-C128-49A3-A010-798389B22D3D}">
      <dgm:prSet phldrT="[Text]"/>
      <dgm:spPr/>
      <dgm:t>
        <a:bodyPr/>
        <a:lstStyle/>
        <a:p>
          <a:r>
            <a:rPr lang="en-US" dirty="0" smtClean="0"/>
            <a:t>Public health </a:t>
          </a:r>
          <a:r>
            <a:rPr lang="en-US" dirty="0" err="1" smtClean="0"/>
            <a:t>programmes</a:t>
          </a:r>
          <a:endParaRPr lang="en-US" dirty="0"/>
        </a:p>
      </dgm:t>
    </dgm:pt>
    <dgm:pt modelId="{5415D128-7B51-4159-BC38-4380553A823D}" type="parTrans" cxnId="{43327EDF-CE3C-4C73-9944-EB6433C404DA}">
      <dgm:prSet/>
      <dgm:spPr/>
      <dgm:t>
        <a:bodyPr/>
        <a:lstStyle/>
        <a:p>
          <a:endParaRPr lang="en-US"/>
        </a:p>
      </dgm:t>
    </dgm:pt>
    <dgm:pt modelId="{5101E398-92F9-46E2-A7F9-8B10E4FC5185}" type="sibTrans" cxnId="{43327EDF-CE3C-4C73-9944-EB6433C404DA}">
      <dgm:prSet/>
      <dgm:spPr/>
      <dgm:t>
        <a:bodyPr/>
        <a:lstStyle/>
        <a:p>
          <a:endParaRPr lang="en-US"/>
        </a:p>
      </dgm:t>
    </dgm:pt>
    <dgm:pt modelId="{9C994D24-5773-48B0-9E19-9E3DB360A27D}">
      <dgm:prSet phldrT="[Text]"/>
      <dgm:spPr/>
      <dgm:t>
        <a:bodyPr/>
        <a:lstStyle/>
        <a:p>
          <a:r>
            <a:rPr lang="en-US" dirty="0" smtClean="0"/>
            <a:t>Policy and political dialogue on Global Health</a:t>
          </a:r>
          <a:endParaRPr lang="en-US" dirty="0"/>
        </a:p>
      </dgm:t>
    </dgm:pt>
    <dgm:pt modelId="{02343A96-0EE5-439A-82EC-75DF2D9264B5}" type="parTrans" cxnId="{253A8D29-D2B5-4B1A-A6F0-AF3CA0290606}">
      <dgm:prSet/>
      <dgm:spPr/>
      <dgm:t>
        <a:bodyPr/>
        <a:lstStyle/>
        <a:p>
          <a:endParaRPr lang="en-US"/>
        </a:p>
      </dgm:t>
    </dgm:pt>
    <dgm:pt modelId="{C80D5730-28FD-4F84-8556-A9572ACD3796}" type="sibTrans" cxnId="{253A8D29-D2B5-4B1A-A6F0-AF3CA0290606}">
      <dgm:prSet/>
      <dgm:spPr/>
      <dgm:t>
        <a:bodyPr/>
        <a:lstStyle/>
        <a:p>
          <a:endParaRPr lang="en-US"/>
        </a:p>
      </dgm:t>
    </dgm:pt>
    <dgm:pt modelId="{F250FA28-509D-44AC-BB48-6F37097D68E0}" type="pres">
      <dgm:prSet presAssocID="{5974D0FA-8E4D-473C-B695-E72E777E6A16}" presName="cycle" presStyleCnt="0">
        <dgm:presLayoutVars>
          <dgm:dir/>
          <dgm:resizeHandles val="exact"/>
        </dgm:presLayoutVars>
      </dgm:prSet>
      <dgm:spPr/>
      <dgm:t>
        <a:bodyPr/>
        <a:lstStyle/>
        <a:p>
          <a:endParaRPr lang="en-US"/>
        </a:p>
      </dgm:t>
    </dgm:pt>
    <dgm:pt modelId="{7BF42656-F43D-4059-AF06-54B0B257F55A}" type="pres">
      <dgm:prSet presAssocID="{6A6EDD91-9E9F-40F9-8D51-A08B1815F5EF}" presName="dummy" presStyleCnt="0"/>
      <dgm:spPr/>
    </dgm:pt>
    <dgm:pt modelId="{B118518A-CF6C-48C8-B36F-9D387EA2F0E9}" type="pres">
      <dgm:prSet presAssocID="{6A6EDD91-9E9F-40F9-8D51-A08B1815F5EF}" presName="node" presStyleLbl="revTx" presStyleIdx="0" presStyleCnt="5">
        <dgm:presLayoutVars>
          <dgm:bulletEnabled val="1"/>
        </dgm:presLayoutVars>
      </dgm:prSet>
      <dgm:spPr/>
      <dgm:t>
        <a:bodyPr/>
        <a:lstStyle/>
        <a:p>
          <a:endParaRPr lang="en-US"/>
        </a:p>
      </dgm:t>
    </dgm:pt>
    <dgm:pt modelId="{A2C824AD-54FB-425F-BDFD-98B8BDFADCCC}" type="pres">
      <dgm:prSet presAssocID="{A5168500-0E61-4089-A99E-7CC4FF9F25DD}" presName="sibTrans" presStyleLbl="node1" presStyleIdx="0" presStyleCnt="5"/>
      <dgm:spPr/>
      <dgm:t>
        <a:bodyPr/>
        <a:lstStyle/>
        <a:p>
          <a:endParaRPr lang="en-US"/>
        </a:p>
      </dgm:t>
    </dgm:pt>
    <dgm:pt modelId="{E9DB7AD7-1EC7-475A-9B48-8093759F5995}" type="pres">
      <dgm:prSet presAssocID="{C317AECA-F7EA-4086-8331-29B707C20CD4}" presName="dummy" presStyleCnt="0"/>
      <dgm:spPr/>
    </dgm:pt>
    <dgm:pt modelId="{91D27037-6DB3-4D28-8B12-D0EA0BA5C885}" type="pres">
      <dgm:prSet presAssocID="{C317AECA-F7EA-4086-8331-29B707C20CD4}" presName="node" presStyleLbl="revTx" presStyleIdx="1" presStyleCnt="5">
        <dgm:presLayoutVars>
          <dgm:bulletEnabled val="1"/>
        </dgm:presLayoutVars>
      </dgm:prSet>
      <dgm:spPr/>
      <dgm:t>
        <a:bodyPr/>
        <a:lstStyle/>
        <a:p>
          <a:endParaRPr lang="en-US"/>
        </a:p>
      </dgm:t>
    </dgm:pt>
    <dgm:pt modelId="{28D32498-3C4A-4E39-B519-5AD6286EB347}" type="pres">
      <dgm:prSet presAssocID="{A64B121A-9173-4F2E-B70F-C70A95A321C2}" presName="sibTrans" presStyleLbl="node1" presStyleIdx="1" presStyleCnt="5"/>
      <dgm:spPr/>
      <dgm:t>
        <a:bodyPr/>
        <a:lstStyle/>
        <a:p>
          <a:endParaRPr lang="en-US"/>
        </a:p>
      </dgm:t>
    </dgm:pt>
    <dgm:pt modelId="{746026FE-EA8E-4B27-8022-D5DFF7FE80D1}" type="pres">
      <dgm:prSet presAssocID="{F50BAF98-3B0D-4388-9A77-16F2C2754B80}" presName="dummy" presStyleCnt="0"/>
      <dgm:spPr/>
    </dgm:pt>
    <dgm:pt modelId="{23ECD475-0976-45A9-9FCF-D36B82ADD505}" type="pres">
      <dgm:prSet presAssocID="{F50BAF98-3B0D-4388-9A77-16F2C2754B80}" presName="node" presStyleLbl="revTx" presStyleIdx="2" presStyleCnt="5">
        <dgm:presLayoutVars>
          <dgm:bulletEnabled val="1"/>
        </dgm:presLayoutVars>
      </dgm:prSet>
      <dgm:spPr/>
      <dgm:t>
        <a:bodyPr/>
        <a:lstStyle/>
        <a:p>
          <a:endParaRPr lang="en-US"/>
        </a:p>
      </dgm:t>
    </dgm:pt>
    <dgm:pt modelId="{92AEAA5C-5496-4D54-8C75-427A7FB879F3}" type="pres">
      <dgm:prSet presAssocID="{75D101B2-53DC-4342-B7DA-5A31620051D6}" presName="sibTrans" presStyleLbl="node1" presStyleIdx="2" presStyleCnt="5"/>
      <dgm:spPr/>
      <dgm:t>
        <a:bodyPr/>
        <a:lstStyle/>
        <a:p>
          <a:endParaRPr lang="en-US"/>
        </a:p>
      </dgm:t>
    </dgm:pt>
    <dgm:pt modelId="{41A850AD-AC49-4FA9-9644-4EF896B54FCF}" type="pres">
      <dgm:prSet presAssocID="{A4A043D2-C128-49A3-A010-798389B22D3D}" presName="dummy" presStyleCnt="0"/>
      <dgm:spPr/>
    </dgm:pt>
    <dgm:pt modelId="{D376A1BC-F277-45D0-A8FB-E35E7EFF93C0}" type="pres">
      <dgm:prSet presAssocID="{A4A043D2-C128-49A3-A010-798389B22D3D}" presName="node" presStyleLbl="revTx" presStyleIdx="3" presStyleCnt="5">
        <dgm:presLayoutVars>
          <dgm:bulletEnabled val="1"/>
        </dgm:presLayoutVars>
      </dgm:prSet>
      <dgm:spPr/>
      <dgm:t>
        <a:bodyPr/>
        <a:lstStyle/>
        <a:p>
          <a:endParaRPr lang="en-US"/>
        </a:p>
      </dgm:t>
    </dgm:pt>
    <dgm:pt modelId="{39EC299B-4162-4D8A-AD19-D05C2F8525BB}" type="pres">
      <dgm:prSet presAssocID="{5101E398-92F9-46E2-A7F9-8B10E4FC5185}" presName="sibTrans" presStyleLbl="node1" presStyleIdx="3" presStyleCnt="5"/>
      <dgm:spPr/>
      <dgm:t>
        <a:bodyPr/>
        <a:lstStyle/>
        <a:p>
          <a:endParaRPr lang="en-US"/>
        </a:p>
      </dgm:t>
    </dgm:pt>
    <dgm:pt modelId="{AAA275D6-3B61-459F-BFD0-56B91EBE8E7D}" type="pres">
      <dgm:prSet presAssocID="{9C994D24-5773-48B0-9E19-9E3DB360A27D}" presName="dummy" presStyleCnt="0"/>
      <dgm:spPr/>
    </dgm:pt>
    <dgm:pt modelId="{695B55C1-2DD7-463B-8F90-47F202C0919D}" type="pres">
      <dgm:prSet presAssocID="{9C994D24-5773-48B0-9E19-9E3DB360A27D}" presName="node" presStyleLbl="revTx" presStyleIdx="4" presStyleCnt="5">
        <dgm:presLayoutVars>
          <dgm:bulletEnabled val="1"/>
        </dgm:presLayoutVars>
      </dgm:prSet>
      <dgm:spPr/>
      <dgm:t>
        <a:bodyPr/>
        <a:lstStyle/>
        <a:p>
          <a:endParaRPr lang="en-US"/>
        </a:p>
      </dgm:t>
    </dgm:pt>
    <dgm:pt modelId="{670DD4FA-B8F5-4A62-A367-5D129128AC9F}" type="pres">
      <dgm:prSet presAssocID="{C80D5730-28FD-4F84-8556-A9572ACD3796}" presName="sibTrans" presStyleLbl="node1" presStyleIdx="4" presStyleCnt="5" custLinFactNeighborX="361" custLinFactNeighborY="411"/>
      <dgm:spPr/>
      <dgm:t>
        <a:bodyPr/>
        <a:lstStyle/>
        <a:p>
          <a:endParaRPr lang="en-US"/>
        </a:p>
      </dgm:t>
    </dgm:pt>
  </dgm:ptLst>
  <dgm:cxnLst>
    <dgm:cxn modelId="{1CF0BFD0-7766-4316-8A12-DD65B6B8CA3A}" type="presOf" srcId="{5101E398-92F9-46E2-A7F9-8B10E4FC5185}" destId="{39EC299B-4162-4D8A-AD19-D05C2F8525BB}" srcOrd="0" destOrd="0" presId="urn:microsoft.com/office/officeart/2005/8/layout/cycle1"/>
    <dgm:cxn modelId="{9CF0A238-1718-4126-A76A-79F4A05B4179}" type="presOf" srcId="{A5168500-0E61-4089-A99E-7CC4FF9F25DD}" destId="{A2C824AD-54FB-425F-BDFD-98B8BDFADCCC}" srcOrd="0" destOrd="0" presId="urn:microsoft.com/office/officeart/2005/8/layout/cycle1"/>
    <dgm:cxn modelId="{944F2E3E-0803-47C5-A48A-213499FB28E0}" type="presOf" srcId="{75D101B2-53DC-4342-B7DA-5A31620051D6}" destId="{92AEAA5C-5496-4D54-8C75-427A7FB879F3}" srcOrd="0" destOrd="0" presId="urn:microsoft.com/office/officeart/2005/8/layout/cycle1"/>
    <dgm:cxn modelId="{2A05E406-C281-4DC1-AD2B-B4CE32DC0143}" type="presOf" srcId="{C80D5730-28FD-4F84-8556-A9572ACD3796}" destId="{670DD4FA-B8F5-4A62-A367-5D129128AC9F}" srcOrd="0" destOrd="0" presId="urn:microsoft.com/office/officeart/2005/8/layout/cycle1"/>
    <dgm:cxn modelId="{8A385D56-8DBE-4210-914A-4E956FC079E1}" srcId="{5974D0FA-8E4D-473C-B695-E72E777E6A16}" destId="{6A6EDD91-9E9F-40F9-8D51-A08B1815F5EF}" srcOrd="0" destOrd="0" parTransId="{2557559B-AB73-46E4-8567-56E83F5FD47A}" sibTransId="{A5168500-0E61-4089-A99E-7CC4FF9F25DD}"/>
    <dgm:cxn modelId="{517D1D5F-CA82-4165-9A25-FCF41DF0D49E}" type="presOf" srcId="{F50BAF98-3B0D-4388-9A77-16F2C2754B80}" destId="{23ECD475-0976-45A9-9FCF-D36B82ADD505}" srcOrd="0" destOrd="0" presId="urn:microsoft.com/office/officeart/2005/8/layout/cycle1"/>
    <dgm:cxn modelId="{040F4C65-09AA-4583-B733-1E06F6273D21}" srcId="{5974D0FA-8E4D-473C-B695-E72E777E6A16}" destId="{F50BAF98-3B0D-4388-9A77-16F2C2754B80}" srcOrd="2" destOrd="0" parTransId="{3426AC46-50B1-4AA2-82FC-628D3286AB1D}" sibTransId="{75D101B2-53DC-4342-B7DA-5A31620051D6}"/>
    <dgm:cxn modelId="{9264FF89-9BA1-4D5B-9CB3-E7ED100BB017}" type="presOf" srcId="{A64B121A-9173-4F2E-B70F-C70A95A321C2}" destId="{28D32498-3C4A-4E39-B519-5AD6286EB347}" srcOrd="0" destOrd="0" presId="urn:microsoft.com/office/officeart/2005/8/layout/cycle1"/>
    <dgm:cxn modelId="{4AE81AA7-3ADE-4849-AA27-4C14F2611099}" type="presOf" srcId="{C317AECA-F7EA-4086-8331-29B707C20CD4}" destId="{91D27037-6DB3-4D28-8B12-D0EA0BA5C885}" srcOrd="0" destOrd="0" presId="urn:microsoft.com/office/officeart/2005/8/layout/cycle1"/>
    <dgm:cxn modelId="{61C3813C-A76D-4BB7-A689-2418F586511F}" type="presOf" srcId="{6A6EDD91-9E9F-40F9-8D51-A08B1815F5EF}" destId="{B118518A-CF6C-48C8-B36F-9D387EA2F0E9}" srcOrd="0" destOrd="0" presId="urn:microsoft.com/office/officeart/2005/8/layout/cycle1"/>
    <dgm:cxn modelId="{43327EDF-CE3C-4C73-9944-EB6433C404DA}" srcId="{5974D0FA-8E4D-473C-B695-E72E777E6A16}" destId="{A4A043D2-C128-49A3-A010-798389B22D3D}" srcOrd="3" destOrd="0" parTransId="{5415D128-7B51-4159-BC38-4380553A823D}" sibTransId="{5101E398-92F9-46E2-A7F9-8B10E4FC5185}"/>
    <dgm:cxn modelId="{F4B918A7-5367-4E4D-9CB8-ECBDA84661DF}" type="presOf" srcId="{A4A043D2-C128-49A3-A010-798389B22D3D}" destId="{D376A1BC-F277-45D0-A8FB-E35E7EFF93C0}" srcOrd="0" destOrd="0" presId="urn:microsoft.com/office/officeart/2005/8/layout/cycle1"/>
    <dgm:cxn modelId="{E415F46A-31CB-4666-8AA6-BE1C64EA41C6}" type="presOf" srcId="{9C994D24-5773-48B0-9E19-9E3DB360A27D}" destId="{695B55C1-2DD7-463B-8F90-47F202C0919D}" srcOrd="0" destOrd="0" presId="urn:microsoft.com/office/officeart/2005/8/layout/cycle1"/>
    <dgm:cxn modelId="{078E53FB-7D0E-4945-AF34-B58AAE17E9B7}" type="presOf" srcId="{5974D0FA-8E4D-473C-B695-E72E777E6A16}" destId="{F250FA28-509D-44AC-BB48-6F37097D68E0}" srcOrd="0" destOrd="0" presId="urn:microsoft.com/office/officeart/2005/8/layout/cycle1"/>
    <dgm:cxn modelId="{F54F5E6C-D16C-4A36-B866-48ED5CC41515}" srcId="{5974D0FA-8E4D-473C-B695-E72E777E6A16}" destId="{C317AECA-F7EA-4086-8331-29B707C20CD4}" srcOrd="1" destOrd="0" parTransId="{AACD373C-8F2C-48A6-89D0-9E7B39DD73EB}" sibTransId="{A64B121A-9173-4F2E-B70F-C70A95A321C2}"/>
    <dgm:cxn modelId="{253A8D29-D2B5-4B1A-A6F0-AF3CA0290606}" srcId="{5974D0FA-8E4D-473C-B695-E72E777E6A16}" destId="{9C994D24-5773-48B0-9E19-9E3DB360A27D}" srcOrd="4" destOrd="0" parTransId="{02343A96-0EE5-439A-82EC-75DF2D9264B5}" sibTransId="{C80D5730-28FD-4F84-8556-A9572ACD3796}"/>
    <dgm:cxn modelId="{FC947823-B3C2-474F-B376-00EA01664ED7}" type="presParOf" srcId="{F250FA28-509D-44AC-BB48-6F37097D68E0}" destId="{7BF42656-F43D-4059-AF06-54B0B257F55A}" srcOrd="0" destOrd="0" presId="urn:microsoft.com/office/officeart/2005/8/layout/cycle1"/>
    <dgm:cxn modelId="{E498C45B-A681-4987-B7CC-B0DA4F906209}" type="presParOf" srcId="{F250FA28-509D-44AC-BB48-6F37097D68E0}" destId="{B118518A-CF6C-48C8-B36F-9D387EA2F0E9}" srcOrd="1" destOrd="0" presId="urn:microsoft.com/office/officeart/2005/8/layout/cycle1"/>
    <dgm:cxn modelId="{EAC8B9F1-6A44-42EE-8223-DD9C687910EF}" type="presParOf" srcId="{F250FA28-509D-44AC-BB48-6F37097D68E0}" destId="{A2C824AD-54FB-425F-BDFD-98B8BDFADCCC}" srcOrd="2" destOrd="0" presId="urn:microsoft.com/office/officeart/2005/8/layout/cycle1"/>
    <dgm:cxn modelId="{1CC1571C-FC57-4117-97B4-68EB33B78308}" type="presParOf" srcId="{F250FA28-509D-44AC-BB48-6F37097D68E0}" destId="{E9DB7AD7-1EC7-475A-9B48-8093759F5995}" srcOrd="3" destOrd="0" presId="urn:microsoft.com/office/officeart/2005/8/layout/cycle1"/>
    <dgm:cxn modelId="{8B0F4108-A7DC-4A9E-B66F-39649AC8E727}" type="presParOf" srcId="{F250FA28-509D-44AC-BB48-6F37097D68E0}" destId="{91D27037-6DB3-4D28-8B12-D0EA0BA5C885}" srcOrd="4" destOrd="0" presId="urn:microsoft.com/office/officeart/2005/8/layout/cycle1"/>
    <dgm:cxn modelId="{C5667D62-401D-4BC4-80A6-AB3944B94284}" type="presParOf" srcId="{F250FA28-509D-44AC-BB48-6F37097D68E0}" destId="{28D32498-3C4A-4E39-B519-5AD6286EB347}" srcOrd="5" destOrd="0" presId="urn:microsoft.com/office/officeart/2005/8/layout/cycle1"/>
    <dgm:cxn modelId="{93FA1FA2-0CF2-4F2F-9328-ECBDD44086AD}" type="presParOf" srcId="{F250FA28-509D-44AC-BB48-6F37097D68E0}" destId="{746026FE-EA8E-4B27-8022-D5DFF7FE80D1}" srcOrd="6" destOrd="0" presId="urn:microsoft.com/office/officeart/2005/8/layout/cycle1"/>
    <dgm:cxn modelId="{1D3F0541-BB1C-46BE-A965-FB50561CA65A}" type="presParOf" srcId="{F250FA28-509D-44AC-BB48-6F37097D68E0}" destId="{23ECD475-0976-45A9-9FCF-D36B82ADD505}" srcOrd="7" destOrd="0" presId="urn:microsoft.com/office/officeart/2005/8/layout/cycle1"/>
    <dgm:cxn modelId="{411E8027-7F05-41BD-B9BC-F12F41F2B50D}" type="presParOf" srcId="{F250FA28-509D-44AC-BB48-6F37097D68E0}" destId="{92AEAA5C-5496-4D54-8C75-427A7FB879F3}" srcOrd="8" destOrd="0" presId="urn:microsoft.com/office/officeart/2005/8/layout/cycle1"/>
    <dgm:cxn modelId="{8338F37C-4EA1-4F93-861B-BEA8CD9C20F1}" type="presParOf" srcId="{F250FA28-509D-44AC-BB48-6F37097D68E0}" destId="{41A850AD-AC49-4FA9-9644-4EF896B54FCF}" srcOrd="9" destOrd="0" presId="urn:microsoft.com/office/officeart/2005/8/layout/cycle1"/>
    <dgm:cxn modelId="{FA6ED9C5-ED15-46E0-A1C2-633D15056A50}" type="presParOf" srcId="{F250FA28-509D-44AC-BB48-6F37097D68E0}" destId="{D376A1BC-F277-45D0-A8FB-E35E7EFF93C0}" srcOrd="10" destOrd="0" presId="urn:microsoft.com/office/officeart/2005/8/layout/cycle1"/>
    <dgm:cxn modelId="{794D6BA4-A8F4-4A99-89E9-67D7D6067A47}" type="presParOf" srcId="{F250FA28-509D-44AC-BB48-6F37097D68E0}" destId="{39EC299B-4162-4D8A-AD19-D05C2F8525BB}" srcOrd="11" destOrd="0" presId="urn:microsoft.com/office/officeart/2005/8/layout/cycle1"/>
    <dgm:cxn modelId="{67F78135-E345-4702-AA3A-83B88BA49B11}" type="presParOf" srcId="{F250FA28-509D-44AC-BB48-6F37097D68E0}" destId="{AAA275D6-3B61-459F-BFD0-56B91EBE8E7D}" srcOrd="12" destOrd="0" presId="urn:microsoft.com/office/officeart/2005/8/layout/cycle1"/>
    <dgm:cxn modelId="{80FA50B0-F4CD-405A-B96D-1FBC1156A74B}" type="presParOf" srcId="{F250FA28-509D-44AC-BB48-6F37097D68E0}" destId="{695B55C1-2DD7-463B-8F90-47F202C0919D}" srcOrd="13" destOrd="0" presId="urn:microsoft.com/office/officeart/2005/8/layout/cycle1"/>
    <dgm:cxn modelId="{DFC57FEB-4DEA-4330-BBD1-78F7CDF0B54A}" type="presParOf" srcId="{F250FA28-509D-44AC-BB48-6F37097D68E0}" destId="{670DD4FA-B8F5-4A62-A367-5D129128AC9F}" srcOrd="14" destOrd="0" presId="urn:microsoft.com/office/officeart/2005/8/layout/cycle1"/>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113C6B-EAEF-48BA-9C03-2EA33F5A39A9}" type="doc">
      <dgm:prSet loTypeId="urn:microsoft.com/office/officeart/2005/8/layout/pyramid1" loCatId="pyramid" qsTypeId="urn:microsoft.com/office/officeart/2005/8/quickstyle/simple1#2" qsCatId="simple" csTypeId="urn:microsoft.com/office/officeart/2005/8/colors/accent1_2#2" csCatId="accent1" phldr="1"/>
      <dgm:spPr/>
    </dgm:pt>
    <dgm:pt modelId="{AB99AB10-A223-4CD3-A085-1DDA71EB151A}">
      <dgm:prSet phldrT="[Text]" custT="1"/>
      <dgm:spPr/>
      <dgm:t>
        <a:bodyPr/>
        <a:lstStyle/>
        <a:p>
          <a:pPr>
            <a:spcAft>
              <a:spcPts val="0"/>
            </a:spcAft>
          </a:pPr>
          <a:r>
            <a:rPr lang="en-US" sz="1600" dirty="0">
              <a:latin typeface="+mn-lt"/>
            </a:rPr>
            <a:t>Physical and psycho-Social potential developed and </a:t>
          </a:r>
          <a:r>
            <a:rPr lang="en-US" sz="1600" dirty="0" err="1">
              <a:latin typeface="+mn-lt"/>
            </a:rPr>
            <a:t>fulfiled</a:t>
          </a:r>
          <a:endParaRPr lang="en-US" sz="1600" dirty="0">
            <a:latin typeface="+mn-lt"/>
          </a:endParaRPr>
        </a:p>
        <a:p>
          <a:pPr>
            <a:spcAft>
              <a:spcPts val="0"/>
            </a:spcAft>
          </a:pPr>
          <a:r>
            <a:rPr lang="en-US" sz="1600" dirty="0">
              <a:latin typeface="+mn-lt"/>
            </a:rPr>
            <a:t>If unmet : </a:t>
          </a:r>
          <a:r>
            <a:rPr lang="en-US" sz="1600" dirty="0" err="1">
              <a:latin typeface="+mn-lt"/>
            </a:rPr>
            <a:t>physicalhandicaps</a:t>
          </a:r>
          <a:r>
            <a:rPr lang="en-US" sz="1600" dirty="0">
              <a:latin typeface="+mn-lt"/>
            </a:rPr>
            <a:t>,  chronic stress, </a:t>
          </a:r>
          <a:r>
            <a:rPr lang="en-US" sz="1600" dirty="0" err="1">
              <a:latin typeface="+mn-lt"/>
            </a:rPr>
            <a:t>lonelyness</a:t>
          </a:r>
          <a:r>
            <a:rPr lang="en-US" sz="1600" dirty="0">
              <a:latin typeface="+mn-lt"/>
            </a:rPr>
            <a:t>, </a:t>
          </a:r>
          <a:r>
            <a:rPr lang="en-US" sz="1600" dirty="0" err="1">
              <a:latin typeface="+mn-lt"/>
            </a:rPr>
            <a:t>anxiety,depression</a:t>
          </a:r>
          <a:endParaRPr lang="en-US" sz="1600" dirty="0">
            <a:latin typeface="+mn-lt"/>
          </a:endParaRPr>
        </a:p>
      </dgm:t>
    </dgm:pt>
    <dgm:pt modelId="{D505CCB8-7324-4FDC-B42A-3B4AF67B97A9}" type="parTrans" cxnId="{3464E8DF-DF3F-4E3F-BD8B-5907AD2A6D28}">
      <dgm:prSet/>
      <dgm:spPr/>
      <dgm:t>
        <a:bodyPr/>
        <a:lstStyle/>
        <a:p>
          <a:endParaRPr lang="en-US"/>
        </a:p>
      </dgm:t>
    </dgm:pt>
    <dgm:pt modelId="{629FB76C-7662-4F60-B5BB-EEB9A953341C}" type="sibTrans" cxnId="{3464E8DF-DF3F-4E3F-BD8B-5907AD2A6D28}">
      <dgm:prSet/>
      <dgm:spPr/>
      <dgm:t>
        <a:bodyPr/>
        <a:lstStyle/>
        <a:p>
          <a:endParaRPr lang="en-US"/>
        </a:p>
      </dgm:t>
    </dgm:pt>
    <dgm:pt modelId="{02EB9E58-A2DA-4719-80AC-FD8992C51EAD}">
      <dgm:prSet phldrT="[Text]" custT="1"/>
      <dgm:spPr/>
      <dgm:t>
        <a:bodyPr/>
        <a:lstStyle/>
        <a:p>
          <a:r>
            <a:rPr lang="en-US" sz="1600" dirty="0">
              <a:latin typeface="+mn-lt"/>
            </a:rPr>
            <a:t>Basic physical needs : water, air, nutrition.</a:t>
          </a:r>
        </a:p>
        <a:p>
          <a:r>
            <a:rPr lang="en-US" sz="1600" dirty="0">
              <a:latin typeface="+mn-lt"/>
            </a:rPr>
            <a:t> If un met : malnutrition, dehydration, respiratory conditions</a:t>
          </a:r>
          <a:r>
            <a:rPr lang="en-US" sz="1000" dirty="0">
              <a:latin typeface="+mn-lt"/>
            </a:rPr>
            <a:t>.</a:t>
          </a:r>
        </a:p>
      </dgm:t>
    </dgm:pt>
    <dgm:pt modelId="{880378CA-50FC-40FB-94D2-16C9D6D531E5}" type="parTrans" cxnId="{085FF9B4-BF49-4633-BC28-26120D47232F}">
      <dgm:prSet/>
      <dgm:spPr/>
      <dgm:t>
        <a:bodyPr/>
        <a:lstStyle/>
        <a:p>
          <a:endParaRPr lang="en-US"/>
        </a:p>
      </dgm:t>
    </dgm:pt>
    <dgm:pt modelId="{9959C019-7155-42BF-8DAE-F1DAEC714184}" type="sibTrans" cxnId="{085FF9B4-BF49-4633-BC28-26120D47232F}">
      <dgm:prSet/>
      <dgm:spPr/>
      <dgm:t>
        <a:bodyPr/>
        <a:lstStyle/>
        <a:p>
          <a:endParaRPr lang="en-US"/>
        </a:p>
      </dgm:t>
    </dgm:pt>
    <dgm:pt modelId="{F3F36129-DC74-44F1-B228-89E6E1078907}">
      <dgm:prSet phldrT="[Text]" custT="1"/>
      <dgm:spPr/>
      <dgm:t>
        <a:bodyPr/>
        <a:lstStyle/>
        <a:p>
          <a:r>
            <a:rPr lang="en-US" sz="1600" dirty="0">
              <a:latin typeface="+mn-lt"/>
            </a:rPr>
            <a:t>Safety needs : from infections, toxic agents, unhealthy diets and </a:t>
          </a:r>
          <a:r>
            <a:rPr lang="en-US" sz="1600" dirty="0" err="1">
              <a:latin typeface="+mn-lt"/>
            </a:rPr>
            <a:t>sendentarism</a:t>
          </a:r>
          <a:r>
            <a:rPr lang="en-US" sz="1600" dirty="0">
              <a:latin typeface="+mn-lt"/>
            </a:rPr>
            <a:t>, accidents  and violence</a:t>
          </a:r>
        </a:p>
        <a:p>
          <a:r>
            <a:rPr lang="en-US" sz="1600" dirty="0">
              <a:latin typeface="+mn-lt"/>
            </a:rPr>
            <a:t>If unmet : infectious diseases, intoxications, cardiovascular and metabolic disorders,  cancer, trauma</a:t>
          </a:r>
          <a:r>
            <a:rPr lang="en-US" sz="900" dirty="0">
              <a:latin typeface="Californian FB" pitchFamily="18" charset="0"/>
            </a:rPr>
            <a:t>.</a:t>
          </a:r>
        </a:p>
      </dgm:t>
    </dgm:pt>
    <dgm:pt modelId="{09A17453-3131-4B4C-811E-32541FEA8F49}" type="parTrans" cxnId="{AA84E1BC-FCB4-4D01-9C2F-CEAB154C794A}">
      <dgm:prSet/>
      <dgm:spPr/>
      <dgm:t>
        <a:bodyPr/>
        <a:lstStyle/>
        <a:p>
          <a:endParaRPr lang="en-US"/>
        </a:p>
      </dgm:t>
    </dgm:pt>
    <dgm:pt modelId="{C76AFE78-C6E2-49DE-BA30-9AAC0682DFFE}" type="sibTrans" cxnId="{AA84E1BC-FCB4-4D01-9C2F-CEAB154C794A}">
      <dgm:prSet/>
      <dgm:spPr/>
      <dgm:t>
        <a:bodyPr/>
        <a:lstStyle/>
        <a:p>
          <a:endParaRPr lang="en-US"/>
        </a:p>
      </dgm:t>
    </dgm:pt>
    <dgm:pt modelId="{0690E9E9-15D4-43CB-B098-DB67620E4B1D}" type="pres">
      <dgm:prSet presAssocID="{3C113C6B-EAEF-48BA-9C03-2EA33F5A39A9}" presName="Name0" presStyleCnt="0">
        <dgm:presLayoutVars>
          <dgm:dir/>
          <dgm:animLvl val="lvl"/>
          <dgm:resizeHandles val="exact"/>
        </dgm:presLayoutVars>
      </dgm:prSet>
      <dgm:spPr/>
    </dgm:pt>
    <dgm:pt modelId="{797AB67C-851C-4CFB-B110-C4B502B50D9C}" type="pres">
      <dgm:prSet presAssocID="{AB99AB10-A223-4CD3-A085-1DDA71EB151A}" presName="Name8" presStyleCnt="0"/>
      <dgm:spPr/>
    </dgm:pt>
    <dgm:pt modelId="{3CF268CA-E0C6-4EE2-BEAF-9AC02176B576}" type="pres">
      <dgm:prSet presAssocID="{AB99AB10-A223-4CD3-A085-1DDA71EB151A}" presName="level" presStyleLbl="node1" presStyleIdx="0" presStyleCnt="3" custLinFactNeighborX="6" custLinFactNeighborY="-1155">
        <dgm:presLayoutVars>
          <dgm:chMax val="1"/>
          <dgm:bulletEnabled val="1"/>
        </dgm:presLayoutVars>
      </dgm:prSet>
      <dgm:spPr/>
      <dgm:t>
        <a:bodyPr/>
        <a:lstStyle/>
        <a:p>
          <a:endParaRPr lang="en-US"/>
        </a:p>
      </dgm:t>
    </dgm:pt>
    <dgm:pt modelId="{395F4AD1-5F2F-417F-B4B4-8D5314AC75D6}" type="pres">
      <dgm:prSet presAssocID="{AB99AB10-A223-4CD3-A085-1DDA71EB151A}" presName="levelTx" presStyleLbl="revTx" presStyleIdx="0" presStyleCnt="0">
        <dgm:presLayoutVars>
          <dgm:chMax val="1"/>
          <dgm:bulletEnabled val="1"/>
        </dgm:presLayoutVars>
      </dgm:prSet>
      <dgm:spPr/>
      <dgm:t>
        <a:bodyPr/>
        <a:lstStyle/>
        <a:p>
          <a:endParaRPr lang="en-US"/>
        </a:p>
      </dgm:t>
    </dgm:pt>
    <dgm:pt modelId="{FEC9A8CF-A0DF-4F3F-9633-22E6FE6201D2}" type="pres">
      <dgm:prSet presAssocID="{F3F36129-DC74-44F1-B228-89E6E1078907}" presName="Name8" presStyleCnt="0"/>
      <dgm:spPr/>
    </dgm:pt>
    <dgm:pt modelId="{F6E60C50-1852-4E30-A7E0-DA6523241A05}" type="pres">
      <dgm:prSet presAssocID="{F3F36129-DC74-44F1-B228-89E6E1078907}" presName="level" presStyleLbl="node1" presStyleIdx="1" presStyleCnt="3" custLinFactNeighborX="217">
        <dgm:presLayoutVars>
          <dgm:chMax val="1"/>
          <dgm:bulletEnabled val="1"/>
        </dgm:presLayoutVars>
      </dgm:prSet>
      <dgm:spPr/>
      <dgm:t>
        <a:bodyPr/>
        <a:lstStyle/>
        <a:p>
          <a:endParaRPr lang="en-US"/>
        </a:p>
      </dgm:t>
    </dgm:pt>
    <dgm:pt modelId="{C225579D-6AA7-4073-917E-51BAF2102C66}" type="pres">
      <dgm:prSet presAssocID="{F3F36129-DC74-44F1-B228-89E6E1078907}" presName="levelTx" presStyleLbl="revTx" presStyleIdx="0" presStyleCnt="0">
        <dgm:presLayoutVars>
          <dgm:chMax val="1"/>
          <dgm:bulletEnabled val="1"/>
        </dgm:presLayoutVars>
      </dgm:prSet>
      <dgm:spPr/>
      <dgm:t>
        <a:bodyPr/>
        <a:lstStyle/>
        <a:p>
          <a:endParaRPr lang="en-US"/>
        </a:p>
      </dgm:t>
    </dgm:pt>
    <dgm:pt modelId="{D81D9731-5D0E-4551-B0B7-3714B9172CAE}" type="pres">
      <dgm:prSet presAssocID="{02EB9E58-A2DA-4719-80AC-FD8992C51EAD}" presName="Name8" presStyleCnt="0"/>
      <dgm:spPr/>
    </dgm:pt>
    <dgm:pt modelId="{215236F7-60B1-45E4-A70E-2EDA9795A46B}" type="pres">
      <dgm:prSet presAssocID="{02EB9E58-A2DA-4719-80AC-FD8992C51EAD}" presName="level" presStyleLbl="node1" presStyleIdx="2" presStyleCnt="3">
        <dgm:presLayoutVars>
          <dgm:chMax val="1"/>
          <dgm:bulletEnabled val="1"/>
        </dgm:presLayoutVars>
      </dgm:prSet>
      <dgm:spPr/>
      <dgm:t>
        <a:bodyPr/>
        <a:lstStyle/>
        <a:p>
          <a:endParaRPr lang="en-US"/>
        </a:p>
      </dgm:t>
    </dgm:pt>
    <dgm:pt modelId="{CD8AE419-4D58-464F-968C-CE87B071CF17}" type="pres">
      <dgm:prSet presAssocID="{02EB9E58-A2DA-4719-80AC-FD8992C51EAD}" presName="levelTx" presStyleLbl="revTx" presStyleIdx="0" presStyleCnt="0">
        <dgm:presLayoutVars>
          <dgm:chMax val="1"/>
          <dgm:bulletEnabled val="1"/>
        </dgm:presLayoutVars>
      </dgm:prSet>
      <dgm:spPr/>
      <dgm:t>
        <a:bodyPr/>
        <a:lstStyle/>
        <a:p>
          <a:endParaRPr lang="en-US"/>
        </a:p>
      </dgm:t>
    </dgm:pt>
  </dgm:ptLst>
  <dgm:cxnLst>
    <dgm:cxn modelId="{3464E8DF-DF3F-4E3F-BD8B-5907AD2A6D28}" srcId="{3C113C6B-EAEF-48BA-9C03-2EA33F5A39A9}" destId="{AB99AB10-A223-4CD3-A085-1DDA71EB151A}" srcOrd="0" destOrd="0" parTransId="{D505CCB8-7324-4FDC-B42A-3B4AF67B97A9}" sibTransId="{629FB76C-7662-4F60-B5BB-EEB9A953341C}"/>
    <dgm:cxn modelId="{AAE6ED3A-C6E4-4A1F-A618-C6900CFF49A3}" type="presOf" srcId="{AB99AB10-A223-4CD3-A085-1DDA71EB151A}" destId="{3CF268CA-E0C6-4EE2-BEAF-9AC02176B576}" srcOrd="0" destOrd="0" presId="urn:microsoft.com/office/officeart/2005/8/layout/pyramid1"/>
    <dgm:cxn modelId="{B7500D64-7E97-43C4-9DFB-E84948F9EE86}" type="presOf" srcId="{F3F36129-DC74-44F1-B228-89E6E1078907}" destId="{C225579D-6AA7-4073-917E-51BAF2102C66}" srcOrd="1" destOrd="0" presId="urn:microsoft.com/office/officeart/2005/8/layout/pyramid1"/>
    <dgm:cxn modelId="{93085DBD-0560-4390-85BC-68905F451098}" type="presOf" srcId="{3C113C6B-EAEF-48BA-9C03-2EA33F5A39A9}" destId="{0690E9E9-15D4-43CB-B098-DB67620E4B1D}" srcOrd="0" destOrd="0" presId="urn:microsoft.com/office/officeart/2005/8/layout/pyramid1"/>
    <dgm:cxn modelId="{AA84E1BC-FCB4-4D01-9C2F-CEAB154C794A}" srcId="{3C113C6B-EAEF-48BA-9C03-2EA33F5A39A9}" destId="{F3F36129-DC74-44F1-B228-89E6E1078907}" srcOrd="1" destOrd="0" parTransId="{09A17453-3131-4B4C-811E-32541FEA8F49}" sibTransId="{C76AFE78-C6E2-49DE-BA30-9AAC0682DFFE}"/>
    <dgm:cxn modelId="{F2F139A6-FAB1-4160-83A6-14891E03D7B9}" type="presOf" srcId="{AB99AB10-A223-4CD3-A085-1DDA71EB151A}" destId="{395F4AD1-5F2F-417F-B4B4-8D5314AC75D6}" srcOrd="1" destOrd="0" presId="urn:microsoft.com/office/officeart/2005/8/layout/pyramid1"/>
    <dgm:cxn modelId="{271978B3-2ED0-4CA6-BA59-39C7CC2AF08B}" type="presOf" srcId="{02EB9E58-A2DA-4719-80AC-FD8992C51EAD}" destId="{CD8AE419-4D58-464F-968C-CE87B071CF17}" srcOrd="1" destOrd="0" presId="urn:microsoft.com/office/officeart/2005/8/layout/pyramid1"/>
    <dgm:cxn modelId="{D941445E-1AC1-48D4-BD9D-AF14B4FA564E}" type="presOf" srcId="{02EB9E58-A2DA-4719-80AC-FD8992C51EAD}" destId="{215236F7-60B1-45E4-A70E-2EDA9795A46B}" srcOrd="0" destOrd="0" presId="urn:microsoft.com/office/officeart/2005/8/layout/pyramid1"/>
    <dgm:cxn modelId="{31B50438-79AF-480C-BC93-725130068F25}" type="presOf" srcId="{F3F36129-DC74-44F1-B228-89E6E1078907}" destId="{F6E60C50-1852-4E30-A7E0-DA6523241A05}" srcOrd="0" destOrd="0" presId="urn:microsoft.com/office/officeart/2005/8/layout/pyramid1"/>
    <dgm:cxn modelId="{085FF9B4-BF49-4633-BC28-26120D47232F}" srcId="{3C113C6B-EAEF-48BA-9C03-2EA33F5A39A9}" destId="{02EB9E58-A2DA-4719-80AC-FD8992C51EAD}" srcOrd="2" destOrd="0" parTransId="{880378CA-50FC-40FB-94D2-16C9D6D531E5}" sibTransId="{9959C019-7155-42BF-8DAE-F1DAEC714184}"/>
    <dgm:cxn modelId="{DBD4FF5E-A232-425B-9C29-286EA164F6B3}" type="presParOf" srcId="{0690E9E9-15D4-43CB-B098-DB67620E4B1D}" destId="{797AB67C-851C-4CFB-B110-C4B502B50D9C}" srcOrd="0" destOrd="0" presId="urn:microsoft.com/office/officeart/2005/8/layout/pyramid1"/>
    <dgm:cxn modelId="{CAA7B128-F6BB-4F6A-A0A1-B92B97AF4E0F}" type="presParOf" srcId="{797AB67C-851C-4CFB-B110-C4B502B50D9C}" destId="{3CF268CA-E0C6-4EE2-BEAF-9AC02176B576}" srcOrd="0" destOrd="0" presId="urn:microsoft.com/office/officeart/2005/8/layout/pyramid1"/>
    <dgm:cxn modelId="{7177B5AF-E1AD-4024-99A2-5102F9A43BAF}" type="presParOf" srcId="{797AB67C-851C-4CFB-B110-C4B502B50D9C}" destId="{395F4AD1-5F2F-417F-B4B4-8D5314AC75D6}" srcOrd="1" destOrd="0" presId="urn:microsoft.com/office/officeart/2005/8/layout/pyramid1"/>
    <dgm:cxn modelId="{A1EE963B-3EC1-45B5-8511-51611C94764F}" type="presParOf" srcId="{0690E9E9-15D4-43CB-B098-DB67620E4B1D}" destId="{FEC9A8CF-A0DF-4F3F-9633-22E6FE6201D2}" srcOrd="1" destOrd="0" presId="urn:microsoft.com/office/officeart/2005/8/layout/pyramid1"/>
    <dgm:cxn modelId="{FA946249-D289-477F-9175-0D55877072E7}" type="presParOf" srcId="{FEC9A8CF-A0DF-4F3F-9633-22E6FE6201D2}" destId="{F6E60C50-1852-4E30-A7E0-DA6523241A05}" srcOrd="0" destOrd="0" presId="urn:microsoft.com/office/officeart/2005/8/layout/pyramid1"/>
    <dgm:cxn modelId="{60354C11-1C5F-40A0-9864-5855F6640AA9}" type="presParOf" srcId="{FEC9A8CF-A0DF-4F3F-9633-22E6FE6201D2}" destId="{C225579D-6AA7-4073-917E-51BAF2102C66}" srcOrd="1" destOrd="0" presId="urn:microsoft.com/office/officeart/2005/8/layout/pyramid1"/>
    <dgm:cxn modelId="{FA99D3FF-C4A5-4375-84C1-629668200DD3}" type="presParOf" srcId="{0690E9E9-15D4-43CB-B098-DB67620E4B1D}" destId="{D81D9731-5D0E-4551-B0B7-3714B9172CAE}" srcOrd="2" destOrd="0" presId="urn:microsoft.com/office/officeart/2005/8/layout/pyramid1"/>
    <dgm:cxn modelId="{43BF694D-DBD5-4E24-AE27-C509B08B19ED}" type="presParOf" srcId="{D81D9731-5D0E-4551-B0B7-3714B9172CAE}" destId="{215236F7-60B1-45E4-A70E-2EDA9795A46B}" srcOrd="0" destOrd="0" presId="urn:microsoft.com/office/officeart/2005/8/layout/pyramid1"/>
    <dgm:cxn modelId="{0A6F7DF0-E65C-4AD5-9A45-5ABB19455877}" type="presParOf" srcId="{D81D9731-5D0E-4551-B0B7-3714B9172CAE}" destId="{CD8AE419-4D58-464F-968C-CE87B071CF17}" srcOrd="1" destOrd="0" presId="urn:microsoft.com/office/officeart/2005/8/layout/pyramid1"/>
  </dgm:cxnLst>
  <dgm:bg/>
  <dgm:whole>
    <a:ln>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573C78-0B96-4D02-99A0-CBE94E264112}" type="doc">
      <dgm:prSet loTypeId="urn:microsoft.com/office/officeart/2005/8/layout/venn1" loCatId="relationship" qsTypeId="urn:microsoft.com/office/officeart/2005/8/quickstyle/simple1#3" qsCatId="simple" csTypeId="urn:microsoft.com/office/officeart/2005/8/colors/accent1_2#3" csCatId="accent1" phldr="1"/>
      <dgm:spPr/>
    </dgm:pt>
    <dgm:pt modelId="{403895DA-4DB7-4310-B19D-0849C1C2CA4A}">
      <dgm:prSet phldrT="[Text]"/>
      <dgm:spPr/>
      <dgm:t>
        <a:bodyPr/>
        <a:lstStyle/>
        <a:p>
          <a:pPr algn="ctr"/>
          <a:r>
            <a:rPr lang="en-US" dirty="0" smtClean="0"/>
            <a:t>Unmet basic needs</a:t>
          </a:r>
        </a:p>
        <a:p>
          <a:pPr algn="ctr"/>
          <a:r>
            <a:rPr lang="en-US" dirty="0" smtClean="0"/>
            <a:t>10% of ill -health</a:t>
          </a:r>
          <a:endParaRPr lang="en-US" dirty="0"/>
        </a:p>
      </dgm:t>
    </dgm:pt>
    <dgm:pt modelId="{FA1E88FA-0249-4B31-A328-7BF48776CD98}" type="parTrans" cxnId="{EAA1C753-A0B7-4AEB-B567-E156C6598C89}">
      <dgm:prSet/>
      <dgm:spPr/>
      <dgm:t>
        <a:bodyPr/>
        <a:lstStyle/>
        <a:p>
          <a:pPr algn="ctr"/>
          <a:endParaRPr lang="en-US"/>
        </a:p>
      </dgm:t>
    </dgm:pt>
    <dgm:pt modelId="{97612601-4C74-4D0A-9899-548BB3EF72CD}" type="sibTrans" cxnId="{EAA1C753-A0B7-4AEB-B567-E156C6598C89}">
      <dgm:prSet/>
      <dgm:spPr/>
      <dgm:t>
        <a:bodyPr/>
        <a:lstStyle/>
        <a:p>
          <a:pPr algn="ctr"/>
          <a:endParaRPr lang="en-US"/>
        </a:p>
      </dgm:t>
    </dgm:pt>
    <dgm:pt modelId="{D467F314-09E1-49BE-9029-965B287F5826}">
      <dgm:prSet phldrT="[Text]" custT="1"/>
      <dgm:spPr/>
      <dgm:t>
        <a:bodyPr/>
        <a:lstStyle/>
        <a:p>
          <a:pPr algn="ctr"/>
          <a:r>
            <a:rPr lang="en-US" sz="1700" dirty="0" smtClean="0"/>
            <a:t>	</a:t>
          </a:r>
          <a:r>
            <a:rPr lang="en-US" sz="1050" dirty="0" smtClean="0"/>
            <a:t>Unmet safety needs</a:t>
          </a:r>
        </a:p>
        <a:p>
          <a:pPr algn="ctr"/>
          <a:r>
            <a:rPr lang="en-US" sz="1050" dirty="0" smtClean="0"/>
            <a:t>48% of ill-health</a:t>
          </a:r>
        </a:p>
        <a:p>
          <a:pPr algn="ctr"/>
          <a:r>
            <a:rPr lang="en-US" sz="900" dirty="0" smtClean="0"/>
            <a:t>(59,3% if safe delivery added)</a:t>
          </a:r>
          <a:endParaRPr lang="en-US" sz="900" dirty="0"/>
        </a:p>
      </dgm:t>
    </dgm:pt>
    <dgm:pt modelId="{95714D74-EF24-41B5-9E0B-A118C4726D32}" type="parTrans" cxnId="{D12B9165-BE62-42BC-8379-463EE6CDB1D9}">
      <dgm:prSet/>
      <dgm:spPr/>
      <dgm:t>
        <a:bodyPr/>
        <a:lstStyle/>
        <a:p>
          <a:pPr algn="ctr"/>
          <a:endParaRPr lang="en-US"/>
        </a:p>
      </dgm:t>
    </dgm:pt>
    <dgm:pt modelId="{14011E9F-E733-4A21-AED6-870F4DC1C50C}" type="sibTrans" cxnId="{D12B9165-BE62-42BC-8379-463EE6CDB1D9}">
      <dgm:prSet/>
      <dgm:spPr/>
      <dgm:t>
        <a:bodyPr/>
        <a:lstStyle/>
        <a:p>
          <a:pPr algn="ctr"/>
          <a:endParaRPr lang="en-US"/>
        </a:p>
      </dgm:t>
    </dgm:pt>
    <dgm:pt modelId="{A9179370-F396-4113-80FE-033A1EDCA6F3}">
      <dgm:prSet phldrT="[Text]"/>
      <dgm:spPr/>
      <dgm:t>
        <a:bodyPr/>
        <a:lstStyle/>
        <a:p>
          <a:pPr algn="ctr"/>
          <a:r>
            <a:rPr lang="en-US" dirty="0" smtClean="0"/>
            <a:t>Unmet fulfillment needs</a:t>
          </a:r>
        </a:p>
        <a:p>
          <a:pPr algn="ctr"/>
          <a:r>
            <a:rPr lang="en-US" dirty="0" smtClean="0"/>
            <a:t>35% of ill-health</a:t>
          </a:r>
          <a:endParaRPr lang="en-US" dirty="0"/>
        </a:p>
      </dgm:t>
    </dgm:pt>
    <dgm:pt modelId="{8D06EBD3-372D-4B37-96AE-A1F4D7A724E3}" type="parTrans" cxnId="{1CFB49ED-9B22-4817-8A6E-450E77E9056D}">
      <dgm:prSet/>
      <dgm:spPr/>
      <dgm:t>
        <a:bodyPr/>
        <a:lstStyle/>
        <a:p>
          <a:pPr algn="ctr"/>
          <a:endParaRPr lang="en-US"/>
        </a:p>
      </dgm:t>
    </dgm:pt>
    <dgm:pt modelId="{504BEA29-0567-485E-ABAE-9722208E6532}" type="sibTrans" cxnId="{1CFB49ED-9B22-4817-8A6E-450E77E9056D}">
      <dgm:prSet/>
      <dgm:spPr/>
      <dgm:t>
        <a:bodyPr/>
        <a:lstStyle/>
        <a:p>
          <a:pPr algn="ctr"/>
          <a:endParaRPr lang="en-US"/>
        </a:p>
      </dgm:t>
    </dgm:pt>
    <dgm:pt modelId="{E08F55DE-198A-4051-BA77-73D4AA8F9D34}" type="pres">
      <dgm:prSet presAssocID="{DF573C78-0B96-4D02-99A0-CBE94E264112}" presName="compositeShape" presStyleCnt="0">
        <dgm:presLayoutVars>
          <dgm:chMax val="7"/>
          <dgm:dir/>
          <dgm:resizeHandles val="exact"/>
        </dgm:presLayoutVars>
      </dgm:prSet>
      <dgm:spPr/>
    </dgm:pt>
    <dgm:pt modelId="{B7482B65-9F85-4EA1-B3AD-A3151322E8D6}" type="pres">
      <dgm:prSet presAssocID="{403895DA-4DB7-4310-B19D-0849C1C2CA4A}" presName="circ1" presStyleLbl="vennNode1" presStyleIdx="0" presStyleCnt="3" custScaleX="89771" custScaleY="84375" custLinFactNeighborX="13005" custLinFactNeighborY="-6864"/>
      <dgm:spPr/>
      <dgm:t>
        <a:bodyPr/>
        <a:lstStyle/>
        <a:p>
          <a:endParaRPr lang="en-US"/>
        </a:p>
      </dgm:t>
    </dgm:pt>
    <dgm:pt modelId="{49C3867C-7562-40B5-A257-2DE911C95830}" type="pres">
      <dgm:prSet presAssocID="{403895DA-4DB7-4310-B19D-0849C1C2CA4A}" presName="circ1Tx" presStyleLbl="revTx" presStyleIdx="0" presStyleCnt="0">
        <dgm:presLayoutVars>
          <dgm:chMax val="0"/>
          <dgm:chPref val="0"/>
          <dgm:bulletEnabled val="1"/>
        </dgm:presLayoutVars>
      </dgm:prSet>
      <dgm:spPr/>
      <dgm:t>
        <a:bodyPr/>
        <a:lstStyle/>
        <a:p>
          <a:endParaRPr lang="en-US"/>
        </a:p>
      </dgm:t>
    </dgm:pt>
    <dgm:pt modelId="{FE05F638-D8DE-49CF-87A4-E8693074A5F6}" type="pres">
      <dgm:prSet presAssocID="{D467F314-09E1-49BE-9029-965B287F5826}" presName="circ2" presStyleLbl="vennNode1" presStyleIdx="1" presStyleCnt="3" custScaleX="146583" custScaleY="143750" custLinFactNeighborX="-2386" custLinFactNeighborY="-1019"/>
      <dgm:spPr/>
      <dgm:t>
        <a:bodyPr/>
        <a:lstStyle/>
        <a:p>
          <a:endParaRPr lang="en-US"/>
        </a:p>
      </dgm:t>
    </dgm:pt>
    <dgm:pt modelId="{698DC1CB-5CF1-4C3F-876E-CFA3F07C870B}" type="pres">
      <dgm:prSet presAssocID="{D467F314-09E1-49BE-9029-965B287F5826}" presName="circ2Tx" presStyleLbl="revTx" presStyleIdx="0" presStyleCnt="0">
        <dgm:presLayoutVars>
          <dgm:chMax val="0"/>
          <dgm:chPref val="0"/>
          <dgm:bulletEnabled val="1"/>
        </dgm:presLayoutVars>
      </dgm:prSet>
      <dgm:spPr/>
      <dgm:t>
        <a:bodyPr/>
        <a:lstStyle/>
        <a:p>
          <a:endParaRPr lang="en-US"/>
        </a:p>
      </dgm:t>
    </dgm:pt>
    <dgm:pt modelId="{437B732F-2228-4BA4-B87A-23C3E839924D}" type="pres">
      <dgm:prSet presAssocID="{A9179370-F396-4113-80FE-033A1EDCA6F3}" presName="circ3" presStyleLbl="vennNode1" presStyleIdx="2" presStyleCnt="3" custScaleX="117042" custScaleY="121875" custLinFactNeighborX="-8749" custLinFactNeighborY="18245"/>
      <dgm:spPr/>
      <dgm:t>
        <a:bodyPr/>
        <a:lstStyle/>
        <a:p>
          <a:endParaRPr lang="en-US"/>
        </a:p>
      </dgm:t>
    </dgm:pt>
    <dgm:pt modelId="{580FE905-707B-472A-8AF2-95C762B9AE37}" type="pres">
      <dgm:prSet presAssocID="{A9179370-F396-4113-80FE-033A1EDCA6F3}" presName="circ3Tx" presStyleLbl="revTx" presStyleIdx="0" presStyleCnt="0">
        <dgm:presLayoutVars>
          <dgm:chMax val="0"/>
          <dgm:chPref val="0"/>
          <dgm:bulletEnabled val="1"/>
        </dgm:presLayoutVars>
      </dgm:prSet>
      <dgm:spPr/>
      <dgm:t>
        <a:bodyPr/>
        <a:lstStyle/>
        <a:p>
          <a:endParaRPr lang="en-US"/>
        </a:p>
      </dgm:t>
    </dgm:pt>
  </dgm:ptLst>
  <dgm:cxnLst>
    <dgm:cxn modelId="{C7494BCC-5598-477C-B30D-6E80231AC94C}" type="presOf" srcId="{D467F314-09E1-49BE-9029-965B287F5826}" destId="{698DC1CB-5CF1-4C3F-876E-CFA3F07C870B}" srcOrd="1" destOrd="0" presId="urn:microsoft.com/office/officeart/2005/8/layout/venn1"/>
    <dgm:cxn modelId="{C21FBD2D-572D-4D51-9166-72549D8BA139}" type="presOf" srcId="{403895DA-4DB7-4310-B19D-0849C1C2CA4A}" destId="{49C3867C-7562-40B5-A257-2DE911C95830}" srcOrd="1" destOrd="0" presId="urn:microsoft.com/office/officeart/2005/8/layout/venn1"/>
    <dgm:cxn modelId="{EAA1C753-A0B7-4AEB-B567-E156C6598C89}" srcId="{DF573C78-0B96-4D02-99A0-CBE94E264112}" destId="{403895DA-4DB7-4310-B19D-0849C1C2CA4A}" srcOrd="0" destOrd="0" parTransId="{FA1E88FA-0249-4B31-A328-7BF48776CD98}" sibTransId="{97612601-4C74-4D0A-9899-548BB3EF72CD}"/>
    <dgm:cxn modelId="{1CFB49ED-9B22-4817-8A6E-450E77E9056D}" srcId="{DF573C78-0B96-4D02-99A0-CBE94E264112}" destId="{A9179370-F396-4113-80FE-033A1EDCA6F3}" srcOrd="2" destOrd="0" parTransId="{8D06EBD3-372D-4B37-96AE-A1F4D7A724E3}" sibTransId="{504BEA29-0567-485E-ABAE-9722208E6532}"/>
    <dgm:cxn modelId="{957A1476-BFC0-4730-989C-0E55D1FAA500}" type="presOf" srcId="{DF573C78-0B96-4D02-99A0-CBE94E264112}" destId="{E08F55DE-198A-4051-BA77-73D4AA8F9D34}" srcOrd="0" destOrd="0" presId="urn:microsoft.com/office/officeart/2005/8/layout/venn1"/>
    <dgm:cxn modelId="{B297F581-EE6C-42D8-83A4-FDFB6418A085}" type="presOf" srcId="{403895DA-4DB7-4310-B19D-0849C1C2CA4A}" destId="{B7482B65-9F85-4EA1-B3AD-A3151322E8D6}" srcOrd="0" destOrd="0" presId="urn:microsoft.com/office/officeart/2005/8/layout/venn1"/>
    <dgm:cxn modelId="{05EDD364-0422-4A16-BBA0-3DC3F26F208B}" type="presOf" srcId="{A9179370-F396-4113-80FE-033A1EDCA6F3}" destId="{580FE905-707B-472A-8AF2-95C762B9AE37}" srcOrd="1" destOrd="0" presId="urn:microsoft.com/office/officeart/2005/8/layout/venn1"/>
    <dgm:cxn modelId="{D12B9165-BE62-42BC-8379-463EE6CDB1D9}" srcId="{DF573C78-0B96-4D02-99A0-CBE94E264112}" destId="{D467F314-09E1-49BE-9029-965B287F5826}" srcOrd="1" destOrd="0" parTransId="{95714D74-EF24-41B5-9E0B-A118C4726D32}" sibTransId="{14011E9F-E733-4A21-AED6-870F4DC1C50C}"/>
    <dgm:cxn modelId="{6DF8B4BA-E8DB-4D32-9281-D4B34F0E159A}" type="presOf" srcId="{D467F314-09E1-49BE-9029-965B287F5826}" destId="{FE05F638-D8DE-49CF-87A4-E8693074A5F6}" srcOrd="0" destOrd="0" presId="urn:microsoft.com/office/officeart/2005/8/layout/venn1"/>
    <dgm:cxn modelId="{62AC7342-FC42-4581-A220-DBF884434EBF}" type="presOf" srcId="{A9179370-F396-4113-80FE-033A1EDCA6F3}" destId="{437B732F-2228-4BA4-B87A-23C3E839924D}" srcOrd="0" destOrd="0" presId="urn:microsoft.com/office/officeart/2005/8/layout/venn1"/>
    <dgm:cxn modelId="{EA64187B-EE69-4898-BF18-24BD9A02712E}" type="presParOf" srcId="{E08F55DE-198A-4051-BA77-73D4AA8F9D34}" destId="{B7482B65-9F85-4EA1-B3AD-A3151322E8D6}" srcOrd="0" destOrd="0" presId="urn:microsoft.com/office/officeart/2005/8/layout/venn1"/>
    <dgm:cxn modelId="{44194BA2-A5EA-4EE8-A8D9-835EA1806325}" type="presParOf" srcId="{E08F55DE-198A-4051-BA77-73D4AA8F9D34}" destId="{49C3867C-7562-40B5-A257-2DE911C95830}" srcOrd="1" destOrd="0" presId="urn:microsoft.com/office/officeart/2005/8/layout/venn1"/>
    <dgm:cxn modelId="{2C621F2E-7B39-431E-B161-2ECEB0A1ED65}" type="presParOf" srcId="{E08F55DE-198A-4051-BA77-73D4AA8F9D34}" destId="{FE05F638-D8DE-49CF-87A4-E8693074A5F6}" srcOrd="2" destOrd="0" presId="urn:microsoft.com/office/officeart/2005/8/layout/venn1"/>
    <dgm:cxn modelId="{39307FAD-3D4A-46D1-992D-9707488B1EF7}" type="presParOf" srcId="{E08F55DE-198A-4051-BA77-73D4AA8F9D34}" destId="{698DC1CB-5CF1-4C3F-876E-CFA3F07C870B}" srcOrd="3" destOrd="0" presId="urn:microsoft.com/office/officeart/2005/8/layout/venn1"/>
    <dgm:cxn modelId="{AE89801F-7F53-4ECE-BDAF-BB579817CB79}" type="presParOf" srcId="{E08F55DE-198A-4051-BA77-73D4AA8F9D34}" destId="{437B732F-2228-4BA4-B87A-23C3E839924D}" srcOrd="4" destOrd="0" presId="urn:microsoft.com/office/officeart/2005/8/layout/venn1"/>
    <dgm:cxn modelId="{DB32C3DC-45BF-44AB-B023-EC0680AA4D23}" type="presParOf" srcId="{E08F55DE-198A-4051-BA77-73D4AA8F9D34}" destId="{580FE905-707B-472A-8AF2-95C762B9AE37}"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90B249-4418-458A-AC15-1A1BD477D241}" type="doc">
      <dgm:prSet loTypeId="urn:microsoft.com/office/officeart/2005/8/layout/venn2" loCatId="relationship" qsTypeId="urn:microsoft.com/office/officeart/2005/8/quickstyle/simple4" qsCatId="simple" csTypeId="urn:microsoft.com/office/officeart/2005/8/colors/accent1_3" csCatId="accent1" phldr="1"/>
      <dgm:spPr/>
      <dgm:t>
        <a:bodyPr/>
        <a:lstStyle/>
        <a:p>
          <a:endParaRPr lang="en-US"/>
        </a:p>
      </dgm:t>
    </dgm:pt>
    <dgm:pt modelId="{F685A2B5-4729-425B-9646-7C3C3410E4CB}">
      <dgm:prSet phldrT="[Text]" custT="1"/>
      <dgm:spPr/>
      <dgm:t>
        <a:bodyPr lIns="0" tIns="0" rIns="0" bIns="0" anchor="t" anchorCtr="0"/>
        <a:lstStyle/>
        <a:p>
          <a:r>
            <a:rPr lang="en-US" sz="1100" dirty="0" smtClean="0"/>
            <a:t>Healthier lifestyles</a:t>
          </a:r>
          <a:endParaRPr lang="en-US" sz="1100" dirty="0"/>
        </a:p>
      </dgm:t>
    </dgm:pt>
    <dgm:pt modelId="{31E1164A-B7C2-4ED7-BCFB-A08E83B88425}" type="parTrans" cxnId="{22FD7A15-5CDC-44FC-89B1-F14AED0581CE}">
      <dgm:prSet/>
      <dgm:spPr/>
      <dgm:t>
        <a:bodyPr/>
        <a:lstStyle/>
        <a:p>
          <a:endParaRPr lang="en-US"/>
        </a:p>
      </dgm:t>
    </dgm:pt>
    <dgm:pt modelId="{6E1D1526-A2E1-4E8E-9426-55B6747C583F}" type="sibTrans" cxnId="{22FD7A15-5CDC-44FC-89B1-F14AED0581CE}">
      <dgm:prSet/>
      <dgm:spPr/>
      <dgm:t>
        <a:bodyPr/>
        <a:lstStyle/>
        <a:p>
          <a:endParaRPr lang="en-US"/>
        </a:p>
      </dgm:t>
    </dgm:pt>
    <dgm:pt modelId="{BC70B01A-1F88-4EC7-9EAB-21943C8C7EC9}">
      <dgm:prSet phldrT="[Text]" custT="1"/>
      <dgm:spPr/>
      <dgm:t>
        <a:bodyPr lIns="0" tIns="0" rIns="0" bIns="0" anchor="t" anchorCtr="0"/>
        <a:lstStyle/>
        <a:p>
          <a:r>
            <a:rPr lang="en-US" sz="1200" dirty="0" smtClean="0"/>
            <a:t>Best country</a:t>
          </a:r>
          <a:endParaRPr lang="en-US" sz="1200" dirty="0"/>
        </a:p>
      </dgm:t>
    </dgm:pt>
    <dgm:pt modelId="{B48A5E88-657E-486A-A55F-D88E7178EE4E}" type="parTrans" cxnId="{07B6F66F-26A2-42D8-A4EE-DAA67C8CC001}">
      <dgm:prSet/>
      <dgm:spPr/>
      <dgm:t>
        <a:bodyPr/>
        <a:lstStyle/>
        <a:p>
          <a:endParaRPr lang="en-US"/>
        </a:p>
      </dgm:t>
    </dgm:pt>
    <dgm:pt modelId="{BD7C4696-24C3-4F66-8839-37931D64A9DC}" type="sibTrans" cxnId="{07B6F66F-26A2-42D8-A4EE-DAA67C8CC001}">
      <dgm:prSet/>
      <dgm:spPr/>
      <dgm:t>
        <a:bodyPr/>
        <a:lstStyle/>
        <a:p>
          <a:endParaRPr lang="en-US"/>
        </a:p>
      </dgm:t>
    </dgm:pt>
    <dgm:pt modelId="{4743628F-8521-43DC-AC05-1D620787A135}">
      <dgm:prSet phldrT="[Text]"/>
      <dgm:spPr/>
      <dgm:t>
        <a:bodyPr anchor="t" anchorCtr="0"/>
        <a:lstStyle/>
        <a:p>
          <a:r>
            <a:rPr lang="en-US" dirty="0" smtClean="0"/>
            <a:t>HIC</a:t>
          </a:r>
          <a:endParaRPr lang="en-US" dirty="0"/>
        </a:p>
      </dgm:t>
    </dgm:pt>
    <dgm:pt modelId="{6E05C958-A733-4AD6-8A16-6C42DC4B43DB}" type="parTrans" cxnId="{641CF47B-2887-4DC6-B4E5-DD008A108BFA}">
      <dgm:prSet/>
      <dgm:spPr/>
      <dgm:t>
        <a:bodyPr/>
        <a:lstStyle/>
        <a:p>
          <a:endParaRPr lang="en-US"/>
        </a:p>
      </dgm:t>
    </dgm:pt>
    <dgm:pt modelId="{5C057F0C-096F-46F6-BA15-F04EB49CEAF6}" type="sibTrans" cxnId="{641CF47B-2887-4DC6-B4E5-DD008A108BFA}">
      <dgm:prSet/>
      <dgm:spPr/>
      <dgm:t>
        <a:bodyPr/>
        <a:lstStyle/>
        <a:p>
          <a:endParaRPr lang="en-US"/>
        </a:p>
      </dgm:t>
    </dgm:pt>
    <dgm:pt modelId="{3934C7E7-5FED-4335-875A-04AA1E29EC0F}">
      <dgm:prSet phldrT="[Text]"/>
      <dgm:spPr/>
      <dgm:t>
        <a:bodyPr/>
        <a:lstStyle/>
        <a:p>
          <a:r>
            <a:rPr lang="en-US" dirty="0" smtClean="0"/>
            <a:t>World average</a:t>
          </a:r>
          <a:endParaRPr lang="en-US" dirty="0"/>
        </a:p>
      </dgm:t>
    </dgm:pt>
    <dgm:pt modelId="{30F4B90F-C26A-491E-9E4D-CF737C0FC579}" type="parTrans" cxnId="{AE2811F0-25EA-4146-9BC5-8A9F273E520E}">
      <dgm:prSet/>
      <dgm:spPr/>
      <dgm:t>
        <a:bodyPr/>
        <a:lstStyle/>
        <a:p>
          <a:endParaRPr lang="en-US"/>
        </a:p>
      </dgm:t>
    </dgm:pt>
    <dgm:pt modelId="{3195192C-4272-4E55-A69B-1A741945D1BF}" type="sibTrans" cxnId="{AE2811F0-25EA-4146-9BC5-8A9F273E520E}">
      <dgm:prSet/>
      <dgm:spPr/>
      <dgm:t>
        <a:bodyPr/>
        <a:lstStyle/>
        <a:p>
          <a:endParaRPr lang="en-US"/>
        </a:p>
      </dgm:t>
    </dgm:pt>
    <dgm:pt modelId="{1B2E3927-954B-4988-ABEF-EA38194E62E6}">
      <dgm:prSet/>
      <dgm:spPr/>
      <dgm:t>
        <a:bodyPr/>
        <a:lstStyle/>
        <a:p>
          <a:r>
            <a:rPr lang="en-US" dirty="0" smtClean="0"/>
            <a:t>Lowest health state</a:t>
          </a:r>
          <a:endParaRPr lang="en-US" dirty="0"/>
        </a:p>
      </dgm:t>
    </dgm:pt>
    <dgm:pt modelId="{C2212130-6AA7-436D-871F-B3431BE9B1D1}" type="parTrans" cxnId="{A168D646-175A-4694-9343-5159645B1D95}">
      <dgm:prSet/>
      <dgm:spPr/>
      <dgm:t>
        <a:bodyPr/>
        <a:lstStyle/>
        <a:p>
          <a:endParaRPr lang="en-US"/>
        </a:p>
      </dgm:t>
    </dgm:pt>
    <dgm:pt modelId="{F67C1132-2349-4259-AF8B-4B6940D9B0B1}" type="sibTrans" cxnId="{A168D646-175A-4694-9343-5159645B1D95}">
      <dgm:prSet/>
      <dgm:spPr/>
      <dgm:t>
        <a:bodyPr/>
        <a:lstStyle/>
        <a:p>
          <a:endParaRPr lang="en-US"/>
        </a:p>
      </dgm:t>
    </dgm:pt>
    <dgm:pt modelId="{318CD5A2-46CE-4911-9520-5AAE559C0FD9}">
      <dgm:prSet/>
      <dgm:spPr/>
      <dgm:t>
        <a:bodyPr/>
        <a:lstStyle/>
        <a:p>
          <a:r>
            <a:rPr lang="en-US" dirty="0" smtClean="0"/>
            <a:t>LICs</a:t>
          </a:r>
          <a:endParaRPr lang="en-US" dirty="0"/>
        </a:p>
      </dgm:t>
    </dgm:pt>
    <dgm:pt modelId="{AF66BA84-40E5-4844-BEAC-FD33D62C01EB}" type="parTrans" cxnId="{86287828-A2A8-4B13-824F-832A7FA89B96}">
      <dgm:prSet/>
      <dgm:spPr/>
      <dgm:t>
        <a:bodyPr/>
        <a:lstStyle/>
        <a:p>
          <a:endParaRPr lang="en-US"/>
        </a:p>
      </dgm:t>
    </dgm:pt>
    <dgm:pt modelId="{6D57B0EA-361A-44C9-BCBD-FD951290D06E}" type="sibTrans" cxnId="{86287828-A2A8-4B13-824F-832A7FA89B96}">
      <dgm:prSet/>
      <dgm:spPr/>
      <dgm:t>
        <a:bodyPr/>
        <a:lstStyle/>
        <a:p>
          <a:endParaRPr lang="en-US"/>
        </a:p>
      </dgm:t>
    </dgm:pt>
    <dgm:pt modelId="{83BFCC49-2963-4126-B912-FA897417381A}" type="pres">
      <dgm:prSet presAssocID="{4D90B249-4418-458A-AC15-1A1BD477D241}" presName="Name0" presStyleCnt="0">
        <dgm:presLayoutVars>
          <dgm:chMax val="7"/>
          <dgm:resizeHandles val="exact"/>
        </dgm:presLayoutVars>
      </dgm:prSet>
      <dgm:spPr/>
      <dgm:t>
        <a:bodyPr/>
        <a:lstStyle/>
        <a:p>
          <a:endParaRPr lang="en-US"/>
        </a:p>
      </dgm:t>
    </dgm:pt>
    <dgm:pt modelId="{BD721CD9-0A7A-4F96-93B2-8E4C3E5EC411}" type="pres">
      <dgm:prSet presAssocID="{4D90B249-4418-458A-AC15-1A1BD477D241}" presName="comp1" presStyleCnt="0"/>
      <dgm:spPr/>
      <dgm:t>
        <a:bodyPr/>
        <a:lstStyle/>
        <a:p>
          <a:endParaRPr lang="en-US"/>
        </a:p>
      </dgm:t>
    </dgm:pt>
    <dgm:pt modelId="{1835F0A1-ABAD-4C0A-A1AA-18BAF8B51DE4}" type="pres">
      <dgm:prSet presAssocID="{4D90B249-4418-458A-AC15-1A1BD477D241}" presName="circle1" presStyleLbl="node1" presStyleIdx="0" presStyleCnt="6" custScaleX="82738" custScaleY="73687"/>
      <dgm:spPr/>
      <dgm:t>
        <a:bodyPr/>
        <a:lstStyle/>
        <a:p>
          <a:endParaRPr lang="en-US"/>
        </a:p>
      </dgm:t>
    </dgm:pt>
    <dgm:pt modelId="{421BA7E9-C51D-42C3-BE68-F7984F6DD309}" type="pres">
      <dgm:prSet presAssocID="{4D90B249-4418-458A-AC15-1A1BD477D241}" presName="c1text" presStyleLbl="node1" presStyleIdx="0" presStyleCnt="6">
        <dgm:presLayoutVars>
          <dgm:bulletEnabled val="1"/>
        </dgm:presLayoutVars>
      </dgm:prSet>
      <dgm:spPr/>
      <dgm:t>
        <a:bodyPr/>
        <a:lstStyle/>
        <a:p>
          <a:endParaRPr lang="en-US"/>
        </a:p>
      </dgm:t>
    </dgm:pt>
    <dgm:pt modelId="{D4BEFDC0-F1EA-40C9-862C-86848565C74F}" type="pres">
      <dgm:prSet presAssocID="{4D90B249-4418-458A-AC15-1A1BD477D241}" presName="comp2" presStyleCnt="0"/>
      <dgm:spPr/>
      <dgm:t>
        <a:bodyPr/>
        <a:lstStyle/>
        <a:p>
          <a:endParaRPr lang="en-US"/>
        </a:p>
      </dgm:t>
    </dgm:pt>
    <dgm:pt modelId="{6B842156-4A86-442C-8F36-4D7E7A3BE3D0}" type="pres">
      <dgm:prSet presAssocID="{4D90B249-4418-458A-AC15-1A1BD477D241}" presName="circle2" presStyleLbl="node1" presStyleIdx="1" presStyleCnt="6" custScaleX="95993" custScaleY="88467" custLinFactNeighborX="459" custLinFactNeighborY="151"/>
      <dgm:spPr/>
      <dgm:t>
        <a:bodyPr/>
        <a:lstStyle/>
        <a:p>
          <a:endParaRPr lang="en-US"/>
        </a:p>
      </dgm:t>
    </dgm:pt>
    <dgm:pt modelId="{5054DE9F-A2F5-40EF-909D-7536D7096E91}" type="pres">
      <dgm:prSet presAssocID="{4D90B249-4418-458A-AC15-1A1BD477D241}" presName="c2text" presStyleLbl="node1" presStyleIdx="1" presStyleCnt="6">
        <dgm:presLayoutVars>
          <dgm:bulletEnabled val="1"/>
        </dgm:presLayoutVars>
      </dgm:prSet>
      <dgm:spPr/>
      <dgm:t>
        <a:bodyPr/>
        <a:lstStyle/>
        <a:p>
          <a:endParaRPr lang="en-US"/>
        </a:p>
      </dgm:t>
    </dgm:pt>
    <dgm:pt modelId="{DD348F37-285F-4CA7-A434-FD42BBBC916A}" type="pres">
      <dgm:prSet presAssocID="{4D90B249-4418-458A-AC15-1A1BD477D241}" presName="comp3" presStyleCnt="0"/>
      <dgm:spPr/>
      <dgm:t>
        <a:bodyPr/>
        <a:lstStyle/>
        <a:p>
          <a:endParaRPr lang="en-US"/>
        </a:p>
      </dgm:t>
    </dgm:pt>
    <dgm:pt modelId="{8B3060FA-63F1-4881-BAB7-75E5DD0EF9D9}" type="pres">
      <dgm:prSet presAssocID="{4D90B249-4418-458A-AC15-1A1BD477D241}" presName="circle3" presStyleLbl="node1" presStyleIdx="2" presStyleCnt="6" custScaleX="110556" custScaleY="113591" custLinFactNeighborX="-2446" custLinFactNeighborY="6369"/>
      <dgm:spPr/>
      <dgm:t>
        <a:bodyPr/>
        <a:lstStyle/>
        <a:p>
          <a:endParaRPr lang="en-US"/>
        </a:p>
      </dgm:t>
    </dgm:pt>
    <dgm:pt modelId="{64EF7AC1-BBB9-4247-8697-6A2F71254668}" type="pres">
      <dgm:prSet presAssocID="{4D90B249-4418-458A-AC15-1A1BD477D241}" presName="c3text" presStyleLbl="node1" presStyleIdx="2" presStyleCnt="6">
        <dgm:presLayoutVars>
          <dgm:bulletEnabled val="1"/>
        </dgm:presLayoutVars>
      </dgm:prSet>
      <dgm:spPr/>
      <dgm:t>
        <a:bodyPr/>
        <a:lstStyle/>
        <a:p>
          <a:endParaRPr lang="en-US"/>
        </a:p>
      </dgm:t>
    </dgm:pt>
    <dgm:pt modelId="{DED9B220-D72A-48F0-B519-9CF51A800801}" type="pres">
      <dgm:prSet presAssocID="{4D90B249-4418-458A-AC15-1A1BD477D241}" presName="comp4" presStyleCnt="0"/>
      <dgm:spPr/>
      <dgm:t>
        <a:bodyPr/>
        <a:lstStyle/>
        <a:p>
          <a:endParaRPr lang="en-US"/>
        </a:p>
      </dgm:t>
    </dgm:pt>
    <dgm:pt modelId="{07A4F392-A6F6-4700-99BB-796EF7928652}" type="pres">
      <dgm:prSet presAssocID="{4D90B249-4418-458A-AC15-1A1BD477D241}" presName="circle4" presStyleLbl="node1" presStyleIdx="3" presStyleCnt="6" custScaleX="134472" custScaleY="113339" custLinFactNeighborX="3170" custLinFactNeighborY="8481"/>
      <dgm:spPr/>
      <dgm:t>
        <a:bodyPr/>
        <a:lstStyle/>
        <a:p>
          <a:endParaRPr lang="en-US"/>
        </a:p>
      </dgm:t>
    </dgm:pt>
    <dgm:pt modelId="{063F8850-A318-4F37-87CC-74D684DFF04C}" type="pres">
      <dgm:prSet presAssocID="{4D90B249-4418-458A-AC15-1A1BD477D241}" presName="c4text" presStyleLbl="node1" presStyleIdx="3" presStyleCnt="6">
        <dgm:presLayoutVars>
          <dgm:bulletEnabled val="1"/>
        </dgm:presLayoutVars>
      </dgm:prSet>
      <dgm:spPr/>
      <dgm:t>
        <a:bodyPr/>
        <a:lstStyle/>
        <a:p>
          <a:endParaRPr lang="en-US"/>
        </a:p>
      </dgm:t>
    </dgm:pt>
    <dgm:pt modelId="{B8DE6565-4FE6-45CA-86ED-28E166BB859E}" type="pres">
      <dgm:prSet presAssocID="{4D90B249-4418-458A-AC15-1A1BD477D241}" presName="comp5" presStyleCnt="0"/>
      <dgm:spPr/>
    </dgm:pt>
    <dgm:pt modelId="{245EAA85-AC5A-40CD-8A18-6B76034EAB3A}" type="pres">
      <dgm:prSet presAssocID="{4D90B249-4418-458A-AC15-1A1BD477D241}" presName="circle5" presStyleLbl="node1" presStyleIdx="4" presStyleCnt="6" custScaleX="127290" custScaleY="125997" custLinFactNeighborX="-509" custLinFactNeighborY="42090"/>
      <dgm:spPr/>
      <dgm:t>
        <a:bodyPr/>
        <a:lstStyle/>
        <a:p>
          <a:endParaRPr lang="en-US"/>
        </a:p>
      </dgm:t>
    </dgm:pt>
    <dgm:pt modelId="{543573CA-7050-4B29-A2A7-073B6B68F009}" type="pres">
      <dgm:prSet presAssocID="{4D90B249-4418-458A-AC15-1A1BD477D241}" presName="c5text" presStyleLbl="node1" presStyleIdx="4" presStyleCnt="6">
        <dgm:presLayoutVars>
          <dgm:bulletEnabled val="1"/>
        </dgm:presLayoutVars>
      </dgm:prSet>
      <dgm:spPr/>
      <dgm:t>
        <a:bodyPr/>
        <a:lstStyle/>
        <a:p>
          <a:endParaRPr lang="en-US"/>
        </a:p>
      </dgm:t>
    </dgm:pt>
    <dgm:pt modelId="{39D35439-EB98-4A83-A525-BEE273803CDB}" type="pres">
      <dgm:prSet presAssocID="{4D90B249-4418-458A-AC15-1A1BD477D241}" presName="comp6" presStyleCnt="0"/>
      <dgm:spPr/>
    </dgm:pt>
    <dgm:pt modelId="{E30030A8-A96F-4B01-9DEE-4554D587F602}" type="pres">
      <dgm:prSet presAssocID="{4D90B249-4418-458A-AC15-1A1BD477D241}" presName="circle6" presStyleLbl="node1" presStyleIdx="5" presStyleCnt="6" custScaleX="153876" custScaleY="146717" custLinFactNeighborX="2859" custLinFactNeighborY="17422"/>
      <dgm:spPr/>
      <dgm:t>
        <a:bodyPr/>
        <a:lstStyle/>
        <a:p>
          <a:endParaRPr lang="en-US"/>
        </a:p>
      </dgm:t>
    </dgm:pt>
    <dgm:pt modelId="{F769CF0B-C420-443E-AE94-78C30133F94D}" type="pres">
      <dgm:prSet presAssocID="{4D90B249-4418-458A-AC15-1A1BD477D241}" presName="c6text" presStyleLbl="node1" presStyleIdx="5" presStyleCnt="6">
        <dgm:presLayoutVars>
          <dgm:bulletEnabled val="1"/>
        </dgm:presLayoutVars>
      </dgm:prSet>
      <dgm:spPr/>
      <dgm:t>
        <a:bodyPr/>
        <a:lstStyle/>
        <a:p>
          <a:endParaRPr lang="en-US"/>
        </a:p>
      </dgm:t>
    </dgm:pt>
  </dgm:ptLst>
  <dgm:cxnLst>
    <dgm:cxn modelId="{6ABEA5CB-CC21-4B61-821D-D823DA156F30}" type="presOf" srcId="{318CD5A2-46CE-4911-9520-5AAE559C0FD9}" destId="{245EAA85-AC5A-40CD-8A18-6B76034EAB3A}" srcOrd="0" destOrd="0" presId="urn:microsoft.com/office/officeart/2005/8/layout/venn2"/>
    <dgm:cxn modelId="{A3D2FD6E-E2E6-40A5-A2CA-0EEE2EE66559}" type="presOf" srcId="{3934C7E7-5FED-4335-875A-04AA1E29EC0F}" destId="{07A4F392-A6F6-4700-99BB-796EF7928652}" srcOrd="0" destOrd="0" presId="urn:microsoft.com/office/officeart/2005/8/layout/venn2"/>
    <dgm:cxn modelId="{22FD7A15-5CDC-44FC-89B1-F14AED0581CE}" srcId="{4D90B249-4418-458A-AC15-1A1BD477D241}" destId="{F685A2B5-4729-425B-9646-7C3C3410E4CB}" srcOrd="0" destOrd="0" parTransId="{31E1164A-B7C2-4ED7-BCFB-A08E83B88425}" sibTransId="{6E1D1526-A2E1-4E8E-9426-55B6747C583F}"/>
    <dgm:cxn modelId="{BA5F144A-F96F-4ACC-96D6-8E87CEFB762F}" type="presOf" srcId="{318CD5A2-46CE-4911-9520-5AAE559C0FD9}" destId="{543573CA-7050-4B29-A2A7-073B6B68F009}" srcOrd="1" destOrd="0" presId="urn:microsoft.com/office/officeart/2005/8/layout/venn2"/>
    <dgm:cxn modelId="{64681F94-426D-460A-8096-19819E14BEF6}" type="presOf" srcId="{4743628F-8521-43DC-AC05-1D620787A135}" destId="{8B3060FA-63F1-4881-BAB7-75E5DD0EF9D9}" srcOrd="0" destOrd="0" presId="urn:microsoft.com/office/officeart/2005/8/layout/venn2"/>
    <dgm:cxn modelId="{932C7EE2-FC7D-487C-902F-CA90FBF1D325}" type="presOf" srcId="{BC70B01A-1F88-4EC7-9EAB-21943C8C7EC9}" destId="{5054DE9F-A2F5-40EF-909D-7536D7096E91}" srcOrd="1" destOrd="0" presId="urn:microsoft.com/office/officeart/2005/8/layout/venn2"/>
    <dgm:cxn modelId="{AE2811F0-25EA-4146-9BC5-8A9F273E520E}" srcId="{4D90B249-4418-458A-AC15-1A1BD477D241}" destId="{3934C7E7-5FED-4335-875A-04AA1E29EC0F}" srcOrd="3" destOrd="0" parTransId="{30F4B90F-C26A-491E-9E4D-CF737C0FC579}" sibTransId="{3195192C-4272-4E55-A69B-1A741945D1BF}"/>
    <dgm:cxn modelId="{86287828-A2A8-4B13-824F-832A7FA89B96}" srcId="{4D90B249-4418-458A-AC15-1A1BD477D241}" destId="{318CD5A2-46CE-4911-9520-5AAE559C0FD9}" srcOrd="4" destOrd="0" parTransId="{AF66BA84-40E5-4844-BEAC-FD33D62C01EB}" sibTransId="{6D57B0EA-361A-44C9-BCBD-FD951290D06E}"/>
    <dgm:cxn modelId="{A8AC5BCC-598A-4A8B-A24C-472930D4C174}" type="presOf" srcId="{4743628F-8521-43DC-AC05-1D620787A135}" destId="{64EF7AC1-BBB9-4247-8697-6A2F71254668}" srcOrd="1" destOrd="0" presId="urn:microsoft.com/office/officeart/2005/8/layout/venn2"/>
    <dgm:cxn modelId="{2740E3DD-E074-44A6-A457-494F080BB3CD}" type="presOf" srcId="{4D90B249-4418-458A-AC15-1A1BD477D241}" destId="{83BFCC49-2963-4126-B912-FA897417381A}" srcOrd="0" destOrd="0" presId="urn:microsoft.com/office/officeart/2005/8/layout/venn2"/>
    <dgm:cxn modelId="{A168D646-175A-4694-9343-5159645B1D95}" srcId="{4D90B249-4418-458A-AC15-1A1BD477D241}" destId="{1B2E3927-954B-4988-ABEF-EA38194E62E6}" srcOrd="5" destOrd="0" parTransId="{C2212130-6AA7-436D-871F-B3431BE9B1D1}" sibTransId="{F67C1132-2349-4259-AF8B-4B6940D9B0B1}"/>
    <dgm:cxn modelId="{DDEB2C4D-D23D-43D4-8272-26390AED621A}" type="presOf" srcId="{F685A2B5-4729-425B-9646-7C3C3410E4CB}" destId="{421BA7E9-C51D-42C3-BE68-F7984F6DD309}" srcOrd="1" destOrd="0" presId="urn:microsoft.com/office/officeart/2005/8/layout/venn2"/>
    <dgm:cxn modelId="{641CF47B-2887-4DC6-B4E5-DD008A108BFA}" srcId="{4D90B249-4418-458A-AC15-1A1BD477D241}" destId="{4743628F-8521-43DC-AC05-1D620787A135}" srcOrd="2" destOrd="0" parTransId="{6E05C958-A733-4AD6-8A16-6C42DC4B43DB}" sibTransId="{5C057F0C-096F-46F6-BA15-F04EB49CEAF6}"/>
    <dgm:cxn modelId="{E11ECD5B-D472-476E-8046-34C97B078E13}" type="presOf" srcId="{1B2E3927-954B-4988-ABEF-EA38194E62E6}" destId="{F769CF0B-C420-443E-AE94-78C30133F94D}" srcOrd="1" destOrd="0" presId="urn:microsoft.com/office/officeart/2005/8/layout/venn2"/>
    <dgm:cxn modelId="{B721202C-EF80-4B73-BCED-D745D572719C}" type="presOf" srcId="{BC70B01A-1F88-4EC7-9EAB-21943C8C7EC9}" destId="{6B842156-4A86-442C-8F36-4D7E7A3BE3D0}" srcOrd="0" destOrd="0" presId="urn:microsoft.com/office/officeart/2005/8/layout/venn2"/>
    <dgm:cxn modelId="{9AD35EDD-FCE7-44A5-B689-B23A8F5BE996}" type="presOf" srcId="{F685A2B5-4729-425B-9646-7C3C3410E4CB}" destId="{1835F0A1-ABAD-4C0A-A1AA-18BAF8B51DE4}" srcOrd="0" destOrd="0" presId="urn:microsoft.com/office/officeart/2005/8/layout/venn2"/>
    <dgm:cxn modelId="{07B6F66F-26A2-42D8-A4EE-DAA67C8CC001}" srcId="{4D90B249-4418-458A-AC15-1A1BD477D241}" destId="{BC70B01A-1F88-4EC7-9EAB-21943C8C7EC9}" srcOrd="1" destOrd="0" parTransId="{B48A5E88-657E-486A-A55F-D88E7178EE4E}" sibTransId="{BD7C4696-24C3-4F66-8839-37931D64A9DC}"/>
    <dgm:cxn modelId="{70B48FC2-CDD5-44E3-9746-D963910AE43A}" type="presOf" srcId="{1B2E3927-954B-4988-ABEF-EA38194E62E6}" destId="{E30030A8-A96F-4B01-9DEE-4554D587F602}" srcOrd="0" destOrd="0" presId="urn:microsoft.com/office/officeart/2005/8/layout/venn2"/>
    <dgm:cxn modelId="{49B47358-B2D5-43B1-8ECD-61E47DC26840}" type="presOf" srcId="{3934C7E7-5FED-4335-875A-04AA1E29EC0F}" destId="{063F8850-A318-4F37-87CC-74D684DFF04C}" srcOrd="1" destOrd="0" presId="urn:microsoft.com/office/officeart/2005/8/layout/venn2"/>
    <dgm:cxn modelId="{1A55AF35-CB72-4817-91E0-2878B901BC18}" type="presParOf" srcId="{83BFCC49-2963-4126-B912-FA897417381A}" destId="{BD721CD9-0A7A-4F96-93B2-8E4C3E5EC411}" srcOrd="0" destOrd="0" presId="urn:microsoft.com/office/officeart/2005/8/layout/venn2"/>
    <dgm:cxn modelId="{C014B254-4571-419F-9810-7D320C9B0481}" type="presParOf" srcId="{BD721CD9-0A7A-4F96-93B2-8E4C3E5EC411}" destId="{1835F0A1-ABAD-4C0A-A1AA-18BAF8B51DE4}" srcOrd="0" destOrd="0" presId="urn:microsoft.com/office/officeart/2005/8/layout/venn2"/>
    <dgm:cxn modelId="{24FB2FF2-5E8B-401C-890E-FF6B13AF8F2E}" type="presParOf" srcId="{BD721CD9-0A7A-4F96-93B2-8E4C3E5EC411}" destId="{421BA7E9-C51D-42C3-BE68-F7984F6DD309}" srcOrd="1" destOrd="0" presId="urn:microsoft.com/office/officeart/2005/8/layout/venn2"/>
    <dgm:cxn modelId="{46F89D58-73C5-4F50-A2EA-950FC9D4FCB9}" type="presParOf" srcId="{83BFCC49-2963-4126-B912-FA897417381A}" destId="{D4BEFDC0-F1EA-40C9-862C-86848565C74F}" srcOrd="1" destOrd="0" presId="urn:microsoft.com/office/officeart/2005/8/layout/venn2"/>
    <dgm:cxn modelId="{C508D079-E0D9-4036-84D5-039FCBCD561B}" type="presParOf" srcId="{D4BEFDC0-F1EA-40C9-862C-86848565C74F}" destId="{6B842156-4A86-442C-8F36-4D7E7A3BE3D0}" srcOrd="0" destOrd="0" presId="urn:microsoft.com/office/officeart/2005/8/layout/venn2"/>
    <dgm:cxn modelId="{2364C678-27E2-4245-AFD1-C54CAF2AA0C9}" type="presParOf" srcId="{D4BEFDC0-F1EA-40C9-862C-86848565C74F}" destId="{5054DE9F-A2F5-40EF-909D-7536D7096E91}" srcOrd="1" destOrd="0" presId="urn:microsoft.com/office/officeart/2005/8/layout/venn2"/>
    <dgm:cxn modelId="{5D06439C-1AAA-497E-A59F-EAD60E002D15}" type="presParOf" srcId="{83BFCC49-2963-4126-B912-FA897417381A}" destId="{DD348F37-285F-4CA7-A434-FD42BBBC916A}" srcOrd="2" destOrd="0" presId="urn:microsoft.com/office/officeart/2005/8/layout/venn2"/>
    <dgm:cxn modelId="{C33FF26B-D687-4141-BA80-DCD45878CC1B}" type="presParOf" srcId="{DD348F37-285F-4CA7-A434-FD42BBBC916A}" destId="{8B3060FA-63F1-4881-BAB7-75E5DD0EF9D9}" srcOrd="0" destOrd="0" presId="urn:microsoft.com/office/officeart/2005/8/layout/venn2"/>
    <dgm:cxn modelId="{C0B1BD46-C2B1-4BC3-937E-160D562D4B0E}" type="presParOf" srcId="{DD348F37-285F-4CA7-A434-FD42BBBC916A}" destId="{64EF7AC1-BBB9-4247-8697-6A2F71254668}" srcOrd="1" destOrd="0" presId="urn:microsoft.com/office/officeart/2005/8/layout/venn2"/>
    <dgm:cxn modelId="{EE2FA0A6-9E56-4C15-BEA8-8A0B8C401A6B}" type="presParOf" srcId="{83BFCC49-2963-4126-B912-FA897417381A}" destId="{DED9B220-D72A-48F0-B519-9CF51A800801}" srcOrd="3" destOrd="0" presId="urn:microsoft.com/office/officeart/2005/8/layout/venn2"/>
    <dgm:cxn modelId="{433A1AE8-5ACA-4355-9E9F-8AB36392894F}" type="presParOf" srcId="{DED9B220-D72A-48F0-B519-9CF51A800801}" destId="{07A4F392-A6F6-4700-99BB-796EF7928652}" srcOrd="0" destOrd="0" presId="urn:microsoft.com/office/officeart/2005/8/layout/venn2"/>
    <dgm:cxn modelId="{3CA052C9-EE32-42E8-A41C-97C20FF16D57}" type="presParOf" srcId="{DED9B220-D72A-48F0-B519-9CF51A800801}" destId="{063F8850-A318-4F37-87CC-74D684DFF04C}" srcOrd="1" destOrd="0" presId="urn:microsoft.com/office/officeart/2005/8/layout/venn2"/>
    <dgm:cxn modelId="{3AB22B53-78CC-4FCE-AB67-85B4171C7339}" type="presParOf" srcId="{83BFCC49-2963-4126-B912-FA897417381A}" destId="{B8DE6565-4FE6-45CA-86ED-28E166BB859E}" srcOrd="4" destOrd="0" presId="urn:microsoft.com/office/officeart/2005/8/layout/venn2"/>
    <dgm:cxn modelId="{C2DD0139-41B5-470E-9BEC-7634085E2613}" type="presParOf" srcId="{B8DE6565-4FE6-45CA-86ED-28E166BB859E}" destId="{245EAA85-AC5A-40CD-8A18-6B76034EAB3A}" srcOrd="0" destOrd="0" presId="urn:microsoft.com/office/officeart/2005/8/layout/venn2"/>
    <dgm:cxn modelId="{19E814FC-50C9-44A7-B439-E6CFA21C16C4}" type="presParOf" srcId="{B8DE6565-4FE6-45CA-86ED-28E166BB859E}" destId="{543573CA-7050-4B29-A2A7-073B6B68F009}" srcOrd="1" destOrd="0" presId="urn:microsoft.com/office/officeart/2005/8/layout/venn2"/>
    <dgm:cxn modelId="{87EE8098-BF3C-489D-A998-D45D5ABF4BBF}" type="presParOf" srcId="{83BFCC49-2963-4126-B912-FA897417381A}" destId="{39D35439-EB98-4A83-A525-BEE273803CDB}" srcOrd="5" destOrd="0" presId="urn:microsoft.com/office/officeart/2005/8/layout/venn2"/>
    <dgm:cxn modelId="{C0280816-1088-47EF-8FC5-12A5FF51F8F6}" type="presParOf" srcId="{39D35439-EB98-4A83-A525-BEE273803CDB}" destId="{E30030A8-A96F-4B01-9DEE-4554D587F602}" srcOrd="0" destOrd="0" presId="urn:microsoft.com/office/officeart/2005/8/layout/venn2"/>
    <dgm:cxn modelId="{4CB4F849-6D0D-4131-B573-FC84E3AF45EB}" type="presParOf" srcId="{39D35439-EB98-4A83-A525-BEE273803CDB}" destId="{F769CF0B-C420-443E-AE94-78C30133F94D}"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4F7DC8-AB4B-4B55-AC37-ADC614DAB426}" type="doc">
      <dgm:prSet loTypeId="urn:microsoft.com/office/officeart/2005/8/layout/hierarchy5" loCatId="hierarchy" qsTypeId="urn:microsoft.com/office/officeart/2005/8/quickstyle/3d4" qsCatId="3D" csTypeId="urn:microsoft.com/office/officeart/2005/8/colors/accent1_2#4" csCatId="accent1" phldr="1"/>
      <dgm:spPr/>
      <dgm:t>
        <a:bodyPr/>
        <a:lstStyle/>
        <a:p>
          <a:endParaRPr lang="en-US"/>
        </a:p>
      </dgm:t>
    </dgm:pt>
    <dgm:pt modelId="{DB7721BC-EE76-4AC5-9EF8-917F0CF89C98}">
      <dgm:prSet phldrT="[Text]"/>
      <dgm:spPr/>
      <dgm:t>
        <a:bodyPr/>
        <a:lstStyle/>
        <a:p>
          <a:r>
            <a:rPr lang="en-US"/>
            <a:t>Human solidarity and ecological equilibrium</a:t>
          </a:r>
        </a:p>
      </dgm:t>
    </dgm:pt>
    <dgm:pt modelId="{4F212907-DA66-423C-A202-A59B757FB30B}" type="parTrans" cxnId="{F71DB49F-DBAC-4AF5-927B-8D71E8DC5DC5}">
      <dgm:prSet/>
      <dgm:spPr/>
      <dgm:t>
        <a:bodyPr/>
        <a:lstStyle/>
        <a:p>
          <a:endParaRPr lang="en-US"/>
        </a:p>
      </dgm:t>
    </dgm:pt>
    <dgm:pt modelId="{EC0BF8BB-77D2-417E-AF33-D12060E2AEBC}" type="sibTrans" cxnId="{F71DB49F-DBAC-4AF5-927B-8D71E8DC5DC5}">
      <dgm:prSet/>
      <dgm:spPr/>
      <dgm:t>
        <a:bodyPr/>
        <a:lstStyle/>
        <a:p>
          <a:endParaRPr lang="en-US"/>
        </a:p>
      </dgm:t>
    </dgm:pt>
    <dgm:pt modelId="{591D95E6-1363-4EED-961E-DF184AA15FF4}">
      <dgm:prSet phldrT="[Text]"/>
      <dgm:spPr/>
      <dgm:t>
        <a:bodyPr/>
        <a:lstStyle/>
        <a:p>
          <a:r>
            <a:rPr lang="en-US"/>
            <a:t>national legal frameworks</a:t>
          </a:r>
        </a:p>
      </dgm:t>
    </dgm:pt>
    <dgm:pt modelId="{DC6B99FF-F8D1-4A55-82DD-8EB07A8F7429}" type="parTrans" cxnId="{A9807DF1-ECA8-4402-8997-745BFD5E99B2}">
      <dgm:prSet/>
      <dgm:spPr/>
      <dgm:t>
        <a:bodyPr/>
        <a:lstStyle/>
        <a:p>
          <a:endParaRPr lang="en-US"/>
        </a:p>
      </dgm:t>
    </dgm:pt>
    <dgm:pt modelId="{604B0E3C-C7F0-4C9E-98B5-22A1478F8FFD}" type="sibTrans" cxnId="{A9807DF1-ECA8-4402-8997-745BFD5E99B2}">
      <dgm:prSet/>
      <dgm:spPr/>
      <dgm:t>
        <a:bodyPr/>
        <a:lstStyle/>
        <a:p>
          <a:endParaRPr lang="en-US"/>
        </a:p>
      </dgm:t>
    </dgm:pt>
    <dgm:pt modelId="{53EA6600-7DA5-49CD-BD6A-31E7081DF583}">
      <dgm:prSet phldrT="[Text]"/>
      <dgm:spPr/>
      <dgm:t>
        <a:bodyPr/>
        <a:lstStyle/>
        <a:p>
          <a:r>
            <a:rPr lang="en-US"/>
            <a:t>national social governance</a:t>
          </a:r>
        </a:p>
      </dgm:t>
    </dgm:pt>
    <dgm:pt modelId="{5E75B943-CEAE-4135-9840-85E8B72808BA}" type="parTrans" cxnId="{4B7E9D61-9EF7-4E27-8114-C401D3C7768B}">
      <dgm:prSet/>
      <dgm:spPr/>
      <dgm:t>
        <a:bodyPr/>
        <a:lstStyle/>
        <a:p>
          <a:endParaRPr lang="en-US"/>
        </a:p>
      </dgm:t>
    </dgm:pt>
    <dgm:pt modelId="{822D598D-D7E6-460A-BCF4-F3A2D6CB1D78}" type="sibTrans" cxnId="{4B7E9D61-9EF7-4E27-8114-C401D3C7768B}">
      <dgm:prSet/>
      <dgm:spPr/>
      <dgm:t>
        <a:bodyPr/>
        <a:lstStyle/>
        <a:p>
          <a:endParaRPr lang="en-US"/>
        </a:p>
      </dgm:t>
    </dgm:pt>
    <dgm:pt modelId="{951AF19F-7D11-471A-8B0E-5DBD56F07504}">
      <dgm:prSet phldrT="[Text]"/>
      <dgm:spPr/>
      <dgm:t>
        <a:bodyPr/>
        <a:lstStyle/>
        <a:p>
          <a:r>
            <a:rPr lang="en-US" dirty="0"/>
            <a:t>national ecological governance</a:t>
          </a:r>
        </a:p>
      </dgm:t>
    </dgm:pt>
    <dgm:pt modelId="{EB313863-0EAC-4642-A7C9-8F4B6BC7E6FC}" type="parTrans" cxnId="{A7167CEB-2541-40D0-BF49-3D863B5F2CFD}">
      <dgm:prSet/>
      <dgm:spPr/>
      <dgm:t>
        <a:bodyPr/>
        <a:lstStyle/>
        <a:p>
          <a:endParaRPr lang="en-US"/>
        </a:p>
      </dgm:t>
    </dgm:pt>
    <dgm:pt modelId="{72096417-E71D-4110-9F9C-A88851390053}" type="sibTrans" cxnId="{A7167CEB-2541-40D0-BF49-3D863B5F2CFD}">
      <dgm:prSet/>
      <dgm:spPr/>
      <dgm:t>
        <a:bodyPr/>
        <a:lstStyle/>
        <a:p>
          <a:endParaRPr lang="en-US"/>
        </a:p>
      </dgm:t>
    </dgm:pt>
    <dgm:pt modelId="{498972EF-5023-4CB5-88DC-56B08E3B25FC}">
      <dgm:prSet phldrT="[Text]"/>
      <dgm:spPr/>
      <dgm:t>
        <a:bodyPr/>
        <a:lstStyle/>
        <a:p>
          <a:r>
            <a:rPr lang="en-US"/>
            <a:t>Global legal frameworks</a:t>
          </a:r>
        </a:p>
      </dgm:t>
    </dgm:pt>
    <dgm:pt modelId="{A79128A6-2006-443F-BAED-902772F431EB}" type="parTrans" cxnId="{BE90B6B8-C813-48CD-85B8-6006FD4B1F10}">
      <dgm:prSet/>
      <dgm:spPr/>
      <dgm:t>
        <a:bodyPr/>
        <a:lstStyle/>
        <a:p>
          <a:endParaRPr lang="en-US"/>
        </a:p>
      </dgm:t>
    </dgm:pt>
    <dgm:pt modelId="{E09870C3-FABF-4F82-9262-CD7FEC1C827C}" type="sibTrans" cxnId="{BE90B6B8-C813-48CD-85B8-6006FD4B1F10}">
      <dgm:prSet/>
      <dgm:spPr/>
      <dgm:t>
        <a:bodyPr/>
        <a:lstStyle/>
        <a:p>
          <a:endParaRPr lang="en-US"/>
        </a:p>
      </dgm:t>
    </dgm:pt>
    <dgm:pt modelId="{292E1612-8E6C-480F-A024-F47A862FB873}">
      <dgm:prSet phldrT="[Text]"/>
      <dgm:spPr/>
      <dgm:t>
        <a:bodyPr/>
        <a:lstStyle/>
        <a:p>
          <a:r>
            <a:rPr lang="en-US"/>
            <a:t>global social governance</a:t>
          </a:r>
        </a:p>
      </dgm:t>
    </dgm:pt>
    <dgm:pt modelId="{67751EC6-F8A1-4472-B03D-909EE30FB1D8}" type="parTrans" cxnId="{BBF0EFA0-99FB-4F10-9FB5-2660F7DB71A4}">
      <dgm:prSet/>
      <dgm:spPr/>
      <dgm:t>
        <a:bodyPr/>
        <a:lstStyle/>
        <a:p>
          <a:endParaRPr lang="en-US"/>
        </a:p>
      </dgm:t>
    </dgm:pt>
    <dgm:pt modelId="{170140C8-4C86-4FB4-984E-75D48E48BFA1}" type="sibTrans" cxnId="{BBF0EFA0-99FB-4F10-9FB5-2660F7DB71A4}">
      <dgm:prSet/>
      <dgm:spPr/>
      <dgm:t>
        <a:bodyPr/>
        <a:lstStyle/>
        <a:p>
          <a:endParaRPr lang="en-US"/>
        </a:p>
      </dgm:t>
    </dgm:pt>
    <dgm:pt modelId="{339FB161-0AB2-46EA-9D62-E60D6BB28C0B}">
      <dgm:prSet phldrT="[Text]"/>
      <dgm:spPr/>
      <dgm:t>
        <a:bodyPr/>
        <a:lstStyle/>
        <a:p>
          <a:r>
            <a:rPr lang="en-US"/>
            <a:t>values</a:t>
          </a:r>
        </a:p>
      </dgm:t>
    </dgm:pt>
    <dgm:pt modelId="{5A041B52-D974-40AF-8F9C-50944B4CE0E0}" type="parTrans" cxnId="{286B8488-DEC5-448E-9291-704DAA91BD56}">
      <dgm:prSet/>
      <dgm:spPr/>
      <dgm:t>
        <a:bodyPr/>
        <a:lstStyle/>
        <a:p>
          <a:endParaRPr lang="en-US"/>
        </a:p>
      </dgm:t>
    </dgm:pt>
    <dgm:pt modelId="{01C59F6B-C998-4C76-A9A6-89DD42862D2F}" type="sibTrans" cxnId="{286B8488-DEC5-448E-9291-704DAA91BD56}">
      <dgm:prSet/>
      <dgm:spPr/>
      <dgm:t>
        <a:bodyPr/>
        <a:lstStyle/>
        <a:p>
          <a:endParaRPr lang="en-US"/>
        </a:p>
      </dgm:t>
    </dgm:pt>
    <dgm:pt modelId="{681EA3FD-5190-41C1-AA70-7D707015B57E}">
      <dgm:prSet phldrT="[Text]"/>
      <dgm:spPr/>
      <dgm:t>
        <a:bodyPr/>
        <a:lstStyle/>
        <a:p>
          <a:r>
            <a:rPr lang="en-US"/>
            <a:t>legal frameworks</a:t>
          </a:r>
        </a:p>
      </dgm:t>
    </dgm:pt>
    <dgm:pt modelId="{8E6F14E7-56DE-4061-96E2-5C1375B6D19F}" type="parTrans" cxnId="{B424A4FE-5BEE-43D6-AFE5-338B5F9797D9}">
      <dgm:prSet/>
      <dgm:spPr/>
      <dgm:t>
        <a:bodyPr/>
        <a:lstStyle/>
        <a:p>
          <a:endParaRPr lang="en-US"/>
        </a:p>
      </dgm:t>
    </dgm:pt>
    <dgm:pt modelId="{EEA5CB70-C871-4E43-8948-27687903E230}" type="sibTrans" cxnId="{B424A4FE-5BEE-43D6-AFE5-338B5F9797D9}">
      <dgm:prSet/>
      <dgm:spPr/>
      <dgm:t>
        <a:bodyPr/>
        <a:lstStyle/>
        <a:p>
          <a:endParaRPr lang="en-US"/>
        </a:p>
      </dgm:t>
    </dgm:pt>
    <dgm:pt modelId="{036E0743-1B64-4565-83F4-66989FFEDC0A}">
      <dgm:prSet phldrT="[Text]"/>
      <dgm:spPr/>
      <dgm:t>
        <a:bodyPr/>
        <a:lstStyle/>
        <a:p>
          <a:r>
            <a:rPr lang="en-US"/>
            <a:t>governance</a:t>
          </a:r>
        </a:p>
      </dgm:t>
    </dgm:pt>
    <dgm:pt modelId="{4CC59274-BABF-478D-B066-6BDC24D29D77}" type="parTrans" cxnId="{5DDAAF14-3739-4556-9969-FF15D848810E}">
      <dgm:prSet/>
      <dgm:spPr/>
      <dgm:t>
        <a:bodyPr/>
        <a:lstStyle/>
        <a:p>
          <a:endParaRPr lang="en-US"/>
        </a:p>
      </dgm:t>
    </dgm:pt>
    <dgm:pt modelId="{2B64B1CE-E80D-45B1-949D-C898004BA7E5}" type="sibTrans" cxnId="{5DDAAF14-3739-4556-9969-FF15D848810E}">
      <dgm:prSet/>
      <dgm:spPr/>
      <dgm:t>
        <a:bodyPr/>
        <a:lstStyle/>
        <a:p>
          <a:endParaRPr lang="en-US"/>
        </a:p>
      </dgm:t>
    </dgm:pt>
    <dgm:pt modelId="{B59E854B-CD83-44CC-8C8C-724DB43385F6}">
      <dgm:prSet phldrT="[Text]"/>
      <dgm:spPr/>
      <dgm:t>
        <a:bodyPr/>
        <a:lstStyle/>
        <a:p>
          <a:r>
            <a:rPr lang="en-US"/>
            <a:t>resources</a:t>
          </a:r>
        </a:p>
      </dgm:t>
    </dgm:pt>
    <dgm:pt modelId="{2FE19F23-E8B8-445B-860F-8A86973306D9}" type="parTrans" cxnId="{64A0F0E3-E102-40B5-96CE-7BEE4774F872}">
      <dgm:prSet/>
      <dgm:spPr/>
      <dgm:t>
        <a:bodyPr/>
        <a:lstStyle/>
        <a:p>
          <a:endParaRPr lang="en-US"/>
        </a:p>
      </dgm:t>
    </dgm:pt>
    <dgm:pt modelId="{61A33501-2F1E-4A56-8A58-407F75E421B8}" type="sibTrans" cxnId="{64A0F0E3-E102-40B5-96CE-7BEE4774F872}">
      <dgm:prSet/>
      <dgm:spPr/>
      <dgm:t>
        <a:bodyPr/>
        <a:lstStyle/>
        <a:p>
          <a:endParaRPr lang="en-US"/>
        </a:p>
      </dgm:t>
    </dgm:pt>
    <dgm:pt modelId="{08534B10-7FA8-423E-A7A0-65333E98C97A}">
      <dgm:prSet/>
      <dgm:spPr/>
      <dgm:t>
        <a:bodyPr/>
        <a:lstStyle/>
        <a:p>
          <a:r>
            <a:rPr lang="en-US"/>
            <a:t>national economic governance</a:t>
          </a:r>
        </a:p>
      </dgm:t>
    </dgm:pt>
    <dgm:pt modelId="{EFC67220-7760-4545-BB1E-D968FAC29DEB}" type="parTrans" cxnId="{810DD346-C279-4106-8897-F87FEE1E0328}">
      <dgm:prSet/>
      <dgm:spPr/>
      <dgm:t>
        <a:bodyPr/>
        <a:lstStyle/>
        <a:p>
          <a:endParaRPr lang="en-US"/>
        </a:p>
      </dgm:t>
    </dgm:pt>
    <dgm:pt modelId="{964F4F24-36B7-494D-AC9C-BD8D2169C069}" type="sibTrans" cxnId="{810DD346-C279-4106-8897-F87FEE1E0328}">
      <dgm:prSet/>
      <dgm:spPr/>
      <dgm:t>
        <a:bodyPr/>
        <a:lstStyle/>
        <a:p>
          <a:endParaRPr lang="en-US"/>
        </a:p>
      </dgm:t>
    </dgm:pt>
    <dgm:pt modelId="{C67FA493-6712-4A6B-830C-CF4D4334CCEB}">
      <dgm:prSet/>
      <dgm:spPr/>
      <dgm:t>
        <a:bodyPr/>
        <a:lstStyle/>
        <a:p>
          <a:r>
            <a:rPr lang="en-US"/>
            <a:t>global economic governance</a:t>
          </a:r>
        </a:p>
      </dgm:t>
    </dgm:pt>
    <dgm:pt modelId="{E3C49EE9-8AC9-406E-A195-2E62E01D1351}" type="parTrans" cxnId="{017A4698-2920-4630-AF91-8FF26B10E535}">
      <dgm:prSet/>
      <dgm:spPr/>
      <dgm:t>
        <a:bodyPr/>
        <a:lstStyle/>
        <a:p>
          <a:endParaRPr lang="en-US"/>
        </a:p>
      </dgm:t>
    </dgm:pt>
    <dgm:pt modelId="{831DA8E7-BB72-43C7-85A5-1A8213B1D24F}" type="sibTrans" cxnId="{017A4698-2920-4630-AF91-8FF26B10E535}">
      <dgm:prSet/>
      <dgm:spPr/>
      <dgm:t>
        <a:bodyPr/>
        <a:lstStyle/>
        <a:p>
          <a:endParaRPr lang="en-US"/>
        </a:p>
      </dgm:t>
    </dgm:pt>
    <dgm:pt modelId="{22351437-80CC-49E2-9B72-F21CCAC0A952}">
      <dgm:prSet/>
      <dgm:spPr/>
      <dgm:t>
        <a:bodyPr/>
        <a:lstStyle/>
        <a:p>
          <a:r>
            <a:rPr lang="en-US"/>
            <a:t>global ecological governance</a:t>
          </a:r>
        </a:p>
      </dgm:t>
    </dgm:pt>
    <dgm:pt modelId="{D590DDE9-F34A-479D-AB78-924BD9C1613B}" type="parTrans" cxnId="{EB99A7A6-C508-4FFB-B643-83BA9D3E275C}">
      <dgm:prSet/>
      <dgm:spPr/>
      <dgm:t>
        <a:bodyPr/>
        <a:lstStyle/>
        <a:p>
          <a:endParaRPr lang="en-US"/>
        </a:p>
      </dgm:t>
    </dgm:pt>
    <dgm:pt modelId="{426F4644-4109-4CDB-ABC5-C12CA26DA56E}" type="sibTrans" cxnId="{EB99A7A6-C508-4FFB-B643-83BA9D3E275C}">
      <dgm:prSet/>
      <dgm:spPr/>
      <dgm:t>
        <a:bodyPr/>
        <a:lstStyle/>
        <a:p>
          <a:endParaRPr lang="en-US"/>
        </a:p>
      </dgm:t>
    </dgm:pt>
    <dgm:pt modelId="{EC940C9D-9AA5-422B-995C-0EF2AA2BDEEA}">
      <dgm:prSet/>
      <dgm:spPr/>
      <dgm:t>
        <a:bodyPr/>
        <a:lstStyle/>
        <a:p>
          <a:r>
            <a:rPr lang="en-US"/>
            <a:t>Income  levels and distribution</a:t>
          </a:r>
        </a:p>
      </dgm:t>
    </dgm:pt>
    <dgm:pt modelId="{EF03D3B2-8924-4407-AF71-280E88437543}" type="parTrans" cxnId="{A919D405-E30C-46B2-A722-CA1B2F569835}">
      <dgm:prSet/>
      <dgm:spPr/>
      <dgm:t>
        <a:bodyPr/>
        <a:lstStyle/>
        <a:p>
          <a:endParaRPr lang="en-US"/>
        </a:p>
      </dgm:t>
    </dgm:pt>
    <dgm:pt modelId="{602F81CB-EADB-43F4-A938-40FAD6221C4E}" type="sibTrans" cxnId="{A919D405-E30C-46B2-A722-CA1B2F569835}">
      <dgm:prSet/>
      <dgm:spPr/>
      <dgm:t>
        <a:bodyPr/>
        <a:lstStyle/>
        <a:p>
          <a:endParaRPr lang="en-US"/>
        </a:p>
      </dgm:t>
    </dgm:pt>
    <dgm:pt modelId="{69EDAF8A-022A-4F76-8A74-8BA156B4566A}">
      <dgm:prSet/>
      <dgm:spPr/>
      <dgm:t>
        <a:bodyPr/>
        <a:lstStyle/>
        <a:p>
          <a:r>
            <a:rPr lang="en-US"/>
            <a:t>Natural resources and conditions</a:t>
          </a:r>
        </a:p>
      </dgm:t>
    </dgm:pt>
    <dgm:pt modelId="{14C1BD6B-E5BB-4DDE-9299-D8C17A3F66BF}" type="parTrans" cxnId="{8BC6F62E-6E74-4893-A021-FB13449290DE}">
      <dgm:prSet/>
      <dgm:spPr/>
      <dgm:t>
        <a:bodyPr/>
        <a:lstStyle/>
        <a:p>
          <a:endParaRPr lang="en-US"/>
        </a:p>
      </dgm:t>
    </dgm:pt>
    <dgm:pt modelId="{2551A64A-9B51-4652-BB8B-1A02E10F90DF}" type="sibTrans" cxnId="{8BC6F62E-6E74-4893-A021-FB13449290DE}">
      <dgm:prSet/>
      <dgm:spPr/>
      <dgm:t>
        <a:bodyPr/>
        <a:lstStyle/>
        <a:p>
          <a:endParaRPr lang="en-US"/>
        </a:p>
      </dgm:t>
    </dgm:pt>
    <dgm:pt modelId="{88AA7FAC-5204-48FC-A4EF-9CCAA54125EB}">
      <dgm:prSet/>
      <dgm:spPr/>
      <dgm:t>
        <a:bodyPr/>
        <a:lstStyle/>
        <a:p>
          <a:r>
            <a:rPr lang="en-US"/>
            <a:t>health system</a:t>
          </a:r>
        </a:p>
      </dgm:t>
    </dgm:pt>
    <dgm:pt modelId="{ABF0EFB3-B2A0-4B81-8018-36DA5441F7C4}" type="parTrans" cxnId="{AFB95BDB-2082-4BB9-814B-9CB90F49864C}">
      <dgm:prSet/>
      <dgm:spPr/>
      <dgm:t>
        <a:bodyPr/>
        <a:lstStyle/>
        <a:p>
          <a:endParaRPr lang="en-US"/>
        </a:p>
      </dgm:t>
    </dgm:pt>
    <dgm:pt modelId="{0B2F0945-A7C2-4BCD-842E-1F4E5C0C71ED}" type="sibTrans" cxnId="{AFB95BDB-2082-4BB9-814B-9CB90F49864C}">
      <dgm:prSet/>
      <dgm:spPr/>
      <dgm:t>
        <a:bodyPr/>
        <a:lstStyle/>
        <a:p>
          <a:endParaRPr lang="en-US"/>
        </a:p>
      </dgm:t>
    </dgm:pt>
    <dgm:pt modelId="{EB12BF64-C62E-42D5-9E63-5DD1F6453FF9}" type="pres">
      <dgm:prSet presAssocID="{4F4F7DC8-AB4B-4B55-AC37-ADC614DAB426}" presName="mainComposite" presStyleCnt="0">
        <dgm:presLayoutVars>
          <dgm:chPref val="1"/>
          <dgm:dir/>
          <dgm:animOne val="branch"/>
          <dgm:animLvl val="lvl"/>
          <dgm:resizeHandles val="exact"/>
        </dgm:presLayoutVars>
      </dgm:prSet>
      <dgm:spPr/>
      <dgm:t>
        <a:bodyPr/>
        <a:lstStyle/>
        <a:p>
          <a:endParaRPr lang="en-US"/>
        </a:p>
      </dgm:t>
    </dgm:pt>
    <dgm:pt modelId="{0E8A9F05-7997-48A9-8272-B15CD7BC00A5}" type="pres">
      <dgm:prSet presAssocID="{4F4F7DC8-AB4B-4B55-AC37-ADC614DAB426}" presName="hierFlow" presStyleCnt="0"/>
      <dgm:spPr/>
    </dgm:pt>
    <dgm:pt modelId="{A5B11127-2B5C-4CBD-8D31-EC0DEF461838}" type="pres">
      <dgm:prSet presAssocID="{4F4F7DC8-AB4B-4B55-AC37-ADC614DAB426}" presName="firstBuf" presStyleCnt="0"/>
      <dgm:spPr/>
    </dgm:pt>
    <dgm:pt modelId="{5AB602E7-DDB9-47F9-9F68-6E75BBD9112F}" type="pres">
      <dgm:prSet presAssocID="{4F4F7DC8-AB4B-4B55-AC37-ADC614DAB426}" presName="hierChild1" presStyleCnt="0">
        <dgm:presLayoutVars>
          <dgm:chPref val="1"/>
          <dgm:animOne val="branch"/>
          <dgm:animLvl val="lvl"/>
        </dgm:presLayoutVars>
      </dgm:prSet>
      <dgm:spPr/>
    </dgm:pt>
    <dgm:pt modelId="{E87D8FDC-98FB-47AA-B5FA-13DDD69C049E}" type="pres">
      <dgm:prSet presAssocID="{DB7721BC-EE76-4AC5-9EF8-917F0CF89C98}" presName="Name17" presStyleCnt="0"/>
      <dgm:spPr/>
    </dgm:pt>
    <dgm:pt modelId="{4EE44688-B19D-4C36-BB70-1D3E85B7E1D6}" type="pres">
      <dgm:prSet presAssocID="{DB7721BC-EE76-4AC5-9EF8-917F0CF89C98}" presName="level1Shape" presStyleLbl="node0" presStyleIdx="0" presStyleCnt="1" custScaleY="706338">
        <dgm:presLayoutVars>
          <dgm:chPref val="3"/>
        </dgm:presLayoutVars>
      </dgm:prSet>
      <dgm:spPr/>
      <dgm:t>
        <a:bodyPr/>
        <a:lstStyle/>
        <a:p>
          <a:endParaRPr lang="en-US"/>
        </a:p>
      </dgm:t>
    </dgm:pt>
    <dgm:pt modelId="{3930122A-232E-448C-A478-0F32DEDAD0FA}" type="pres">
      <dgm:prSet presAssocID="{DB7721BC-EE76-4AC5-9EF8-917F0CF89C98}" presName="hierChild2" presStyleCnt="0"/>
      <dgm:spPr/>
    </dgm:pt>
    <dgm:pt modelId="{59CB871D-6A27-4277-BD09-5DC79C30189A}" type="pres">
      <dgm:prSet presAssocID="{DC6B99FF-F8D1-4A55-82DD-8EB07A8F7429}" presName="Name25" presStyleLbl="parChTrans1D2" presStyleIdx="0" presStyleCnt="2"/>
      <dgm:spPr/>
      <dgm:t>
        <a:bodyPr/>
        <a:lstStyle/>
        <a:p>
          <a:endParaRPr lang="en-US"/>
        </a:p>
      </dgm:t>
    </dgm:pt>
    <dgm:pt modelId="{9EDE2452-D6EB-462F-B704-BE9E9B9DCFE7}" type="pres">
      <dgm:prSet presAssocID="{DC6B99FF-F8D1-4A55-82DD-8EB07A8F7429}" presName="connTx" presStyleLbl="parChTrans1D2" presStyleIdx="0" presStyleCnt="2"/>
      <dgm:spPr/>
      <dgm:t>
        <a:bodyPr/>
        <a:lstStyle/>
        <a:p>
          <a:endParaRPr lang="en-US"/>
        </a:p>
      </dgm:t>
    </dgm:pt>
    <dgm:pt modelId="{3CCF9DC3-2B98-4F95-B94C-7F74D9BF2C06}" type="pres">
      <dgm:prSet presAssocID="{591D95E6-1363-4EED-961E-DF184AA15FF4}" presName="Name30" presStyleCnt="0"/>
      <dgm:spPr/>
    </dgm:pt>
    <dgm:pt modelId="{7EC9797F-34F0-4A44-A8BD-5680C4E67C1A}" type="pres">
      <dgm:prSet presAssocID="{591D95E6-1363-4EED-961E-DF184AA15FF4}" presName="level2Shape" presStyleLbl="node2" presStyleIdx="0" presStyleCnt="2" custScaleY="345908"/>
      <dgm:spPr/>
      <dgm:t>
        <a:bodyPr/>
        <a:lstStyle/>
        <a:p>
          <a:endParaRPr lang="en-US"/>
        </a:p>
      </dgm:t>
    </dgm:pt>
    <dgm:pt modelId="{3572AB37-F41D-45E9-B22F-0740AAB507F5}" type="pres">
      <dgm:prSet presAssocID="{591D95E6-1363-4EED-961E-DF184AA15FF4}" presName="hierChild3" presStyleCnt="0"/>
      <dgm:spPr/>
    </dgm:pt>
    <dgm:pt modelId="{67078D4E-975A-4C78-97EF-F0F96A2A2F88}" type="pres">
      <dgm:prSet presAssocID="{5E75B943-CEAE-4135-9840-85E8B72808BA}" presName="Name25" presStyleLbl="parChTrans1D3" presStyleIdx="0" presStyleCnt="7"/>
      <dgm:spPr/>
      <dgm:t>
        <a:bodyPr/>
        <a:lstStyle/>
        <a:p>
          <a:endParaRPr lang="en-US"/>
        </a:p>
      </dgm:t>
    </dgm:pt>
    <dgm:pt modelId="{07DC7853-104E-42DD-9C33-A1D2719C98F7}" type="pres">
      <dgm:prSet presAssocID="{5E75B943-CEAE-4135-9840-85E8B72808BA}" presName="connTx" presStyleLbl="parChTrans1D3" presStyleIdx="0" presStyleCnt="7"/>
      <dgm:spPr/>
      <dgm:t>
        <a:bodyPr/>
        <a:lstStyle/>
        <a:p>
          <a:endParaRPr lang="en-US"/>
        </a:p>
      </dgm:t>
    </dgm:pt>
    <dgm:pt modelId="{82E2CC7E-2202-45A9-A877-F823CC6BBDF0}" type="pres">
      <dgm:prSet presAssocID="{53EA6600-7DA5-49CD-BD6A-31E7081DF583}" presName="Name30" presStyleCnt="0"/>
      <dgm:spPr/>
    </dgm:pt>
    <dgm:pt modelId="{3A8F7981-BD0E-4346-95A6-B81B89259250}" type="pres">
      <dgm:prSet presAssocID="{53EA6600-7DA5-49CD-BD6A-31E7081DF583}" presName="level2Shape" presStyleLbl="node3" presStyleIdx="0" presStyleCnt="7" custScaleY="119873" custLinFactY="13146" custLinFactNeighborX="2571" custLinFactNeighborY="100000"/>
      <dgm:spPr/>
      <dgm:t>
        <a:bodyPr/>
        <a:lstStyle/>
        <a:p>
          <a:endParaRPr lang="en-US"/>
        </a:p>
      </dgm:t>
    </dgm:pt>
    <dgm:pt modelId="{DA73174A-CA42-4BD5-8F87-0659802EB832}" type="pres">
      <dgm:prSet presAssocID="{53EA6600-7DA5-49CD-BD6A-31E7081DF583}" presName="hierChild3" presStyleCnt="0"/>
      <dgm:spPr/>
    </dgm:pt>
    <dgm:pt modelId="{CF455B7C-0405-43FF-BF43-B480CC741352}" type="pres">
      <dgm:prSet presAssocID="{ABF0EFB3-B2A0-4B81-8018-36DA5441F7C4}" presName="Name25" presStyleLbl="parChTrans1D3" presStyleIdx="1" presStyleCnt="7"/>
      <dgm:spPr/>
      <dgm:t>
        <a:bodyPr/>
        <a:lstStyle/>
        <a:p>
          <a:endParaRPr lang="en-US"/>
        </a:p>
      </dgm:t>
    </dgm:pt>
    <dgm:pt modelId="{3FFC9F90-C4CE-4020-9A1C-ECF5E493B566}" type="pres">
      <dgm:prSet presAssocID="{ABF0EFB3-B2A0-4B81-8018-36DA5441F7C4}" presName="connTx" presStyleLbl="parChTrans1D3" presStyleIdx="1" presStyleCnt="7"/>
      <dgm:spPr/>
      <dgm:t>
        <a:bodyPr/>
        <a:lstStyle/>
        <a:p>
          <a:endParaRPr lang="en-US"/>
        </a:p>
      </dgm:t>
    </dgm:pt>
    <dgm:pt modelId="{601E160D-3629-485B-AE03-1C3E2B87F3B5}" type="pres">
      <dgm:prSet presAssocID="{88AA7FAC-5204-48FC-A4EF-9CCAA54125EB}" presName="Name30" presStyleCnt="0"/>
      <dgm:spPr/>
    </dgm:pt>
    <dgm:pt modelId="{1376CF43-44E7-4F56-8FA3-516D3DA09E48}" type="pres">
      <dgm:prSet presAssocID="{88AA7FAC-5204-48FC-A4EF-9CCAA54125EB}" presName="level2Shape" presStyleLbl="node3" presStyleIdx="1" presStyleCnt="7" custLinFactY="-62004" custLinFactNeighborX="1286" custLinFactNeighborY="-100000"/>
      <dgm:spPr/>
      <dgm:t>
        <a:bodyPr/>
        <a:lstStyle/>
        <a:p>
          <a:endParaRPr lang="en-US"/>
        </a:p>
      </dgm:t>
    </dgm:pt>
    <dgm:pt modelId="{41D742A1-E77A-4276-9A52-08B7BFD4296D}" type="pres">
      <dgm:prSet presAssocID="{88AA7FAC-5204-48FC-A4EF-9CCAA54125EB}" presName="hierChild3" presStyleCnt="0"/>
      <dgm:spPr/>
    </dgm:pt>
    <dgm:pt modelId="{F336E44A-554F-475D-BD02-9FE5ECC23629}" type="pres">
      <dgm:prSet presAssocID="{EFC67220-7760-4545-BB1E-D968FAC29DEB}" presName="Name25" presStyleLbl="parChTrans1D3" presStyleIdx="2" presStyleCnt="7"/>
      <dgm:spPr/>
      <dgm:t>
        <a:bodyPr/>
        <a:lstStyle/>
        <a:p>
          <a:endParaRPr lang="en-US"/>
        </a:p>
      </dgm:t>
    </dgm:pt>
    <dgm:pt modelId="{B6091CB1-E8AF-4D8A-8231-F090A186B604}" type="pres">
      <dgm:prSet presAssocID="{EFC67220-7760-4545-BB1E-D968FAC29DEB}" presName="connTx" presStyleLbl="parChTrans1D3" presStyleIdx="2" presStyleCnt="7"/>
      <dgm:spPr/>
      <dgm:t>
        <a:bodyPr/>
        <a:lstStyle/>
        <a:p>
          <a:endParaRPr lang="en-US"/>
        </a:p>
      </dgm:t>
    </dgm:pt>
    <dgm:pt modelId="{732CB831-C7BE-40AF-81D4-408345FDAB1E}" type="pres">
      <dgm:prSet presAssocID="{08534B10-7FA8-423E-A7A0-65333E98C97A}" presName="Name30" presStyleCnt="0"/>
      <dgm:spPr/>
    </dgm:pt>
    <dgm:pt modelId="{3B5F000C-FB55-480A-8B99-AF10D88FDF68}" type="pres">
      <dgm:prSet presAssocID="{08534B10-7FA8-423E-A7A0-65333E98C97A}" presName="level2Shape" presStyleLbl="node3" presStyleIdx="2" presStyleCnt="7"/>
      <dgm:spPr/>
      <dgm:t>
        <a:bodyPr/>
        <a:lstStyle/>
        <a:p>
          <a:endParaRPr lang="en-US"/>
        </a:p>
      </dgm:t>
    </dgm:pt>
    <dgm:pt modelId="{3F7E2412-0470-4C25-922B-61425BE7662C}" type="pres">
      <dgm:prSet presAssocID="{08534B10-7FA8-423E-A7A0-65333E98C97A}" presName="hierChild3" presStyleCnt="0"/>
      <dgm:spPr/>
    </dgm:pt>
    <dgm:pt modelId="{F3FCF4D3-61BE-4E07-BEBB-9013C38FA32F}" type="pres">
      <dgm:prSet presAssocID="{EF03D3B2-8924-4407-AF71-280E88437543}" presName="Name25" presStyleLbl="parChTrans1D4" presStyleIdx="0" presStyleCnt="2"/>
      <dgm:spPr/>
      <dgm:t>
        <a:bodyPr/>
        <a:lstStyle/>
        <a:p>
          <a:endParaRPr lang="en-US"/>
        </a:p>
      </dgm:t>
    </dgm:pt>
    <dgm:pt modelId="{56D66FCD-5EA1-4352-8DC2-C02D6DDF28F6}" type="pres">
      <dgm:prSet presAssocID="{EF03D3B2-8924-4407-AF71-280E88437543}" presName="connTx" presStyleLbl="parChTrans1D4" presStyleIdx="0" presStyleCnt="2"/>
      <dgm:spPr/>
      <dgm:t>
        <a:bodyPr/>
        <a:lstStyle/>
        <a:p>
          <a:endParaRPr lang="en-US"/>
        </a:p>
      </dgm:t>
    </dgm:pt>
    <dgm:pt modelId="{D0B0F71D-F7C4-4783-8EC0-30EB4AE72483}" type="pres">
      <dgm:prSet presAssocID="{EC940C9D-9AA5-422B-995C-0EF2AA2BDEEA}" presName="Name30" presStyleCnt="0"/>
      <dgm:spPr/>
    </dgm:pt>
    <dgm:pt modelId="{E8C586F4-DB3C-435A-9E84-AB31DE8A7F04}" type="pres">
      <dgm:prSet presAssocID="{EC940C9D-9AA5-422B-995C-0EF2AA2BDEEA}" presName="level2Shape" presStyleLbl="node4" presStyleIdx="0" presStyleCnt="2" custScaleY="538812"/>
      <dgm:spPr/>
      <dgm:t>
        <a:bodyPr/>
        <a:lstStyle/>
        <a:p>
          <a:endParaRPr lang="en-US"/>
        </a:p>
      </dgm:t>
    </dgm:pt>
    <dgm:pt modelId="{470BEC1B-062F-4331-8A86-0A67952E4E3D}" type="pres">
      <dgm:prSet presAssocID="{EC940C9D-9AA5-422B-995C-0EF2AA2BDEEA}" presName="hierChild3" presStyleCnt="0"/>
      <dgm:spPr/>
    </dgm:pt>
    <dgm:pt modelId="{66DFBA76-4E42-4B5D-9F76-0F989EE21620}" type="pres">
      <dgm:prSet presAssocID="{EB313863-0EAC-4642-A7C9-8F4B6BC7E6FC}" presName="Name25" presStyleLbl="parChTrans1D3" presStyleIdx="3" presStyleCnt="7"/>
      <dgm:spPr/>
      <dgm:t>
        <a:bodyPr/>
        <a:lstStyle/>
        <a:p>
          <a:endParaRPr lang="en-US"/>
        </a:p>
      </dgm:t>
    </dgm:pt>
    <dgm:pt modelId="{28602C30-ACB6-4FAD-95FE-AD9FBF6C82CF}" type="pres">
      <dgm:prSet presAssocID="{EB313863-0EAC-4642-A7C9-8F4B6BC7E6FC}" presName="connTx" presStyleLbl="parChTrans1D3" presStyleIdx="3" presStyleCnt="7"/>
      <dgm:spPr/>
      <dgm:t>
        <a:bodyPr/>
        <a:lstStyle/>
        <a:p>
          <a:endParaRPr lang="en-US"/>
        </a:p>
      </dgm:t>
    </dgm:pt>
    <dgm:pt modelId="{AF430D94-7536-4B97-98AE-A083497D3F5B}" type="pres">
      <dgm:prSet presAssocID="{951AF19F-7D11-471A-8B0E-5DBD56F07504}" presName="Name30" presStyleCnt="0"/>
      <dgm:spPr/>
    </dgm:pt>
    <dgm:pt modelId="{AC767A24-E047-4463-B641-B5BD755F29CC}" type="pres">
      <dgm:prSet presAssocID="{951AF19F-7D11-471A-8B0E-5DBD56F07504}" presName="level2Shape" presStyleLbl="node3" presStyleIdx="3" presStyleCnt="7"/>
      <dgm:spPr/>
      <dgm:t>
        <a:bodyPr/>
        <a:lstStyle/>
        <a:p>
          <a:endParaRPr lang="en-US"/>
        </a:p>
      </dgm:t>
    </dgm:pt>
    <dgm:pt modelId="{EAADD9A4-C99D-45EE-81CE-36DC3880CA1E}" type="pres">
      <dgm:prSet presAssocID="{951AF19F-7D11-471A-8B0E-5DBD56F07504}" presName="hierChild3" presStyleCnt="0"/>
      <dgm:spPr/>
    </dgm:pt>
    <dgm:pt modelId="{969CCE9E-F8D9-456C-AF05-34055755605E}" type="pres">
      <dgm:prSet presAssocID="{A79128A6-2006-443F-BAED-902772F431EB}" presName="Name25" presStyleLbl="parChTrans1D2" presStyleIdx="1" presStyleCnt="2"/>
      <dgm:spPr/>
      <dgm:t>
        <a:bodyPr/>
        <a:lstStyle/>
        <a:p>
          <a:endParaRPr lang="en-US"/>
        </a:p>
      </dgm:t>
    </dgm:pt>
    <dgm:pt modelId="{2D57D85F-CC23-4304-BA04-1B76AC16DBF4}" type="pres">
      <dgm:prSet presAssocID="{A79128A6-2006-443F-BAED-902772F431EB}" presName="connTx" presStyleLbl="parChTrans1D2" presStyleIdx="1" presStyleCnt="2"/>
      <dgm:spPr/>
      <dgm:t>
        <a:bodyPr/>
        <a:lstStyle/>
        <a:p>
          <a:endParaRPr lang="en-US"/>
        </a:p>
      </dgm:t>
    </dgm:pt>
    <dgm:pt modelId="{A3EB01B8-2E28-4248-9086-77AEA71E9CE9}" type="pres">
      <dgm:prSet presAssocID="{498972EF-5023-4CB5-88DC-56B08E3B25FC}" presName="Name30" presStyleCnt="0"/>
      <dgm:spPr/>
    </dgm:pt>
    <dgm:pt modelId="{6A80B4B5-B626-41EB-A3F3-1EADBD3622B3}" type="pres">
      <dgm:prSet presAssocID="{498972EF-5023-4CB5-88DC-56B08E3B25FC}" presName="level2Shape" presStyleLbl="node2" presStyleIdx="1" presStyleCnt="2" custScaleY="372465"/>
      <dgm:spPr/>
      <dgm:t>
        <a:bodyPr/>
        <a:lstStyle/>
        <a:p>
          <a:endParaRPr lang="en-US"/>
        </a:p>
      </dgm:t>
    </dgm:pt>
    <dgm:pt modelId="{2E508CD2-AEC7-408B-AEDF-12ED1AD9BC65}" type="pres">
      <dgm:prSet presAssocID="{498972EF-5023-4CB5-88DC-56B08E3B25FC}" presName="hierChild3" presStyleCnt="0"/>
      <dgm:spPr/>
    </dgm:pt>
    <dgm:pt modelId="{81BCCEB7-D37E-4700-8ADE-709458B4DF7D}" type="pres">
      <dgm:prSet presAssocID="{67751EC6-F8A1-4472-B03D-909EE30FB1D8}" presName="Name25" presStyleLbl="parChTrans1D3" presStyleIdx="4" presStyleCnt="7"/>
      <dgm:spPr/>
      <dgm:t>
        <a:bodyPr/>
        <a:lstStyle/>
        <a:p>
          <a:endParaRPr lang="en-US"/>
        </a:p>
      </dgm:t>
    </dgm:pt>
    <dgm:pt modelId="{AC2A3963-35D2-4AB4-8C1E-DD2DA1F069C4}" type="pres">
      <dgm:prSet presAssocID="{67751EC6-F8A1-4472-B03D-909EE30FB1D8}" presName="connTx" presStyleLbl="parChTrans1D3" presStyleIdx="4" presStyleCnt="7"/>
      <dgm:spPr/>
      <dgm:t>
        <a:bodyPr/>
        <a:lstStyle/>
        <a:p>
          <a:endParaRPr lang="en-US"/>
        </a:p>
      </dgm:t>
    </dgm:pt>
    <dgm:pt modelId="{B9B33FB1-BA00-4D77-929A-9C910DD5FC50}" type="pres">
      <dgm:prSet presAssocID="{292E1612-8E6C-480F-A024-F47A862FB873}" presName="Name30" presStyleCnt="0"/>
      <dgm:spPr/>
    </dgm:pt>
    <dgm:pt modelId="{2F7730CE-F1D8-4843-8FF1-4DAEA95C8DE6}" type="pres">
      <dgm:prSet presAssocID="{292E1612-8E6C-480F-A024-F47A862FB873}" presName="level2Shape" presStyleLbl="node3" presStyleIdx="4" presStyleCnt="7"/>
      <dgm:spPr/>
      <dgm:t>
        <a:bodyPr/>
        <a:lstStyle/>
        <a:p>
          <a:endParaRPr lang="en-US"/>
        </a:p>
      </dgm:t>
    </dgm:pt>
    <dgm:pt modelId="{088373B3-7AAA-4914-AE66-5896EAED6D5C}" type="pres">
      <dgm:prSet presAssocID="{292E1612-8E6C-480F-A024-F47A862FB873}" presName="hierChild3" presStyleCnt="0"/>
      <dgm:spPr/>
    </dgm:pt>
    <dgm:pt modelId="{02E591A7-23DD-447E-8072-AF14ADD78F6C}" type="pres">
      <dgm:prSet presAssocID="{E3C49EE9-8AC9-406E-A195-2E62E01D1351}" presName="Name25" presStyleLbl="parChTrans1D3" presStyleIdx="5" presStyleCnt="7"/>
      <dgm:spPr/>
      <dgm:t>
        <a:bodyPr/>
        <a:lstStyle/>
        <a:p>
          <a:endParaRPr lang="en-US"/>
        </a:p>
      </dgm:t>
    </dgm:pt>
    <dgm:pt modelId="{255833B4-5F13-4098-B77A-5FC9BE149270}" type="pres">
      <dgm:prSet presAssocID="{E3C49EE9-8AC9-406E-A195-2E62E01D1351}" presName="connTx" presStyleLbl="parChTrans1D3" presStyleIdx="5" presStyleCnt="7"/>
      <dgm:spPr/>
      <dgm:t>
        <a:bodyPr/>
        <a:lstStyle/>
        <a:p>
          <a:endParaRPr lang="en-US"/>
        </a:p>
      </dgm:t>
    </dgm:pt>
    <dgm:pt modelId="{D7370E15-22F6-4792-9299-F62F02B2E259}" type="pres">
      <dgm:prSet presAssocID="{C67FA493-6712-4A6B-830C-CF4D4334CCEB}" presName="Name30" presStyleCnt="0"/>
      <dgm:spPr/>
    </dgm:pt>
    <dgm:pt modelId="{C601F5FA-9790-486B-A783-F0ADEF209D58}" type="pres">
      <dgm:prSet presAssocID="{C67FA493-6712-4A6B-830C-CF4D4334CCEB}" presName="level2Shape" presStyleLbl="node3" presStyleIdx="5" presStyleCnt="7"/>
      <dgm:spPr/>
      <dgm:t>
        <a:bodyPr/>
        <a:lstStyle/>
        <a:p>
          <a:endParaRPr lang="en-US"/>
        </a:p>
      </dgm:t>
    </dgm:pt>
    <dgm:pt modelId="{60E0AD57-6AB4-4430-ACB2-DAC9F0259A8E}" type="pres">
      <dgm:prSet presAssocID="{C67FA493-6712-4A6B-830C-CF4D4334CCEB}" presName="hierChild3" presStyleCnt="0"/>
      <dgm:spPr/>
    </dgm:pt>
    <dgm:pt modelId="{ACC578A1-F680-4B38-AB54-A49CFBE39DC4}" type="pres">
      <dgm:prSet presAssocID="{D590DDE9-F34A-479D-AB78-924BD9C1613B}" presName="Name25" presStyleLbl="parChTrans1D3" presStyleIdx="6" presStyleCnt="7"/>
      <dgm:spPr/>
      <dgm:t>
        <a:bodyPr/>
        <a:lstStyle/>
        <a:p>
          <a:endParaRPr lang="en-US"/>
        </a:p>
      </dgm:t>
    </dgm:pt>
    <dgm:pt modelId="{D0B2CC12-A630-4FDD-B358-D5F8CFBC9052}" type="pres">
      <dgm:prSet presAssocID="{D590DDE9-F34A-479D-AB78-924BD9C1613B}" presName="connTx" presStyleLbl="parChTrans1D3" presStyleIdx="6" presStyleCnt="7"/>
      <dgm:spPr/>
      <dgm:t>
        <a:bodyPr/>
        <a:lstStyle/>
        <a:p>
          <a:endParaRPr lang="en-US"/>
        </a:p>
      </dgm:t>
    </dgm:pt>
    <dgm:pt modelId="{67F2AE30-1AFD-427A-8D1B-EB36F03624BC}" type="pres">
      <dgm:prSet presAssocID="{22351437-80CC-49E2-9B72-F21CCAC0A952}" presName="Name30" presStyleCnt="0"/>
      <dgm:spPr/>
    </dgm:pt>
    <dgm:pt modelId="{109BBCF0-BF8C-4CBB-82BC-BE491C163ABD}" type="pres">
      <dgm:prSet presAssocID="{22351437-80CC-49E2-9B72-F21CCAC0A952}" presName="level2Shape" presStyleLbl="node3" presStyleIdx="6" presStyleCnt="7"/>
      <dgm:spPr/>
      <dgm:t>
        <a:bodyPr/>
        <a:lstStyle/>
        <a:p>
          <a:endParaRPr lang="en-US"/>
        </a:p>
      </dgm:t>
    </dgm:pt>
    <dgm:pt modelId="{CC3D995E-DE4F-419A-B61F-5B46ECAB74C1}" type="pres">
      <dgm:prSet presAssocID="{22351437-80CC-49E2-9B72-F21CCAC0A952}" presName="hierChild3" presStyleCnt="0"/>
      <dgm:spPr/>
    </dgm:pt>
    <dgm:pt modelId="{9C23F104-8023-4EBA-9AFD-765A3328A660}" type="pres">
      <dgm:prSet presAssocID="{14C1BD6B-E5BB-4DDE-9299-D8C17A3F66BF}" presName="Name25" presStyleLbl="parChTrans1D4" presStyleIdx="1" presStyleCnt="2"/>
      <dgm:spPr/>
      <dgm:t>
        <a:bodyPr/>
        <a:lstStyle/>
        <a:p>
          <a:endParaRPr lang="en-US"/>
        </a:p>
      </dgm:t>
    </dgm:pt>
    <dgm:pt modelId="{657EDA8B-C8A8-48C5-A77F-ED6F946477DD}" type="pres">
      <dgm:prSet presAssocID="{14C1BD6B-E5BB-4DDE-9299-D8C17A3F66BF}" presName="connTx" presStyleLbl="parChTrans1D4" presStyleIdx="1" presStyleCnt="2"/>
      <dgm:spPr/>
      <dgm:t>
        <a:bodyPr/>
        <a:lstStyle/>
        <a:p>
          <a:endParaRPr lang="en-US"/>
        </a:p>
      </dgm:t>
    </dgm:pt>
    <dgm:pt modelId="{BD05884A-906A-490F-BE8A-EFE634D343BF}" type="pres">
      <dgm:prSet presAssocID="{69EDAF8A-022A-4F76-8A74-8BA156B4566A}" presName="Name30" presStyleCnt="0"/>
      <dgm:spPr/>
    </dgm:pt>
    <dgm:pt modelId="{9F051F34-5894-41BF-91EB-FFD8EFE4C713}" type="pres">
      <dgm:prSet presAssocID="{69EDAF8A-022A-4F76-8A74-8BA156B4566A}" presName="level2Shape" presStyleLbl="node4" presStyleIdx="1" presStyleCnt="2" custScaleY="201789"/>
      <dgm:spPr/>
      <dgm:t>
        <a:bodyPr/>
        <a:lstStyle/>
        <a:p>
          <a:endParaRPr lang="en-US"/>
        </a:p>
      </dgm:t>
    </dgm:pt>
    <dgm:pt modelId="{3AF3BFB5-16F1-4EE5-9CDC-E560F10B49BD}" type="pres">
      <dgm:prSet presAssocID="{69EDAF8A-022A-4F76-8A74-8BA156B4566A}" presName="hierChild3" presStyleCnt="0"/>
      <dgm:spPr/>
    </dgm:pt>
    <dgm:pt modelId="{EEFDDF2D-748B-404D-9A6B-5DC6CDD5A2A6}" type="pres">
      <dgm:prSet presAssocID="{4F4F7DC8-AB4B-4B55-AC37-ADC614DAB426}" presName="bgShapesFlow" presStyleCnt="0"/>
      <dgm:spPr/>
    </dgm:pt>
    <dgm:pt modelId="{584BA2FD-643B-4D1F-BE0B-F095662AB487}" type="pres">
      <dgm:prSet presAssocID="{339FB161-0AB2-46EA-9D62-E60D6BB28C0B}" presName="rectComp" presStyleCnt="0"/>
      <dgm:spPr/>
    </dgm:pt>
    <dgm:pt modelId="{8E852D8A-825C-458B-80C4-24926DBEE0C2}" type="pres">
      <dgm:prSet presAssocID="{339FB161-0AB2-46EA-9D62-E60D6BB28C0B}" presName="bgRect" presStyleLbl="bgShp" presStyleIdx="0" presStyleCnt="4"/>
      <dgm:spPr/>
      <dgm:t>
        <a:bodyPr/>
        <a:lstStyle/>
        <a:p>
          <a:endParaRPr lang="en-US"/>
        </a:p>
      </dgm:t>
    </dgm:pt>
    <dgm:pt modelId="{1214036F-3512-49D3-8A61-EAC75AEFBCF4}" type="pres">
      <dgm:prSet presAssocID="{339FB161-0AB2-46EA-9D62-E60D6BB28C0B}" presName="bgRectTx" presStyleLbl="bgShp" presStyleIdx="0" presStyleCnt="4">
        <dgm:presLayoutVars>
          <dgm:bulletEnabled val="1"/>
        </dgm:presLayoutVars>
      </dgm:prSet>
      <dgm:spPr/>
      <dgm:t>
        <a:bodyPr/>
        <a:lstStyle/>
        <a:p>
          <a:endParaRPr lang="en-US"/>
        </a:p>
      </dgm:t>
    </dgm:pt>
    <dgm:pt modelId="{2FAE0CAA-87F8-4792-BABA-1FC23D072068}" type="pres">
      <dgm:prSet presAssocID="{339FB161-0AB2-46EA-9D62-E60D6BB28C0B}" presName="spComp" presStyleCnt="0"/>
      <dgm:spPr/>
    </dgm:pt>
    <dgm:pt modelId="{4C7B2FED-746A-4756-9712-CD5A180D192F}" type="pres">
      <dgm:prSet presAssocID="{339FB161-0AB2-46EA-9D62-E60D6BB28C0B}" presName="hSp" presStyleCnt="0"/>
      <dgm:spPr/>
    </dgm:pt>
    <dgm:pt modelId="{ADAD0CB8-D988-43F1-AB8B-D835A655ED3A}" type="pres">
      <dgm:prSet presAssocID="{681EA3FD-5190-41C1-AA70-7D707015B57E}" presName="rectComp" presStyleCnt="0"/>
      <dgm:spPr/>
    </dgm:pt>
    <dgm:pt modelId="{B6F4BFE0-8865-4490-9FE8-0D4777F08123}" type="pres">
      <dgm:prSet presAssocID="{681EA3FD-5190-41C1-AA70-7D707015B57E}" presName="bgRect" presStyleLbl="bgShp" presStyleIdx="1" presStyleCnt="4"/>
      <dgm:spPr/>
      <dgm:t>
        <a:bodyPr/>
        <a:lstStyle/>
        <a:p>
          <a:endParaRPr lang="en-US"/>
        </a:p>
      </dgm:t>
    </dgm:pt>
    <dgm:pt modelId="{2CDEB863-74B9-47B2-A7B4-0ABFBF1D0474}" type="pres">
      <dgm:prSet presAssocID="{681EA3FD-5190-41C1-AA70-7D707015B57E}" presName="bgRectTx" presStyleLbl="bgShp" presStyleIdx="1" presStyleCnt="4">
        <dgm:presLayoutVars>
          <dgm:bulletEnabled val="1"/>
        </dgm:presLayoutVars>
      </dgm:prSet>
      <dgm:spPr/>
      <dgm:t>
        <a:bodyPr/>
        <a:lstStyle/>
        <a:p>
          <a:endParaRPr lang="en-US"/>
        </a:p>
      </dgm:t>
    </dgm:pt>
    <dgm:pt modelId="{D0B151F3-5382-4C17-8148-D59B7B194C41}" type="pres">
      <dgm:prSet presAssocID="{681EA3FD-5190-41C1-AA70-7D707015B57E}" presName="spComp" presStyleCnt="0"/>
      <dgm:spPr/>
    </dgm:pt>
    <dgm:pt modelId="{6284D3D2-B95E-4315-B73E-53E06152015C}" type="pres">
      <dgm:prSet presAssocID="{681EA3FD-5190-41C1-AA70-7D707015B57E}" presName="hSp" presStyleCnt="0"/>
      <dgm:spPr/>
    </dgm:pt>
    <dgm:pt modelId="{C2AF8233-D332-4EF3-87BE-C92FD51E4DF1}" type="pres">
      <dgm:prSet presAssocID="{036E0743-1B64-4565-83F4-66989FFEDC0A}" presName="rectComp" presStyleCnt="0"/>
      <dgm:spPr/>
    </dgm:pt>
    <dgm:pt modelId="{064944B1-9143-4C36-82E2-65E75AB7AE95}" type="pres">
      <dgm:prSet presAssocID="{036E0743-1B64-4565-83F4-66989FFEDC0A}" presName="bgRect" presStyleLbl="bgShp" presStyleIdx="2" presStyleCnt="4"/>
      <dgm:spPr/>
      <dgm:t>
        <a:bodyPr/>
        <a:lstStyle/>
        <a:p>
          <a:endParaRPr lang="en-US"/>
        </a:p>
      </dgm:t>
    </dgm:pt>
    <dgm:pt modelId="{17454BAE-B3AD-4CC9-9FF8-9E66AA11EA19}" type="pres">
      <dgm:prSet presAssocID="{036E0743-1B64-4565-83F4-66989FFEDC0A}" presName="bgRectTx" presStyleLbl="bgShp" presStyleIdx="2" presStyleCnt="4">
        <dgm:presLayoutVars>
          <dgm:bulletEnabled val="1"/>
        </dgm:presLayoutVars>
      </dgm:prSet>
      <dgm:spPr/>
      <dgm:t>
        <a:bodyPr/>
        <a:lstStyle/>
        <a:p>
          <a:endParaRPr lang="en-US"/>
        </a:p>
      </dgm:t>
    </dgm:pt>
    <dgm:pt modelId="{D7611276-E310-41D2-99BB-953CA523F964}" type="pres">
      <dgm:prSet presAssocID="{036E0743-1B64-4565-83F4-66989FFEDC0A}" presName="spComp" presStyleCnt="0"/>
      <dgm:spPr/>
    </dgm:pt>
    <dgm:pt modelId="{1E3CBDDC-4822-438C-811E-261B894DFE68}" type="pres">
      <dgm:prSet presAssocID="{036E0743-1B64-4565-83F4-66989FFEDC0A}" presName="hSp" presStyleCnt="0"/>
      <dgm:spPr/>
    </dgm:pt>
    <dgm:pt modelId="{D1A6D501-53AC-4658-B260-CC7282E7D909}" type="pres">
      <dgm:prSet presAssocID="{B59E854B-CD83-44CC-8C8C-724DB43385F6}" presName="rectComp" presStyleCnt="0"/>
      <dgm:spPr/>
    </dgm:pt>
    <dgm:pt modelId="{1FF82ECB-7A7B-4ECA-AC58-75F920B81E91}" type="pres">
      <dgm:prSet presAssocID="{B59E854B-CD83-44CC-8C8C-724DB43385F6}" presName="bgRect" presStyleLbl="bgShp" presStyleIdx="3" presStyleCnt="4"/>
      <dgm:spPr/>
      <dgm:t>
        <a:bodyPr/>
        <a:lstStyle/>
        <a:p>
          <a:endParaRPr lang="en-US"/>
        </a:p>
      </dgm:t>
    </dgm:pt>
    <dgm:pt modelId="{918DFE07-7E29-4490-AB75-8C40C4435FA5}" type="pres">
      <dgm:prSet presAssocID="{B59E854B-CD83-44CC-8C8C-724DB43385F6}" presName="bgRectTx" presStyleLbl="bgShp" presStyleIdx="3" presStyleCnt="4">
        <dgm:presLayoutVars>
          <dgm:bulletEnabled val="1"/>
        </dgm:presLayoutVars>
      </dgm:prSet>
      <dgm:spPr/>
      <dgm:t>
        <a:bodyPr/>
        <a:lstStyle/>
        <a:p>
          <a:endParaRPr lang="en-US"/>
        </a:p>
      </dgm:t>
    </dgm:pt>
  </dgm:ptLst>
  <dgm:cxnLst>
    <dgm:cxn modelId="{C6DAA505-7A12-4D9F-84C2-C7248130B0A3}" type="presOf" srcId="{DB7721BC-EE76-4AC5-9EF8-917F0CF89C98}" destId="{4EE44688-B19D-4C36-BB70-1D3E85B7E1D6}" srcOrd="0" destOrd="0" presId="urn:microsoft.com/office/officeart/2005/8/layout/hierarchy5"/>
    <dgm:cxn modelId="{5DDAAF14-3739-4556-9969-FF15D848810E}" srcId="{4F4F7DC8-AB4B-4B55-AC37-ADC614DAB426}" destId="{036E0743-1B64-4565-83F4-66989FFEDC0A}" srcOrd="3" destOrd="0" parTransId="{4CC59274-BABF-478D-B066-6BDC24D29D77}" sibTransId="{2B64B1CE-E80D-45B1-949D-C898004BA7E5}"/>
    <dgm:cxn modelId="{E19456CF-96FA-466E-B7BD-5A73EBC77A4B}" type="presOf" srcId="{036E0743-1B64-4565-83F4-66989FFEDC0A}" destId="{17454BAE-B3AD-4CC9-9FF8-9E66AA11EA19}" srcOrd="1" destOrd="0" presId="urn:microsoft.com/office/officeart/2005/8/layout/hierarchy5"/>
    <dgm:cxn modelId="{EB99A7A6-C508-4FFB-B643-83BA9D3E275C}" srcId="{498972EF-5023-4CB5-88DC-56B08E3B25FC}" destId="{22351437-80CC-49E2-9B72-F21CCAC0A952}" srcOrd="2" destOrd="0" parTransId="{D590DDE9-F34A-479D-AB78-924BD9C1613B}" sibTransId="{426F4644-4109-4CDB-ABC5-C12CA26DA56E}"/>
    <dgm:cxn modelId="{9FC0A694-1570-47C0-A314-86DFE5D5BC65}" type="presOf" srcId="{B59E854B-CD83-44CC-8C8C-724DB43385F6}" destId="{918DFE07-7E29-4490-AB75-8C40C4435FA5}" srcOrd="1" destOrd="0" presId="urn:microsoft.com/office/officeart/2005/8/layout/hierarchy5"/>
    <dgm:cxn modelId="{BFE21C00-039B-4EB1-963E-8F0E8AE5FDAA}" type="presOf" srcId="{53EA6600-7DA5-49CD-BD6A-31E7081DF583}" destId="{3A8F7981-BD0E-4346-95A6-B81B89259250}" srcOrd="0" destOrd="0" presId="urn:microsoft.com/office/officeart/2005/8/layout/hierarchy5"/>
    <dgm:cxn modelId="{F71DB49F-DBAC-4AF5-927B-8D71E8DC5DC5}" srcId="{4F4F7DC8-AB4B-4B55-AC37-ADC614DAB426}" destId="{DB7721BC-EE76-4AC5-9EF8-917F0CF89C98}" srcOrd="0" destOrd="0" parTransId="{4F212907-DA66-423C-A202-A59B757FB30B}" sibTransId="{EC0BF8BB-77D2-417E-AF33-D12060E2AEBC}"/>
    <dgm:cxn modelId="{16487B06-3C5C-41C4-BB28-2C0502B5EDF9}" type="presOf" srcId="{EB313863-0EAC-4642-A7C9-8F4B6BC7E6FC}" destId="{66DFBA76-4E42-4B5D-9F76-0F989EE21620}" srcOrd="0" destOrd="0" presId="urn:microsoft.com/office/officeart/2005/8/layout/hierarchy5"/>
    <dgm:cxn modelId="{853B10C3-E45B-4AA1-B3B8-228DD400614F}" type="presOf" srcId="{EFC67220-7760-4545-BB1E-D968FAC29DEB}" destId="{F336E44A-554F-475D-BD02-9FE5ECC23629}" srcOrd="0" destOrd="0" presId="urn:microsoft.com/office/officeart/2005/8/layout/hierarchy5"/>
    <dgm:cxn modelId="{6805B0A3-E004-4C2D-9481-D400585A3488}" type="presOf" srcId="{67751EC6-F8A1-4472-B03D-909EE30FB1D8}" destId="{AC2A3963-35D2-4AB4-8C1E-DD2DA1F069C4}" srcOrd="1" destOrd="0" presId="urn:microsoft.com/office/officeart/2005/8/layout/hierarchy5"/>
    <dgm:cxn modelId="{A6D4BE3B-37A1-4F92-A5AC-4DDEDC8015AE}" type="presOf" srcId="{ABF0EFB3-B2A0-4B81-8018-36DA5441F7C4}" destId="{CF455B7C-0405-43FF-BF43-B480CC741352}" srcOrd="0" destOrd="0" presId="urn:microsoft.com/office/officeart/2005/8/layout/hierarchy5"/>
    <dgm:cxn modelId="{2B78F11F-D690-4044-8665-D00A28561BB0}" type="presOf" srcId="{DC6B99FF-F8D1-4A55-82DD-8EB07A8F7429}" destId="{59CB871D-6A27-4277-BD09-5DC79C30189A}" srcOrd="0" destOrd="0" presId="urn:microsoft.com/office/officeart/2005/8/layout/hierarchy5"/>
    <dgm:cxn modelId="{C9DFB748-9213-44B3-8641-B3FDFD6BCB49}" type="presOf" srcId="{339FB161-0AB2-46EA-9D62-E60D6BB28C0B}" destId="{1214036F-3512-49D3-8A61-EAC75AEFBCF4}" srcOrd="1" destOrd="0" presId="urn:microsoft.com/office/officeart/2005/8/layout/hierarchy5"/>
    <dgm:cxn modelId="{A9807DF1-ECA8-4402-8997-745BFD5E99B2}" srcId="{DB7721BC-EE76-4AC5-9EF8-917F0CF89C98}" destId="{591D95E6-1363-4EED-961E-DF184AA15FF4}" srcOrd="0" destOrd="0" parTransId="{DC6B99FF-F8D1-4A55-82DD-8EB07A8F7429}" sibTransId="{604B0E3C-C7F0-4C9E-98B5-22A1478F8FFD}"/>
    <dgm:cxn modelId="{D29A70C2-3FE8-4174-8095-4FA54394311C}" type="presOf" srcId="{EF03D3B2-8924-4407-AF71-280E88437543}" destId="{F3FCF4D3-61BE-4E07-BEBB-9013C38FA32F}" srcOrd="0" destOrd="0" presId="urn:microsoft.com/office/officeart/2005/8/layout/hierarchy5"/>
    <dgm:cxn modelId="{9A4E6EF1-BCA9-45D5-8702-C630D9AF8632}" type="presOf" srcId="{681EA3FD-5190-41C1-AA70-7D707015B57E}" destId="{B6F4BFE0-8865-4490-9FE8-0D4777F08123}" srcOrd="0" destOrd="0" presId="urn:microsoft.com/office/officeart/2005/8/layout/hierarchy5"/>
    <dgm:cxn modelId="{8BC6F62E-6E74-4893-A021-FB13449290DE}" srcId="{22351437-80CC-49E2-9B72-F21CCAC0A952}" destId="{69EDAF8A-022A-4F76-8A74-8BA156B4566A}" srcOrd="0" destOrd="0" parTransId="{14C1BD6B-E5BB-4DDE-9299-D8C17A3F66BF}" sibTransId="{2551A64A-9B51-4652-BB8B-1A02E10F90DF}"/>
    <dgm:cxn modelId="{AF0F3C03-B373-47D3-A91E-9342BC715A7F}" type="presOf" srcId="{E3C49EE9-8AC9-406E-A195-2E62E01D1351}" destId="{255833B4-5F13-4098-B77A-5FC9BE149270}" srcOrd="1" destOrd="0" presId="urn:microsoft.com/office/officeart/2005/8/layout/hierarchy5"/>
    <dgm:cxn modelId="{A7167CEB-2541-40D0-BF49-3D863B5F2CFD}" srcId="{591D95E6-1363-4EED-961E-DF184AA15FF4}" destId="{951AF19F-7D11-471A-8B0E-5DBD56F07504}" srcOrd="3" destOrd="0" parTransId="{EB313863-0EAC-4642-A7C9-8F4B6BC7E6FC}" sibTransId="{72096417-E71D-4110-9F9C-A88851390053}"/>
    <dgm:cxn modelId="{E6A0B679-D752-4C1D-B16E-1AF0EA15AA67}" type="presOf" srcId="{5E75B943-CEAE-4135-9840-85E8B72808BA}" destId="{67078D4E-975A-4C78-97EF-F0F96A2A2F88}" srcOrd="0" destOrd="0" presId="urn:microsoft.com/office/officeart/2005/8/layout/hierarchy5"/>
    <dgm:cxn modelId="{A9BBEF63-8742-4B45-AD9C-76F989B5A1D5}" type="presOf" srcId="{E3C49EE9-8AC9-406E-A195-2E62E01D1351}" destId="{02E591A7-23DD-447E-8072-AF14ADD78F6C}" srcOrd="0" destOrd="0" presId="urn:microsoft.com/office/officeart/2005/8/layout/hierarchy5"/>
    <dgm:cxn modelId="{7C7DB084-D29E-4EA4-8CFE-DB3E74C55046}" type="presOf" srcId="{292E1612-8E6C-480F-A024-F47A862FB873}" destId="{2F7730CE-F1D8-4843-8FF1-4DAEA95C8DE6}" srcOrd="0" destOrd="0" presId="urn:microsoft.com/office/officeart/2005/8/layout/hierarchy5"/>
    <dgm:cxn modelId="{6AEC9D64-D03C-450F-A5DB-EB0C1EF9FC70}" type="presOf" srcId="{EC940C9D-9AA5-422B-995C-0EF2AA2BDEEA}" destId="{E8C586F4-DB3C-435A-9E84-AB31DE8A7F04}" srcOrd="0" destOrd="0" presId="urn:microsoft.com/office/officeart/2005/8/layout/hierarchy5"/>
    <dgm:cxn modelId="{E8C10AB9-B86D-4F27-904C-ECFB60589161}" type="presOf" srcId="{4F4F7DC8-AB4B-4B55-AC37-ADC614DAB426}" destId="{EB12BF64-C62E-42D5-9E63-5DD1F6453FF9}" srcOrd="0" destOrd="0" presId="urn:microsoft.com/office/officeart/2005/8/layout/hierarchy5"/>
    <dgm:cxn modelId="{3953F564-F959-4E29-AE5F-58F924247B7B}" type="presOf" srcId="{67751EC6-F8A1-4472-B03D-909EE30FB1D8}" destId="{81BCCEB7-D37E-4700-8ADE-709458B4DF7D}" srcOrd="0" destOrd="0" presId="urn:microsoft.com/office/officeart/2005/8/layout/hierarchy5"/>
    <dgm:cxn modelId="{12E3EF23-3E15-4579-877E-DF8B246D8659}" type="presOf" srcId="{22351437-80CC-49E2-9B72-F21CCAC0A952}" destId="{109BBCF0-BF8C-4CBB-82BC-BE491C163ABD}" srcOrd="0" destOrd="0" presId="urn:microsoft.com/office/officeart/2005/8/layout/hierarchy5"/>
    <dgm:cxn modelId="{BBF0EFA0-99FB-4F10-9FB5-2660F7DB71A4}" srcId="{498972EF-5023-4CB5-88DC-56B08E3B25FC}" destId="{292E1612-8E6C-480F-A024-F47A862FB873}" srcOrd="0" destOrd="0" parTransId="{67751EC6-F8A1-4472-B03D-909EE30FB1D8}" sibTransId="{170140C8-4C86-4FB4-984E-75D48E48BFA1}"/>
    <dgm:cxn modelId="{D49862E5-73B2-4135-BADC-2561D3E18476}" type="presOf" srcId="{ABF0EFB3-B2A0-4B81-8018-36DA5441F7C4}" destId="{3FFC9F90-C4CE-4020-9A1C-ECF5E493B566}" srcOrd="1" destOrd="0" presId="urn:microsoft.com/office/officeart/2005/8/layout/hierarchy5"/>
    <dgm:cxn modelId="{B424A4FE-5BEE-43D6-AFE5-338B5F9797D9}" srcId="{4F4F7DC8-AB4B-4B55-AC37-ADC614DAB426}" destId="{681EA3FD-5190-41C1-AA70-7D707015B57E}" srcOrd="2" destOrd="0" parTransId="{8E6F14E7-56DE-4061-96E2-5C1375B6D19F}" sibTransId="{EEA5CB70-C871-4E43-8948-27687903E230}"/>
    <dgm:cxn modelId="{E3D02BB2-E202-4EB3-B04C-753779F0D831}" type="presOf" srcId="{036E0743-1B64-4565-83F4-66989FFEDC0A}" destId="{064944B1-9143-4C36-82E2-65E75AB7AE95}" srcOrd="0" destOrd="0" presId="urn:microsoft.com/office/officeart/2005/8/layout/hierarchy5"/>
    <dgm:cxn modelId="{E6E1B323-5F3F-40D5-9C92-B9F86022F53D}" type="presOf" srcId="{EB313863-0EAC-4642-A7C9-8F4B6BC7E6FC}" destId="{28602C30-ACB6-4FAD-95FE-AD9FBF6C82CF}" srcOrd="1" destOrd="0" presId="urn:microsoft.com/office/officeart/2005/8/layout/hierarchy5"/>
    <dgm:cxn modelId="{AFB95BDB-2082-4BB9-814B-9CB90F49864C}" srcId="{591D95E6-1363-4EED-961E-DF184AA15FF4}" destId="{88AA7FAC-5204-48FC-A4EF-9CCAA54125EB}" srcOrd="1" destOrd="0" parTransId="{ABF0EFB3-B2A0-4B81-8018-36DA5441F7C4}" sibTransId="{0B2F0945-A7C2-4BCD-842E-1F4E5C0C71ED}"/>
    <dgm:cxn modelId="{64A0F0E3-E102-40B5-96CE-7BEE4774F872}" srcId="{4F4F7DC8-AB4B-4B55-AC37-ADC614DAB426}" destId="{B59E854B-CD83-44CC-8C8C-724DB43385F6}" srcOrd="4" destOrd="0" parTransId="{2FE19F23-E8B8-445B-860F-8A86973306D9}" sibTransId="{61A33501-2F1E-4A56-8A58-407F75E421B8}"/>
    <dgm:cxn modelId="{3AD49A04-5D34-46AC-831E-B6DBD133795B}" type="presOf" srcId="{14C1BD6B-E5BB-4DDE-9299-D8C17A3F66BF}" destId="{657EDA8B-C8A8-48C5-A77F-ED6F946477DD}" srcOrd="1" destOrd="0" presId="urn:microsoft.com/office/officeart/2005/8/layout/hierarchy5"/>
    <dgm:cxn modelId="{B84AC69F-B299-4456-A259-5D378ABB24DC}" type="presOf" srcId="{D590DDE9-F34A-479D-AB78-924BD9C1613B}" destId="{ACC578A1-F680-4B38-AB54-A49CFBE39DC4}" srcOrd="0" destOrd="0" presId="urn:microsoft.com/office/officeart/2005/8/layout/hierarchy5"/>
    <dgm:cxn modelId="{3CEF8FF1-BF5D-4AF7-8D14-A854A8E69868}" type="presOf" srcId="{B59E854B-CD83-44CC-8C8C-724DB43385F6}" destId="{1FF82ECB-7A7B-4ECA-AC58-75F920B81E91}" srcOrd="0" destOrd="0" presId="urn:microsoft.com/office/officeart/2005/8/layout/hierarchy5"/>
    <dgm:cxn modelId="{69AEB129-07C4-4393-88EA-F11BA7D8EA1F}" type="presOf" srcId="{C67FA493-6712-4A6B-830C-CF4D4334CCEB}" destId="{C601F5FA-9790-486B-A783-F0ADEF209D58}" srcOrd="0" destOrd="0" presId="urn:microsoft.com/office/officeart/2005/8/layout/hierarchy5"/>
    <dgm:cxn modelId="{017A4698-2920-4630-AF91-8FF26B10E535}" srcId="{498972EF-5023-4CB5-88DC-56B08E3B25FC}" destId="{C67FA493-6712-4A6B-830C-CF4D4334CCEB}" srcOrd="1" destOrd="0" parTransId="{E3C49EE9-8AC9-406E-A195-2E62E01D1351}" sibTransId="{831DA8E7-BB72-43C7-85A5-1A8213B1D24F}"/>
    <dgm:cxn modelId="{3D3CAFCF-5C38-4571-B8E5-7FF33B8DDFE0}" type="presOf" srcId="{DC6B99FF-F8D1-4A55-82DD-8EB07A8F7429}" destId="{9EDE2452-D6EB-462F-B704-BE9E9B9DCFE7}" srcOrd="1" destOrd="0" presId="urn:microsoft.com/office/officeart/2005/8/layout/hierarchy5"/>
    <dgm:cxn modelId="{296016AA-D570-45CE-BAD1-1A92419562CE}" type="presOf" srcId="{08534B10-7FA8-423E-A7A0-65333E98C97A}" destId="{3B5F000C-FB55-480A-8B99-AF10D88FDF68}" srcOrd="0" destOrd="0" presId="urn:microsoft.com/office/officeart/2005/8/layout/hierarchy5"/>
    <dgm:cxn modelId="{E4B9F906-AAF2-42E9-8A1B-3F50971D4F42}" type="presOf" srcId="{88AA7FAC-5204-48FC-A4EF-9CCAA54125EB}" destId="{1376CF43-44E7-4F56-8FA3-516D3DA09E48}" srcOrd="0" destOrd="0" presId="urn:microsoft.com/office/officeart/2005/8/layout/hierarchy5"/>
    <dgm:cxn modelId="{286B8488-DEC5-448E-9291-704DAA91BD56}" srcId="{4F4F7DC8-AB4B-4B55-AC37-ADC614DAB426}" destId="{339FB161-0AB2-46EA-9D62-E60D6BB28C0B}" srcOrd="1" destOrd="0" parTransId="{5A041B52-D974-40AF-8F9C-50944B4CE0E0}" sibTransId="{01C59F6B-C998-4C76-A9A6-89DD42862D2F}"/>
    <dgm:cxn modelId="{810DD346-C279-4106-8897-F87FEE1E0328}" srcId="{591D95E6-1363-4EED-961E-DF184AA15FF4}" destId="{08534B10-7FA8-423E-A7A0-65333E98C97A}" srcOrd="2" destOrd="0" parTransId="{EFC67220-7760-4545-BB1E-D968FAC29DEB}" sibTransId="{964F4F24-36B7-494D-AC9C-BD8D2169C069}"/>
    <dgm:cxn modelId="{2345C22C-305D-4A28-B657-CC27FC7C089D}" type="presOf" srcId="{498972EF-5023-4CB5-88DC-56B08E3B25FC}" destId="{6A80B4B5-B626-41EB-A3F3-1EADBD3622B3}" srcOrd="0" destOrd="0" presId="urn:microsoft.com/office/officeart/2005/8/layout/hierarchy5"/>
    <dgm:cxn modelId="{A7247149-BBEB-4A02-B188-91E689F509CE}" type="presOf" srcId="{D590DDE9-F34A-479D-AB78-924BD9C1613B}" destId="{D0B2CC12-A630-4FDD-B358-D5F8CFBC9052}" srcOrd="1" destOrd="0" presId="urn:microsoft.com/office/officeart/2005/8/layout/hierarchy5"/>
    <dgm:cxn modelId="{4B7E9D61-9EF7-4E27-8114-C401D3C7768B}" srcId="{591D95E6-1363-4EED-961E-DF184AA15FF4}" destId="{53EA6600-7DA5-49CD-BD6A-31E7081DF583}" srcOrd="0" destOrd="0" parTransId="{5E75B943-CEAE-4135-9840-85E8B72808BA}" sibTransId="{822D598D-D7E6-460A-BCF4-F3A2D6CB1D78}"/>
    <dgm:cxn modelId="{0D3CB215-6F3C-4B50-B1C6-22A2DD3A69D7}" type="presOf" srcId="{14C1BD6B-E5BB-4DDE-9299-D8C17A3F66BF}" destId="{9C23F104-8023-4EBA-9AFD-765A3328A660}" srcOrd="0" destOrd="0" presId="urn:microsoft.com/office/officeart/2005/8/layout/hierarchy5"/>
    <dgm:cxn modelId="{A06F4D29-CF16-4F0A-B097-92D93266F169}" type="presOf" srcId="{EF03D3B2-8924-4407-AF71-280E88437543}" destId="{56D66FCD-5EA1-4352-8DC2-C02D6DDF28F6}" srcOrd="1" destOrd="0" presId="urn:microsoft.com/office/officeart/2005/8/layout/hierarchy5"/>
    <dgm:cxn modelId="{4F5361D1-6D5E-46D4-935C-F4B45D89F94A}" type="presOf" srcId="{951AF19F-7D11-471A-8B0E-5DBD56F07504}" destId="{AC767A24-E047-4463-B641-B5BD755F29CC}" srcOrd="0" destOrd="0" presId="urn:microsoft.com/office/officeart/2005/8/layout/hierarchy5"/>
    <dgm:cxn modelId="{A919D405-E30C-46B2-A722-CA1B2F569835}" srcId="{08534B10-7FA8-423E-A7A0-65333E98C97A}" destId="{EC940C9D-9AA5-422B-995C-0EF2AA2BDEEA}" srcOrd="0" destOrd="0" parTransId="{EF03D3B2-8924-4407-AF71-280E88437543}" sibTransId="{602F81CB-EADB-43F4-A938-40FAD6221C4E}"/>
    <dgm:cxn modelId="{58C274BD-5285-45D5-9721-08E21F921A6D}" type="presOf" srcId="{591D95E6-1363-4EED-961E-DF184AA15FF4}" destId="{7EC9797F-34F0-4A44-A8BD-5680C4E67C1A}" srcOrd="0" destOrd="0" presId="urn:microsoft.com/office/officeart/2005/8/layout/hierarchy5"/>
    <dgm:cxn modelId="{321174DD-C5F4-4A28-9001-A1F91AC66B4B}" type="presOf" srcId="{A79128A6-2006-443F-BAED-902772F431EB}" destId="{969CCE9E-F8D9-456C-AF05-34055755605E}" srcOrd="0" destOrd="0" presId="urn:microsoft.com/office/officeart/2005/8/layout/hierarchy5"/>
    <dgm:cxn modelId="{62C26DBD-D189-4C8F-9068-0A10BFF3B72E}" type="presOf" srcId="{5E75B943-CEAE-4135-9840-85E8B72808BA}" destId="{07DC7853-104E-42DD-9C33-A1D2719C98F7}" srcOrd="1" destOrd="0" presId="urn:microsoft.com/office/officeart/2005/8/layout/hierarchy5"/>
    <dgm:cxn modelId="{BE90B6B8-C813-48CD-85B8-6006FD4B1F10}" srcId="{DB7721BC-EE76-4AC5-9EF8-917F0CF89C98}" destId="{498972EF-5023-4CB5-88DC-56B08E3B25FC}" srcOrd="1" destOrd="0" parTransId="{A79128A6-2006-443F-BAED-902772F431EB}" sibTransId="{E09870C3-FABF-4F82-9262-CD7FEC1C827C}"/>
    <dgm:cxn modelId="{42ED3DF0-ED1C-4E0C-9F5D-318BA31E13E8}" type="presOf" srcId="{69EDAF8A-022A-4F76-8A74-8BA156B4566A}" destId="{9F051F34-5894-41BF-91EB-FFD8EFE4C713}" srcOrd="0" destOrd="0" presId="urn:microsoft.com/office/officeart/2005/8/layout/hierarchy5"/>
    <dgm:cxn modelId="{52174D9F-9F0D-446D-B76E-3148CFD6A5CC}" type="presOf" srcId="{339FB161-0AB2-46EA-9D62-E60D6BB28C0B}" destId="{8E852D8A-825C-458B-80C4-24926DBEE0C2}" srcOrd="0" destOrd="0" presId="urn:microsoft.com/office/officeart/2005/8/layout/hierarchy5"/>
    <dgm:cxn modelId="{A480DFA7-AEAE-4064-8FDD-75B94EB28080}" type="presOf" srcId="{A79128A6-2006-443F-BAED-902772F431EB}" destId="{2D57D85F-CC23-4304-BA04-1B76AC16DBF4}" srcOrd="1" destOrd="0" presId="urn:microsoft.com/office/officeart/2005/8/layout/hierarchy5"/>
    <dgm:cxn modelId="{1BDBA0BF-1A16-4417-B127-3E820732ABCF}" type="presOf" srcId="{681EA3FD-5190-41C1-AA70-7D707015B57E}" destId="{2CDEB863-74B9-47B2-A7B4-0ABFBF1D0474}" srcOrd="1" destOrd="0" presId="urn:microsoft.com/office/officeart/2005/8/layout/hierarchy5"/>
    <dgm:cxn modelId="{0A5C461D-354D-40A5-A581-2683098A1F45}" type="presOf" srcId="{EFC67220-7760-4545-BB1E-D968FAC29DEB}" destId="{B6091CB1-E8AF-4D8A-8231-F090A186B604}" srcOrd="1" destOrd="0" presId="urn:microsoft.com/office/officeart/2005/8/layout/hierarchy5"/>
    <dgm:cxn modelId="{EC5CB609-87C2-4792-8CBC-5737471908A9}" type="presParOf" srcId="{EB12BF64-C62E-42D5-9E63-5DD1F6453FF9}" destId="{0E8A9F05-7997-48A9-8272-B15CD7BC00A5}" srcOrd="0" destOrd="0" presId="urn:microsoft.com/office/officeart/2005/8/layout/hierarchy5"/>
    <dgm:cxn modelId="{583E2CB2-CF12-42B4-821B-1C8A569ACEDB}" type="presParOf" srcId="{0E8A9F05-7997-48A9-8272-B15CD7BC00A5}" destId="{A5B11127-2B5C-4CBD-8D31-EC0DEF461838}" srcOrd="0" destOrd="0" presId="urn:microsoft.com/office/officeart/2005/8/layout/hierarchy5"/>
    <dgm:cxn modelId="{4774AB46-993B-4950-8A91-DBD709B20B28}" type="presParOf" srcId="{0E8A9F05-7997-48A9-8272-B15CD7BC00A5}" destId="{5AB602E7-DDB9-47F9-9F68-6E75BBD9112F}" srcOrd="1" destOrd="0" presId="urn:microsoft.com/office/officeart/2005/8/layout/hierarchy5"/>
    <dgm:cxn modelId="{D83E4FCB-2A71-4026-8F6C-30B2A64D9DBA}" type="presParOf" srcId="{5AB602E7-DDB9-47F9-9F68-6E75BBD9112F}" destId="{E87D8FDC-98FB-47AA-B5FA-13DDD69C049E}" srcOrd="0" destOrd="0" presId="urn:microsoft.com/office/officeart/2005/8/layout/hierarchy5"/>
    <dgm:cxn modelId="{CCC468FC-D011-4CC9-937A-8AACAA59AEA6}" type="presParOf" srcId="{E87D8FDC-98FB-47AA-B5FA-13DDD69C049E}" destId="{4EE44688-B19D-4C36-BB70-1D3E85B7E1D6}" srcOrd="0" destOrd="0" presId="urn:microsoft.com/office/officeart/2005/8/layout/hierarchy5"/>
    <dgm:cxn modelId="{5E4E6F5A-8F4F-4B60-AC7D-F5B44D568FAE}" type="presParOf" srcId="{E87D8FDC-98FB-47AA-B5FA-13DDD69C049E}" destId="{3930122A-232E-448C-A478-0F32DEDAD0FA}" srcOrd="1" destOrd="0" presId="urn:microsoft.com/office/officeart/2005/8/layout/hierarchy5"/>
    <dgm:cxn modelId="{26FCA791-2C1A-4AC2-A9A4-ADFB2C68B3CF}" type="presParOf" srcId="{3930122A-232E-448C-A478-0F32DEDAD0FA}" destId="{59CB871D-6A27-4277-BD09-5DC79C30189A}" srcOrd="0" destOrd="0" presId="urn:microsoft.com/office/officeart/2005/8/layout/hierarchy5"/>
    <dgm:cxn modelId="{C480E5A7-0697-4881-A629-CB3144C2C275}" type="presParOf" srcId="{59CB871D-6A27-4277-BD09-5DC79C30189A}" destId="{9EDE2452-D6EB-462F-B704-BE9E9B9DCFE7}" srcOrd="0" destOrd="0" presId="urn:microsoft.com/office/officeart/2005/8/layout/hierarchy5"/>
    <dgm:cxn modelId="{F26015B9-F638-4263-9278-144CD8698FE7}" type="presParOf" srcId="{3930122A-232E-448C-A478-0F32DEDAD0FA}" destId="{3CCF9DC3-2B98-4F95-B94C-7F74D9BF2C06}" srcOrd="1" destOrd="0" presId="urn:microsoft.com/office/officeart/2005/8/layout/hierarchy5"/>
    <dgm:cxn modelId="{9FA2BFC7-4A5C-4C8B-A335-C2A9F1F94F0A}" type="presParOf" srcId="{3CCF9DC3-2B98-4F95-B94C-7F74D9BF2C06}" destId="{7EC9797F-34F0-4A44-A8BD-5680C4E67C1A}" srcOrd="0" destOrd="0" presId="urn:microsoft.com/office/officeart/2005/8/layout/hierarchy5"/>
    <dgm:cxn modelId="{D8B27513-9167-486B-BD0F-1207FF7DDEB5}" type="presParOf" srcId="{3CCF9DC3-2B98-4F95-B94C-7F74D9BF2C06}" destId="{3572AB37-F41D-45E9-B22F-0740AAB507F5}" srcOrd="1" destOrd="0" presId="urn:microsoft.com/office/officeart/2005/8/layout/hierarchy5"/>
    <dgm:cxn modelId="{42970F15-3E01-4658-9DB6-DA23F140AF56}" type="presParOf" srcId="{3572AB37-F41D-45E9-B22F-0740AAB507F5}" destId="{67078D4E-975A-4C78-97EF-F0F96A2A2F88}" srcOrd="0" destOrd="0" presId="urn:microsoft.com/office/officeart/2005/8/layout/hierarchy5"/>
    <dgm:cxn modelId="{43FCBBAD-8FDD-4461-805D-D2F78E919C0A}" type="presParOf" srcId="{67078D4E-975A-4C78-97EF-F0F96A2A2F88}" destId="{07DC7853-104E-42DD-9C33-A1D2719C98F7}" srcOrd="0" destOrd="0" presId="urn:microsoft.com/office/officeart/2005/8/layout/hierarchy5"/>
    <dgm:cxn modelId="{F8B059A9-9DD7-4644-84F1-9AFBB770888F}" type="presParOf" srcId="{3572AB37-F41D-45E9-B22F-0740AAB507F5}" destId="{82E2CC7E-2202-45A9-A877-F823CC6BBDF0}" srcOrd="1" destOrd="0" presId="urn:microsoft.com/office/officeart/2005/8/layout/hierarchy5"/>
    <dgm:cxn modelId="{E0B377EC-9252-4A76-90BB-1895B83B2356}" type="presParOf" srcId="{82E2CC7E-2202-45A9-A877-F823CC6BBDF0}" destId="{3A8F7981-BD0E-4346-95A6-B81B89259250}" srcOrd="0" destOrd="0" presId="urn:microsoft.com/office/officeart/2005/8/layout/hierarchy5"/>
    <dgm:cxn modelId="{9B9E49BB-5EAF-4C08-A4A0-E8FC6357D792}" type="presParOf" srcId="{82E2CC7E-2202-45A9-A877-F823CC6BBDF0}" destId="{DA73174A-CA42-4BD5-8F87-0659802EB832}" srcOrd="1" destOrd="0" presId="urn:microsoft.com/office/officeart/2005/8/layout/hierarchy5"/>
    <dgm:cxn modelId="{0AF05D87-CA96-4F89-916E-FFBF578D1BCE}" type="presParOf" srcId="{3572AB37-F41D-45E9-B22F-0740AAB507F5}" destId="{CF455B7C-0405-43FF-BF43-B480CC741352}" srcOrd="2" destOrd="0" presId="urn:microsoft.com/office/officeart/2005/8/layout/hierarchy5"/>
    <dgm:cxn modelId="{07306E4F-13C9-426C-B540-114E5F3F6F29}" type="presParOf" srcId="{CF455B7C-0405-43FF-BF43-B480CC741352}" destId="{3FFC9F90-C4CE-4020-9A1C-ECF5E493B566}" srcOrd="0" destOrd="0" presId="urn:microsoft.com/office/officeart/2005/8/layout/hierarchy5"/>
    <dgm:cxn modelId="{F28955B8-6876-4CB0-B324-F872C8057731}" type="presParOf" srcId="{3572AB37-F41D-45E9-B22F-0740AAB507F5}" destId="{601E160D-3629-485B-AE03-1C3E2B87F3B5}" srcOrd="3" destOrd="0" presId="urn:microsoft.com/office/officeart/2005/8/layout/hierarchy5"/>
    <dgm:cxn modelId="{CDA31D1C-4CC9-436E-985B-9A03EE34923A}" type="presParOf" srcId="{601E160D-3629-485B-AE03-1C3E2B87F3B5}" destId="{1376CF43-44E7-4F56-8FA3-516D3DA09E48}" srcOrd="0" destOrd="0" presId="urn:microsoft.com/office/officeart/2005/8/layout/hierarchy5"/>
    <dgm:cxn modelId="{3883C2B7-E947-4DBC-B9F5-47FD57072A33}" type="presParOf" srcId="{601E160D-3629-485B-AE03-1C3E2B87F3B5}" destId="{41D742A1-E77A-4276-9A52-08B7BFD4296D}" srcOrd="1" destOrd="0" presId="urn:microsoft.com/office/officeart/2005/8/layout/hierarchy5"/>
    <dgm:cxn modelId="{C08F8366-0DF1-43AE-B151-223B26DCA3F1}" type="presParOf" srcId="{3572AB37-F41D-45E9-B22F-0740AAB507F5}" destId="{F336E44A-554F-475D-BD02-9FE5ECC23629}" srcOrd="4" destOrd="0" presId="urn:microsoft.com/office/officeart/2005/8/layout/hierarchy5"/>
    <dgm:cxn modelId="{1C785015-088E-44B3-B170-C6F46F300CB0}" type="presParOf" srcId="{F336E44A-554F-475D-BD02-9FE5ECC23629}" destId="{B6091CB1-E8AF-4D8A-8231-F090A186B604}" srcOrd="0" destOrd="0" presId="urn:microsoft.com/office/officeart/2005/8/layout/hierarchy5"/>
    <dgm:cxn modelId="{ED29AFF9-2AAC-4E1C-A556-C87C7ED92464}" type="presParOf" srcId="{3572AB37-F41D-45E9-B22F-0740AAB507F5}" destId="{732CB831-C7BE-40AF-81D4-408345FDAB1E}" srcOrd="5" destOrd="0" presId="urn:microsoft.com/office/officeart/2005/8/layout/hierarchy5"/>
    <dgm:cxn modelId="{48040017-93D7-4E6B-A6D0-EFB5CD57210F}" type="presParOf" srcId="{732CB831-C7BE-40AF-81D4-408345FDAB1E}" destId="{3B5F000C-FB55-480A-8B99-AF10D88FDF68}" srcOrd="0" destOrd="0" presId="urn:microsoft.com/office/officeart/2005/8/layout/hierarchy5"/>
    <dgm:cxn modelId="{8832485B-8497-4C1B-AA86-C3A5BDB55B17}" type="presParOf" srcId="{732CB831-C7BE-40AF-81D4-408345FDAB1E}" destId="{3F7E2412-0470-4C25-922B-61425BE7662C}" srcOrd="1" destOrd="0" presId="urn:microsoft.com/office/officeart/2005/8/layout/hierarchy5"/>
    <dgm:cxn modelId="{F70E0DDF-CF1F-4819-BC07-E40D3DBC6750}" type="presParOf" srcId="{3F7E2412-0470-4C25-922B-61425BE7662C}" destId="{F3FCF4D3-61BE-4E07-BEBB-9013C38FA32F}" srcOrd="0" destOrd="0" presId="urn:microsoft.com/office/officeart/2005/8/layout/hierarchy5"/>
    <dgm:cxn modelId="{491FEB52-AEB8-474B-A33A-340491DF5B7A}" type="presParOf" srcId="{F3FCF4D3-61BE-4E07-BEBB-9013C38FA32F}" destId="{56D66FCD-5EA1-4352-8DC2-C02D6DDF28F6}" srcOrd="0" destOrd="0" presId="urn:microsoft.com/office/officeart/2005/8/layout/hierarchy5"/>
    <dgm:cxn modelId="{5D36B1FB-78F3-4DC5-A349-27AE310B8936}" type="presParOf" srcId="{3F7E2412-0470-4C25-922B-61425BE7662C}" destId="{D0B0F71D-F7C4-4783-8EC0-30EB4AE72483}" srcOrd="1" destOrd="0" presId="urn:microsoft.com/office/officeart/2005/8/layout/hierarchy5"/>
    <dgm:cxn modelId="{F390D7AC-68F4-483B-A080-B7CF6D73EC0E}" type="presParOf" srcId="{D0B0F71D-F7C4-4783-8EC0-30EB4AE72483}" destId="{E8C586F4-DB3C-435A-9E84-AB31DE8A7F04}" srcOrd="0" destOrd="0" presId="urn:microsoft.com/office/officeart/2005/8/layout/hierarchy5"/>
    <dgm:cxn modelId="{9F25908B-02B4-4FC0-B5B8-53B544E87465}" type="presParOf" srcId="{D0B0F71D-F7C4-4783-8EC0-30EB4AE72483}" destId="{470BEC1B-062F-4331-8A86-0A67952E4E3D}" srcOrd="1" destOrd="0" presId="urn:microsoft.com/office/officeart/2005/8/layout/hierarchy5"/>
    <dgm:cxn modelId="{56AEB523-86C1-4B56-8C77-8B7148F3A2F7}" type="presParOf" srcId="{3572AB37-F41D-45E9-B22F-0740AAB507F5}" destId="{66DFBA76-4E42-4B5D-9F76-0F989EE21620}" srcOrd="6" destOrd="0" presId="urn:microsoft.com/office/officeart/2005/8/layout/hierarchy5"/>
    <dgm:cxn modelId="{FD215581-0696-4412-9289-4520A7E1ED7A}" type="presParOf" srcId="{66DFBA76-4E42-4B5D-9F76-0F989EE21620}" destId="{28602C30-ACB6-4FAD-95FE-AD9FBF6C82CF}" srcOrd="0" destOrd="0" presId="urn:microsoft.com/office/officeart/2005/8/layout/hierarchy5"/>
    <dgm:cxn modelId="{7ADAA7D3-8E43-44FB-9277-D276A5A1FA25}" type="presParOf" srcId="{3572AB37-F41D-45E9-B22F-0740AAB507F5}" destId="{AF430D94-7536-4B97-98AE-A083497D3F5B}" srcOrd="7" destOrd="0" presId="urn:microsoft.com/office/officeart/2005/8/layout/hierarchy5"/>
    <dgm:cxn modelId="{4ED3AA25-D331-4F98-8F04-2CCE3586EDAD}" type="presParOf" srcId="{AF430D94-7536-4B97-98AE-A083497D3F5B}" destId="{AC767A24-E047-4463-B641-B5BD755F29CC}" srcOrd="0" destOrd="0" presId="urn:microsoft.com/office/officeart/2005/8/layout/hierarchy5"/>
    <dgm:cxn modelId="{F8B207DF-0711-452D-B357-E42A44374317}" type="presParOf" srcId="{AF430D94-7536-4B97-98AE-A083497D3F5B}" destId="{EAADD9A4-C99D-45EE-81CE-36DC3880CA1E}" srcOrd="1" destOrd="0" presId="urn:microsoft.com/office/officeart/2005/8/layout/hierarchy5"/>
    <dgm:cxn modelId="{8B662840-F3FE-41A2-AF2B-E1CC61F177B6}" type="presParOf" srcId="{3930122A-232E-448C-A478-0F32DEDAD0FA}" destId="{969CCE9E-F8D9-456C-AF05-34055755605E}" srcOrd="2" destOrd="0" presId="urn:microsoft.com/office/officeart/2005/8/layout/hierarchy5"/>
    <dgm:cxn modelId="{878CFBF7-447B-433F-A551-500542FBF304}" type="presParOf" srcId="{969CCE9E-F8D9-456C-AF05-34055755605E}" destId="{2D57D85F-CC23-4304-BA04-1B76AC16DBF4}" srcOrd="0" destOrd="0" presId="urn:microsoft.com/office/officeart/2005/8/layout/hierarchy5"/>
    <dgm:cxn modelId="{DF3B0B7E-72BF-4A03-8FE5-2F4BEA035FC1}" type="presParOf" srcId="{3930122A-232E-448C-A478-0F32DEDAD0FA}" destId="{A3EB01B8-2E28-4248-9086-77AEA71E9CE9}" srcOrd="3" destOrd="0" presId="urn:microsoft.com/office/officeart/2005/8/layout/hierarchy5"/>
    <dgm:cxn modelId="{1B12B3F3-B1AB-4E50-8566-E310B40899C2}" type="presParOf" srcId="{A3EB01B8-2E28-4248-9086-77AEA71E9CE9}" destId="{6A80B4B5-B626-41EB-A3F3-1EADBD3622B3}" srcOrd="0" destOrd="0" presId="urn:microsoft.com/office/officeart/2005/8/layout/hierarchy5"/>
    <dgm:cxn modelId="{E58B5BE8-E623-4729-BCE9-70B644AA3F18}" type="presParOf" srcId="{A3EB01B8-2E28-4248-9086-77AEA71E9CE9}" destId="{2E508CD2-AEC7-408B-AEDF-12ED1AD9BC65}" srcOrd="1" destOrd="0" presId="urn:microsoft.com/office/officeart/2005/8/layout/hierarchy5"/>
    <dgm:cxn modelId="{CA351406-394D-443A-A340-B9143E172012}" type="presParOf" srcId="{2E508CD2-AEC7-408B-AEDF-12ED1AD9BC65}" destId="{81BCCEB7-D37E-4700-8ADE-709458B4DF7D}" srcOrd="0" destOrd="0" presId="urn:microsoft.com/office/officeart/2005/8/layout/hierarchy5"/>
    <dgm:cxn modelId="{ECA45217-066E-4EC4-9901-446B0FF214C4}" type="presParOf" srcId="{81BCCEB7-D37E-4700-8ADE-709458B4DF7D}" destId="{AC2A3963-35D2-4AB4-8C1E-DD2DA1F069C4}" srcOrd="0" destOrd="0" presId="urn:microsoft.com/office/officeart/2005/8/layout/hierarchy5"/>
    <dgm:cxn modelId="{8AC9BF25-07F8-4933-A312-17B86D8D1390}" type="presParOf" srcId="{2E508CD2-AEC7-408B-AEDF-12ED1AD9BC65}" destId="{B9B33FB1-BA00-4D77-929A-9C910DD5FC50}" srcOrd="1" destOrd="0" presId="urn:microsoft.com/office/officeart/2005/8/layout/hierarchy5"/>
    <dgm:cxn modelId="{1F8CC6F6-7DBA-4C09-8D85-0849DAAE0EF8}" type="presParOf" srcId="{B9B33FB1-BA00-4D77-929A-9C910DD5FC50}" destId="{2F7730CE-F1D8-4843-8FF1-4DAEA95C8DE6}" srcOrd="0" destOrd="0" presId="urn:microsoft.com/office/officeart/2005/8/layout/hierarchy5"/>
    <dgm:cxn modelId="{C15438C4-4104-4120-849C-CC5D9F3FF4C2}" type="presParOf" srcId="{B9B33FB1-BA00-4D77-929A-9C910DD5FC50}" destId="{088373B3-7AAA-4914-AE66-5896EAED6D5C}" srcOrd="1" destOrd="0" presId="urn:microsoft.com/office/officeart/2005/8/layout/hierarchy5"/>
    <dgm:cxn modelId="{077AFAFB-3079-47DB-829B-AA5C77C5DAC8}" type="presParOf" srcId="{2E508CD2-AEC7-408B-AEDF-12ED1AD9BC65}" destId="{02E591A7-23DD-447E-8072-AF14ADD78F6C}" srcOrd="2" destOrd="0" presId="urn:microsoft.com/office/officeart/2005/8/layout/hierarchy5"/>
    <dgm:cxn modelId="{08FCFAE0-8DA2-4286-917C-9A8D541BF82E}" type="presParOf" srcId="{02E591A7-23DD-447E-8072-AF14ADD78F6C}" destId="{255833B4-5F13-4098-B77A-5FC9BE149270}" srcOrd="0" destOrd="0" presId="urn:microsoft.com/office/officeart/2005/8/layout/hierarchy5"/>
    <dgm:cxn modelId="{061A8F1C-83A2-4F9F-B807-E1E4085454EC}" type="presParOf" srcId="{2E508CD2-AEC7-408B-AEDF-12ED1AD9BC65}" destId="{D7370E15-22F6-4792-9299-F62F02B2E259}" srcOrd="3" destOrd="0" presId="urn:microsoft.com/office/officeart/2005/8/layout/hierarchy5"/>
    <dgm:cxn modelId="{AF6D7DA3-6B1D-47CD-987E-645DF8F68565}" type="presParOf" srcId="{D7370E15-22F6-4792-9299-F62F02B2E259}" destId="{C601F5FA-9790-486B-A783-F0ADEF209D58}" srcOrd="0" destOrd="0" presId="urn:microsoft.com/office/officeart/2005/8/layout/hierarchy5"/>
    <dgm:cxn modelId="{EB7C9C7E-05C6-4A10-878E-CC9B43A9BE74}" type="presParOf" srcId="{D7370E15-22F6-4792-9299-F62F02B2E259}" destId="{60E0AD57-6AB4-4430-ACB2-DAC9F0259A8E}" srcOrd="1" destOrd="0" presId="urn:microsoft.com/office/officeart/2005/8/layout/hierarchy5"/>
    <dgm:cxn modelId="{18AB6A26-F6DC-4435-9762-E11BD128D4EF}" type="presParOf" srcId="{2E508CD2-AEC7-408B-AEDF-12ED1AD9BC65}" destId="{ACC578A1-F680-4B38-AB54-A49CFBE39DC4}" srcOrd="4" destOrd="0" presId="urn:microsoft.com/office/officeart/2005/8/layout/hierarchy5"/>
    <dgm:cxn modelId="{685ECCD3-00D5-4188-A9FE-C9E6B9DD6C8B}" type="presParOf" srcId="{ACC578A1-F680-4B38-AB54-A49CFBE39DC4}" destId="{D0B2CC12-A630-4FDD-B358-D5F8CFBC9052}" srcOrd="0" destOrd="0" presId="urn:microsoft.com/office/officeart/2005/8/layout/hierarchy5"/>
    <dgm:cxn modelId="{7207E3BF-B22B-411A-AE31-E1D6348ACCAE}" type="presParOf" srcId="{2E508CD2-AEC7-408B-AEDF-12ED1AD9BC65}" destId="{67F2AE30-1AFD-427A-8D1B-EB36F03624BC}" srcOrd="5" destOrd="0" presId="urn:microsoft.com/office/officeart/2005/8/layout/hierarchy5"/>
    <dgm:cxn modelId="{9D95A74A-7858-4A14-9696-E4483413B7D4}" type="presParOf" srcId="{67F2AE30-1AFD-427A-8D1B-EB36F03624BC}" destId="{109BBCF0-BF8C-4CBB-82BC-BE491C163ABD}" srcOrd="0" destOrd="0" presId="urn:microsoft.com/office/officeart/2005/8/layout/hierarchy5"/>
    <dgm:cxn modelId="{96C05F53-1873-4260-986D-F1AB3059EE17}" type="presParOf" srcId="{67F2AE30-1AFD-427A-8D1B-EB36F03624BC}" destId="{CC3D995E-DE4F-419A-B61F-5B46ECAB74C1}" srcOrd="1" destOrd="0" presId="urn:microsoft.com/office/officeart/2005/8/layout/hierarchy5"/>
    <dgm:cxn modelId="{B5F167BE-2160-440A-B98A-6D6F731D0D68}" type="presParOf" srcId="{CC3D995E-DE4F-419A-B61F-5B46ECAB74C1}" destId="{9C23F104-8023-4EBA-9AFD-765A3328A660}" srcOrd="0" destOrd="0" presId="urn:microsoft.com/office/officeart/2005/8/layout/hierarchy5"/>
    <dgm:cxn modelId="{DFCFB217-4688-4968-B306-60940320472C}" type="presParOf" srcId="{9C23F104-8023-4EBA-9AFD-765A3328A660}" destId="{657EDA8B-C8A8-48C5-A77F-ED6F946477DD}" srcOrd="0" destOrd="0" presId="urn:microsoft.com/office/officeart/2005/8/layout/hierarchy5"/>
    <dgm:cxn modelId="{A0381F11-FE71-436C-B41F-D65327C70A92}" type="presParOf" srcId="{CC3D995E-DE4F-419A-B61F-5B46ECAB74C1}" destId="{BD05884A-906A-490F-BE8A-EFE634D343BF}" srcOrd="1" destOrd="0" presId="urn:microsoft.com/office/officeart/2005/8/layout/hierarchy5"/>
    <dgm:cxn modelId="{CF2020FD-A7F6-4D68-BCDE-1997503758DD}" type="presParOf" srcId="{BD05884A-906A-490F-BE8A-EFE634D343BF}" destId="{9F051F34-5894-41BF-91EB-FFD8EFE4C713}" srcOrd="0" destOrd="0" presId="urn:microsoft.com/office/officeart/2005/8/layout/hierarchy5"/>
    <dgm:cxn modelId="{32EE1478-1658-42AC-90AF-A2DEAD2A864D}" type="presParOf" srcId="{BD05884A-906A-490F-BE8A-EFE634D343BF}" destId="{3AF3BFB5-16F1-4EE5-9CDC-E560F10B49BD}" srcOrd="1" destOrd="0" presId="urn:microsoft.com/office/officeart/2005/8/layout/hierarchy5"/>
    <dgm:cxn modelId="{74C0A5C4-E24A-4C53-8D59-9EA69FE33A73}" type="presParOf" srcId="{EB12BF64-C62E-42D5-9E63-5DD1F6453FF9}" destId="{EEFDDF2D-748B-404D-9A6B-5DC6CDD5A2A6}" srcOrd="1" destOrd="0" presId="urn:microsoft.com/office/officeart/2005/8/layout/hierarchy5"/>
    <dgm:cxn modelId="{DD283C8E-AC03-4E9A-ABBD-5E303B6F6110}" type="presParOf" srcId="{EEFDDF2D-748B-404D-9A6B-5DC6CDD5A2A6}" destId="{584BA2FD-643B-4D1F-BE0B-F095662AB487}" srcOrd="0" destOrd="0" presId="urn:microsoft.com/office/officeart/2005/8/layout/hierarchy5"/>
    <dgm:cxn modelId="{BBE71269-CBCC-4D10-AD47-C8B448F1063F}" type="presParOf" srcId="{584BA2FD-643B-4D1F-BE0B-F095662AB487}" destId="{8E852D8A-825C-458B-80C4-24926DBEE0C2}" srcOrd="0" destOrd="0" presId="urn:microsoft.com/office/officeart/2005/8/layout/hierarchy5"/>
    <dgm:cxn modelId="{0F0E86BA-9CA8-42E2-BB38-24CA6D8A1BC5}" type="presParOf" srcId="{584BA2FD-643B-4D1F-BE0B-F095662AB487}" destId="{1214036F-3512-49D3-8A61-EAC75AEFBCF4}" srcOrd="1" destOrd="0" presId="urn:microsoft.com/office/officeart/2005/8/layout/hierarchy5"/>
    <dgm:cxn modelId="{381B29B4-575E-4430-85FC-F9E36C840A46}" type="presParOf" srcId="{EEFDDF2D-748B-404D-9A6B-5DC6CDD5A2A6}" destId="{2FAE0CAA-87F8-4792-BABA-1FC23D072068}" srcOrd="1" destOrd="0" presId="urn:microsoft.com/office/officeart/2005/8/layout/hierarchy5"/>
    <dgm:cxn modelId="{B4D1117C-8ABD-4E1B-A712-1847D8D39329}" type="presParOf" srcId="{2FAE0CAA-87F8-4792-BABA-1FC23D072068}" destId="{4C7B2FED-746A-4756-9712-CD5A180D192F}" srcOrd="0" destOrd="0" presId="urn:microsoft.com/office/officeart/2005/8/layout/hierarchy5"/>
    <dgm:cxn modelId="{E42DF697-FD88-4911-A957-7C3026533F4F}" type="presParOf" srcId="{EEFDDF2D-748B-404D-9A6B-5DC6CDD5A2A6}" destId="{ADAD0CB8-D988-43F1-AB8B-D835A655ED3A}" srcOrd="2" destOrd="0" presId="urn:microsoft.com/office/officeart/2005/8/layout/hierarchy5"/>
    <dgm:cxn modelId="{CA8C02E4-9064-45E7-B7AC-EEA5241718C1}" type="presParOf" srcId="{ADAD0CB8-D988-43F1-AB8B-D835A655ED3A}" destId="{B6F4BFE0-8865-4490-9FE8-0D4777F08123}" srcOrd="0" destOrd="0" presId="urn:microsoft.com/office/officeart/2005/8/layout/hierarchy5"/>
    <dgm:cxn modelId="{CB83A3C9-DDFB-40F9-9F0C-4CB4284735F9}" type="presParOf" srcId="{ADAD0CB8-D988-43F1-AB8B-D835A655ED3A}" destId="{2CDEB863-74B9-47B2-A7B4-0ABFBF1D0474}" srcOrd="1" destOrd="0" presId="urn:microsoft.com/office/officeart/2005/8/layout/hierarchy5"/>
    <dgm:cxn modelId="{7B77CFB6-9752-4E4F-B46D-C22F40446CA4}" type="presParOf" srcId="{EEFDDF2D-748B-404D-9A6B-5DC6CDD5A2A6}" destId="{D0B151F3-5382-4C17-8148-D59B7B194C41}" srcOrd="3" destOrd="0" presId="urn:microsoft.com/office/officeart/2005/8/layout/hierarchy5"/>
    <dgm:cxn modelId="{514EDCE9-451E-4E29-ABA0-9C23AA379D81}" type="presParOf" srcId="{D0B151F3-5382-4C17-8148-D59B7B194C41}" destId="{6284D3D2-B95E-4315-B73E-53E06152015C}" srcOrd="0" destOrd="0" presId="urn:microsoft.com/office/officeart/2005/8/layout/hierarchy5"/>
    <dgm:cxn modelId="{A98CC05D-4C10-4540-B4BD-DCF1172BB2E6}" type="presParOf" srcId="{EEFDDF2D-748B-404D-9A6B-5DC6CDD5A2A6}" destId="{C2AF8233-D332-4EF3-87BE-C92FD51E4DF1}" srcOrd="4" destOrd="0" presId="urn:microsoft.com/office/officeart/2005/8/layout/hierarchy5"/>
    <dgm:cxn modelId="{F8D0ED31-C9BF-4523-A4EF-570BA1BE2A93}" type="presParOf" srcId="{C2AF8233-D332-4EF3-87BE-C92FD51E4DF1}" destId="{064944B1-9143-4C36-82E2-65E75AB7AE95}" srcOrd="0" destOrd="0" presId="urn:microsoft.com/office/officeart/2005/8/layout/hierarchy5"/>
    <dgm:cxn modelId="{BE6F157E-64A0-4446-AA82-E6ED0322C568}" type="presParOf" srcId="{C2AF8233-D332-4EF3-87BE-C92FD51E4DF1}" destId="{17454BAE-B3AD-4CC9-9FF8-9E66AA11EA19}" srcOrd="1" destOrd="0" presId="urn:microsoft.com/office/officeart/2005/8/layout/hierarchy5"/>
    <dgm:cxn modelId="{F036B611-479F-4F12-9D87-C0822EAAD96D}" type="presParOf" srcId="{EEFDDF2D-748B-404D-9A6B-5DC6CDD5A2A6}" destId="{D7611276-E310-41D2-99BB-953CA523F964}" srcOrd="5" destOrd="0" presId="urn:microsoft.com/office/officeart/2005/8/layout/hierarchy5"/>
    <dgm:cxn modelId="{1672366F-975A-4386-B1B3-F8F526DBFB6F}" type="presParOf" srcId="{D7611276-E310-41D2-99BB-953CA523F964}" destId="{1E3CBDDC-4822-438C-811E-261B894DFE68}" srcOrd="0" destOrd="0" presId="urn:microsoft.com/office/officeart/2005/8/layout/hierarchy5"/>
    <dgm:cxn modelId="{F101AEFF-315D-4036-A7A2-94ABB5E557EE}" type="presParOf" srcId="{EEFDDF2D-748B-404D-9A6B-5DC6CDD5A2A6}" destId="{D1A6D501-53AC-4658-B260-CC7282E7D909}" srcOrd="6" destOrd="0" presId="urn:microsoft.com/office/officeart/2005/8/layout/hierarchy5"/>
    <dgm:cxn modelId="{2A1D2FDC-A588-4C3A-ABCE-C9A2C443FE5E}" type="presParOf" srcId="{D1A6D501-53AC-4658-B260-CC7282E7D909}" destId="{1FF82ECB-7A7B-4ECA-AC58-75F920B81E91}" srcOrd="0" destOrd="0" presId="urn:microsoft.com/office/officeart/2005/8/layout/hierarchy5"/>
    <dgm:cxn modelId="{F703FB63-CD15-4581-BE65-EB6D4C81FC66}" type="presParOf" srcId="{D1A6D501-53AC-4658-B260-CC7282E7D909}" destId="{918DFE07-7E29-4490-AB75-8C40C4435FA5}"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113C6B-EAEF-48BA-9C03-2EA33F5A39A9}" type="doc">
      <dgm:prSet loTypeId="urn:microsoft.com/office/officeart/2005/8/layout/pyramid1" loCatId="pyramid" qsTypeId="urn:microsoft.com/office/officeart/2005/8/quickstyle/3d4" qsCatId="3D" csTypeId="urn:microsoft.com/office/officeart/2005/8/colors/accent1_2#5" csCatId="accent1" phldr="1"/>
      <dgm:spPr/>
    </dgm:pt>
    <dgm:pt modelId="{AB99AB10-A223-4CD3-A085-1DDA71EB151A}">
      <dgm:prSet phldrT="[Text]" custT="1"/>
      <dgm:spPr>
        <a:ln>
          <a:solidFill>
            <a:schemeClr val="accent1"/>
          </a:solidFill>
        </a:ln>
      </dgm:spPr>
      <dgm:t>
        <a:bodyPr/>
        <a:lstStyle/>
        <a:p>
          <a:pPr>
            <a:spcAft>
              <a:spcPts val="0"/>
            </a:spcAft>
          </a:pPr>
          <a:r>
            <a:rPr lang="en-US" sz="800" b="1">
              <a:solidFill>
                <a:schemeClr val="accent2"/>
              </a:solidFill>
              <a:latin typeface="Californian FB" pitchFamily="18" charset="0"/>
            </a:rPr>
            <a:t>Physical and psycho-Social potential developed and fulfiled</a:t>
          </a:r>
        </a:p>
        <a:p>
          <a:pPr>
            <a:spcAft>
              <a:spcPts val="0"/>
            </a:spcAft>
          </a:pPr>
          <a:r>
            <a:rPr lang="en-US" sz="800">
              <a:latin typeface="Californian FB" pitchFamily="18" charset="0"/>
            </a:rPr>
            <a:t>If unmet : physicalhandicaps,  chronic stress, lonelyness, anxiety,depression</a:t>
          </a:r>
        </a:p>
      </dgm:t>
    </dgm:pt>
    <dgm:pt modelId="{D505CCB8-7324-4FDC-B42A-3B4AF67B97A9}" type="parTrans" cxnId="{3464E8DF-DF3F-4E3F-BD8B-5907AD2A6D28}">
      <dgm:prSet/>
      <dgm:spPr/>
      <dgm:t>
        <a:bodyPr/>
        <a:lstStyle/>
        <a:p>
          <a:endParaRPr lang="en-US"/>
        </a:p>
      </dgm:t>
    </dgm:pt>
    <dgm:pt modelId="{629FB76C-7662-4F60-B5BB-EEB9A953341C}" type="sibTrans" cxnId="{3464E8DF-DF3F-4E3F-BD8B-5907AD2A6D28}">
      <dgm:prSet/>
      <dgm:spPr/>
      <dgm:t>
        <a:bodyPr/>
        <a:lstStyle/>
        <a:p>
          <a:endParaRPr lang="en-US"/>
        </a:p>
      </dgm:t>
    </dgm:pt>
    <dgm:pt modelId="{02EB9E58-A2DA-4719-80AC-FD8992C51EAD}">
      <dgm:prSet phldrT="[Text]" custT="1"/>
      <dgm:spPr/>
      <dgm:t>
        <a:bodyPr/>
        <a:lstStyle/>
        <a:p>
          <a:r>
            <a:rPr lang="en-US" sz="1000" b="1">
              <a:solidFill>
                <a:schemeClr val="accent2"/>
              </a:solidFill>
              <a:latin typeface="Californian FB" pitchFamily="18" charset="0"/>
            </a:rPr>
            <a:t>Basic physical needs </a:t>
          </a:r>
          <a:r>
            <a:rPr lang="en-US" sz="1000">
              <a:solidFill>
                <a:schemeClr val="bg1"/>
              </a:solidFill>
              <a:latin typeface="Californian FB" pitchFamily="18" charset="0"/>
            </a:rPr>
            <a:t>: water, air, nutrition.</a:t>
          </a:r>
        </a:p>
        <a:p>
          <a:r>
            <a:rPr lang="en-US" sz="1000">
              <a:solidFill>
                <a:schemeClr val="bg1"/>
              </a:solidFill>
              <a:latin typeface="Californian FB" pitchFamily="18" charset="0"/>
            </a:rPr>
            <a:t> If un met : malnutrition, dehydration, respiratory conditions.</a:t>
          </a:r>
        </a:p>
      </dgm:t>
    </dgm:pt>
    <dgm:pt modelId="{880378CA-50FC-40FB-94D2-16C9D6D531E5}" type="parTrans" cxnId="{085FF9B4-BF49-4633-BC28-26120D47232F}">
      <dgm:prSet/>
      <dgm:spPr/>
      <dgm:t>
        <a:bodyPr/>
        <a:lstStyle/>
        <a:p>
          <a:endParaRPr lang="en-US"/>
        </a:p>
      </dgm:t>
    </dgm:pt>
    <dgm:pt modelId="{9959C019-7155-42BF-8DAE-F1DAEC714184}" type="sibTrans" cxnId="{085FF9B4-BF49-4633-BC28-26120D47232F}">
      <dgm:prSet/>
      <dgm:spPr/>
      <dgm:t>
        <a:bodyPr/>
        <a:lstStyle/>
        <a:p>
          <a:endParaRPr lang="en-US"/>
        </a:p>
      </dgm:t>
    </dgm:pt>
    <dgm:pt modelId="{F3F36129-DC74-44F1-B228-89E6E1078907}">
      <dgm:prSet phldrT="[Text]" custT="1"/>
      <dgm:spPr/>
      <dgm:t>
        <a:bodyPr/>
        <a:lstStyle/>
        <a:p>
          <a:r>
            <a:rPr lang="en-US" sz="1000" b="1">
              <a:solidFill>
                <a:schemeClr val="accent2"/>
              </a:solidFill>
              <a:latin typeface="Californian FB" pitchFamily="18" charset="0"/>
            </a:rPr>
            <a:t>Safety needs </a:t>
          </a:r>
          <a:r>
            <a:rPr lang="en-US" sz="1000">
              <a:solidFill>
                <a:schemeClr val="bg1"/>
              </a:solidFill>
              <a:latin typeface="Californian FB" pitchFamily="18" charset="0"/>
            </a:rPr>
            <a:t>: from infections, toxic agents, unhealthy diets and sendentarism, accidents  and violence</a:t>
          </a:r>
        </a:p>
        <a:p>
          <a:r>
            <a:rPr lang="en-US" sz="1000">
              <a:solidFill>
                <a:schemeClr val="bg1"/>
              </a:solidFill>
              <a:latin typeface="Californian FB" pitchFamily="18" charset="0"/>
            </a:rPr>
            <a:t>If unmet : infectious diseases, intoxications, cardiovascular and metabolic disorders,  cancer, trauma.</a:t>
          </a:r>
        </a:p>
      </dgm:t>
    </dgm:pt>
    <dgm:pt modelId="{09A17453-3131-4B4C-811E-32541FEA8F49}" type="parTrans" cxnId="{AA84E1BC-FCB4-4D01-9C2F-CEAB154C794A}">
      <dgm:prSet/>
      <dgm:spPr/>
      <dgm:t>
        <a:bodyPr/>
        <a:lstStyle/>
        <a:p>
          <a:endParaRPr lang="en-US"/>
        </a:p>
      </dgm:t>
    </dgm:pt>
    <dgm:pt modelId="{C76AFE78-C6E2-49DE-BA30-9AAC0682DFFE}" type="sibTrans" cxnId="{AA84E1BC-FCB4-4D01-9C2F-CEAB154C794A}">
      <dgm:prSet/>
      <dgm:spPr/>
      <dgm:t>
        <a:bodyPr/>
        <a:lstStyle/>
        <a:p>
          <a:endParaRPr lang="en-US"/>
        </a:p>
      </dgm:t>
    </dgm:pt>
    <dgm:pt modelId="{0690E9E9-15D4-43CB-B098-DB67620E4B1D}" type="pres">
      <dgm:prSet presAssocID="{3C113C6B-EAEF-48BA-9C03-2EA33F5A39A9}" presName="Name0" presStyleCnt="0">
        <dgm:presLayoutVars>
          <dgm:dir/>
          <dgm:animLvl val="lvl"/>
          <dgm:resizeHandles val="exact"/>
        </dgm:presLayoutVars>
      </dgm:prSet>
      <dgm:spPr/>
    </dgm:pt>
    <dgm:pt modelId="{797AB67C-851C-4CFB-B110-C4B502B50D9C}" type="pres">
      <dgm:prSet presAssocID="{AB99AB10-A223-4CD3-A085-1DDA71EB151A}" presName="Name8" presStyleCnt="0"/>
      <dgm:spPr/>
    </dgm:pt>
    <dgm:pt modelId="{3CF268CA-E0C6-4EE2-BEAF-9AC02176B576}" type="pres">
      <dgm:prSet presAssocID="{AB99AB10-A223-4CD3-A085-1DDA71EB151A}" presName="level" presStyleLbl="node1" presStyleIdx="0" presStyleCnt="3">
        <dgm:presLayoutVars>
          <dgm:chMax val="1"/>
          <dgm:bulletEnabled val="1"/>
        </dgm:presLayoutVars>
      </dgm:prSet>
      <dgm:spPr/>
      <dgm:t>
        <a:bodyPr/>
        <a:lstStyle/>
        <a:p>
          <a:endParaRPr lang="en-US"/>
        </a:p>
      </dgm:t>
    </dgm:pt>
    <dgm:pt modelId="{395F4AD1-5F2F-417F-B4B4-8D5314AC75D6}" type="pres">
      <dgm:prSet presAssocID="{AB99AB10-A223-4CD3-A085-1DDA71EB151A}" presName="levelTx" presStyleLbl="revTx" presStyleIdx="0" presStyleCnt="0">
        <dgm:presLayoutVars>
          <dgm:chMax val="1"/>
          <dgm:bulletEnabled val="1"/>
        </dgm:presLayoutVars>
      </dgm:prSet>
      <dgm:spPr/>
      <dgm:t>
        <a:bodyPr/>
        <a:lstStyle/>
        <a:p>
          <a:endParaRPr lang="en-US"/>
        </a:p>
      </dgm:t>
    </dgm:pt>
    <dgm:pt modelId="{FEC9A8CF-A0DF-4F3F-9633-22E6FE6201D2}" type="pres">
      <dgm:prSet presAssocID="{F3F36129-DC74-44F1-B228-89E6E1078907}" presName="Name8" presStyleCnt="0"/>
      <dgm:spPr/>
    </dgm:pt>
    <dgm:pt modelId="{F6E60C50-1852-4E30-A7E0-DA6523241A05}" type="pres">
      <dgm:prSet presAssocID="{F3F36129-DC74-44F1-B228-89E6E1078907}" presName="level" presStyleLbl="node1" presStyleIdx="1" presStyleCnt="3" custLinFactNeighborX="217">
        <dgm:presLayoutVars>
          <dgm:chMax val="1"/>
          <dgm:bulletEnabled val="1"/>
        </dgm:presLayoutVars>
      </dgm:prSet>
      <dgm:spPr/>
      <dgm:t>
        <a:bodyPr/>
        <a:lstStyle/>
        <a:p>
          <a:endParaRPr lang="en-US"/>
        </a:p>
      </dgm:t>
    </dgm:pt>
    <dgm:pt modelId="{C225579D-6AA7-4073-917E-51BAF2102C66}" type="pres">
      <dgm:prSet presAssocID="{F3F36129-DC74-44F1-B228-89E6E1078907}" presName="levelTx" presStyleLbl="revTx" presStyleIdx="0" presStyleCnt="0">
        <dgm:presLayoutVars>
          <dgm:chMax val="1"/>
          <dgm:bulletEnabled val="1"/>
        </dgm:presLayoutVars>
      </dgm:prSet>
      <dgm:spPr/>
      <dgm:t>
        <a:bodyPr/>
        <a:lstStyle/>
        <a:p>
          <a:endParaRPr lang="en-US"/>
        </a:p>
      </dgm:t>
    </dgm:pt>
    <dgm:pt modelId="{D81D9731-5D0E-4551-B0B7-3714B9172CAE}" type="pres">
      <dgm:prSet presAssocID="{02EB9E58-A2DA-4719-80AC-FD8992C51EAD}" presName="Name8" presStyleCnt="0"/>
      <dgm:spPr/>
    </dgm:pt>
    <dgm:pt modelId="{215236F7-60B1-45E4-A70E-2EDA9795A46B}" type="pres">
      <dgm:prSet presAssocID="{02EB9E58-A2DA-4719-80AC-FD8992C51EAD}" presName="level" presStyleLbl="node1" presStyleIdx="2" presStyleCnt="3" custLinFactNeighborX="0" custLinFactNeighborY="0">
        <dgm:presLayoutVars>
          <dgm:chMax val="1"/>
          <dgm:bulletEnabled val="1"/>
        </dgm:presLayoutVars>
      </dgm:prSet>
      <dgm:spPr/>
      <dgm:t>
        <a:bodyPr/>
        <a:lstStyle/>
        <a:p>
          <a:endParaRPr lang="en-US"/>
        </a:p>
      </dgm:t>
    </dgm:pt>
    <dgm:pt modelId="{CD8AE419-4D58-464F-968C-CE87B071CF17}" type="pres">
      <dgm:prSet presAssocID="{02EB9E58-A2DA-4719-80AC-FD8992C51EAD}" presName="levelTx" presStyleLbl="revTx" presStyleIdx="0" presStyleCnt="0">
        <dgm:presLayoutVars>
          <dgm:chMax val="1"/>
          <dgm:bulletEnabled val="1"/>
        </dgm:presLayoutVars>
      </dgm:prSet>
      <dgm:spPr/>
      <dgm:t>
        <a:bodyPr/>
        <a:lstStyle/>
        <a:p>
          <a:endParaRPr lang="en-US"/>
        </a:p>
      </dgm:t>
    </dgm:pt>
  </dgm:ptLst>
  <dgm:cxnLst>
    <dgm:cxn modelId="{583BB0C6-C178-4029-801B-F8985A06E713}" type="presOf" srcId="{02EB9E58-A2DA-4719-80AC-FD8992C51EAD}" destId="{215236F7-60B1-45E4-A70E-2EDA9795A46B}" srcOrd="0" destOrd="0" presId="urn:microsoft.com/office/officeart/2005/8/layout/pyramid1"/>
    <dgm:cxn modelId="{9491F251-9B86-4BDE-B23F-E237B5CEB206}" type="presOf" srcId="{F3F36129-DC74-44F1-B228-89E6E1078907}" destId="{C225579D-6AA7-4073-917E-51BAF2102C66}" srcOrd="1" destOrd="0" presId="urn:microsoft.com/office/officeart/2005/8/layout/pyramid1"/>
    <dgm:cxn modelId="{A041367C-1C6F-4BB1-AA94-C96A2C6F9EF3}" type="presOf" srcId="{AB99AB10-A223-4CD3-A085-1DDA71EB151A}" destId="{395F4AD1-5F2F-417F-B4B4-8D5314AC75D6}" srcOrd="1" destOrd="0" presId="urn:microsoft.com/office/officeart/2005/8/layout/pyramid1"/>
    <dgm:cxn modelId="{05E916E5-0DB7-45E0-B993-65FBD3435A31}" type="presOf" srcId="{3C113C6B-EAEF-48BA-9C03-2EA33F5A39A9}" destId="{0690E9E9-15D4-43CB-B098-DB67620E4B1D}" srcOrd="0" destOrd="0" presId="urn:microsoft.com/office/officeart/2005/8/layout/pyramid1"/>
    <dgm:cxn modelId="{5E870D4D-5624-46F9-BEB8-E779A8A09723}" type="presOf" srcId="{02EB9E58-A2DA-4719-80AC-FD8992C51EAD}" destId="{CD8AE419-4D58-464F-968C-CE87B071CF17}" srcOrd="1" destOrd="0" presId="urn:microsoft.com/office/officeart/2005/8/layout/pyramid1"/>
    <dgm:cxn modelId="{085FF9B4-BF49-4633-BC28-26120D47232F}" srcId="{3C113C6B-EAEF-48BA-9C03-2EA33F5A39A9}" destId="{02EB9E58-A2DA-4719-80AC-FD8992C51EAD}" srcOrd="2" destOrd="0" parTransId="{880378CA-50FC-40FB-94D2-16C9D6D531E5}" sibTransId="{9959C019-7155-42BF-8DAE-F1DAEC714184}"/>
    <dgm:cxn modelId="{AA84E1BC-FCB4-4D01-9C2F-CEAB154C794A}" srcId="{3C113C6B-EAEF-48BA-9C03-2EA33F5A39A9}" destId="{F3F36129-DC74-44F1-B228-89E6E1078907}" srcOrd="1" destOrd="0" parTransId="{09A17453-3131-4B4C-811E-32541FEA8F49}" sibTransId="{C76AFE78-C6E2-49DE-BA30-9AAC0682DFFE}"/>
    <dgm:cxn modelId="{3464E8DF-DF3F-4E3F-BD8B-5907AD2A6D28}" srcId="{3C113C6B-EAEF-48BA-9C03-2EA33F5A39A9}" destId="{AB99AB10-A223-4CD3-A085-1DDA71EB151A}" srcOrd="0" destOrd="0" parTransId="{D505CCB8-7324-4FDC-B42A-3B4AF67B97A9}" sibTransId="{629FB76C-7662-4F60-B5BB-EEB9A953341C}"/>
    <dgm:cxn modelId="{199F483A-CF13-49D1-BD69-0018F36A7D36}" type="presOf" srcId="{AB99AB10-A223-4CD3-A085-1DDA71EB151A}" destId="{3CF268CA-E0C6-4EE2-BEAF-9AC02176B576}" srcOrd="0" destOrd="0" presId="urn:microsoft.com/office/officeart/2005/8/layout/pyramid1"/>
    <dgm:cxn modelId="{BE8EEA19-670F-457B-A663-38FA93B1F5D5}" type="presOf" srcId="{F3F36129-DC74-44F1-B228-89E6E1078907}" destId="{F6E60C50-1852-4E30-A7E0-DA6523241A05}" srcOrd="0" destOrd="0" presId="urn:microsoft.com/office/officeart/2005/8/layout/pyramid1"/>
    <dgm:cxn modelId="{729FDD57-9848-4758-B495-BF3EAEE8AA40}" type="presParOf" srcId="{0690E9E9-15D4-43CB-B098-DB67620E4B1D}" destId="{797AB67C-851C-4CFB-B110-C4B502B50D9C}" srcOrd="0" destOrd="0" presId="urn:microsoft.com/office/officeart/2005/8/layout/pyramid1"/>
    <dgm:cxn modelId="{3887976C-3B98-4738-BF1E-9C302847E049}" type="presParOf" srcId="{797AB67C-851C-4CFB-B110-C4B502B50D9C}" destId="{3CF268CA-E0C6-4EE2-BEAF-9AC02176B576}" srcOrd="0" destOrd="0" presId="urn:microsoft.com/office/officeart/2005/8/layout/pyramid1"/>
    <dgm:cxn modelId="{49C67F13-EFD1-4A7E-A485-23E97645D95B}" type="presParOf" srcId="{797AB67C-851C-4CFB-B110-C4B502B50D9C}" destId="{395F4AD1-5F2F-417F-B4B4-8D5314AC75D6}" srcOrd="1" destOrd="0" presId="urn:microsoft.com/office/officeart/2005/8/layout/pyramid1"/>
    <dgm:cxn modelId="{6D4B0F6F-E28D-465D-8BBC-FF9111976A7C}" type="presParOf" srcId="{0690E9E9-15D4-43CB-B098-DB67620E4B1D}" destId="{FEC9A8CF-A0DF-4F3F-9633-22E6FE6201D2}" srcOrd="1" destOrd="0" presId="urn:microsoft.com/office/officeart/2005/8/layout/pyramid1"/>
    <dgm:cxn modelId="{7A0D39E8-68E2-40B6-A31B-55CBC0C5FE6C}" type="presParOf" srcId="{FEC9A8CF-A0DF-4F3F-9633-22E6FE6201D2}" destId="{F6E60C50-1852-4E30-A7E0-DA6523241A05}" srcOrd="0" destOrd="0" presId="urn:microsoft.com/office/officeart/2005/8/layout/pyramid1"/>
    <dgm:cxn modelId="{7569762F-D4B9-4172-B5D4-0AA7D00FB3CF}" type="presParOf" srcId="{FEC9A8CF-A0DF-4F3F-9633-22E6FE6201D2}" destId="{C225579D-6AA7-4073-917E-51BAF2102C66}" srcOrd="1" destOrd="0" presId="urn:microsoft.com/office/officeart/2005/8/layout/pyramid1"/>
    <dgm:cxn modelId="{725CCF39-94A1-44C7-B441-1BFFE8B9FED3}" type="presParOf" srcId="{0690E9E9-15D4-43CB-B098-DB67620E4B1D}" destId="{D81D9731-5D0E-4551-B0B7-3714B9172CAE}" srcOrd="2" destOrd="0" presId="urn:microsoft.com/office/officeart/2005/8/layout/pyramid1"/>
    <dgm:cxn modelId="{CB216B21-BD4D-4D15-B69E-B373DD79B927}" type="presParOf" srcId="{D81D9731-5D0E-4551-B0B7-3714B9172CAE}" destId="{215236F7-60B1-45E4-A70E-2EDA9795A46B}" srcOrd="0" destOrd="0" presId="urn:microsoft.com/office/officeart/2005/8/layout/pyramid1"/>
    <dgm:cxn modelId="{C636DDFB-BAB3-4615-9A7E-A2A5CDF3BE3C}" type="presParOf" srcId="{D81D9731-5D0E-4551-B0B7-3714B9172CAE}" destId="{CD8AE419-4D58-464F-968C-CE87B071CF17}" srcOrd="1" destOrd="0" presId="urn:microsoft.com/office/officeart/2005/8/layout/pyramid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8518A-CF6C-48C8-B36F-9D387EA2F0E9}">
      <dsp:nvSpPr>
        <dsp:cNvPr id="0" name=""/>
        <dsp:cNvSpPr/>
      </dsp:nvSpPr>
      <dsp:spPr>
        <a:xfrm>
          <a:off x="2446385" y="21425"/>
          <a:ext cx="748419" cy="748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Clinical medicine</a:t>
          </a:r>
          <a:endParaRPr lang="en-US" sz="1000" kern="1200" dirty="0"/>
        </a:p>
      </dsp:txBody>
      <dsp:txXfrm>
        <a:off x="2446385" y="21425"/>
        <a:ext cx="748419" cy="748419"/>
      </dsp:txXfrm>
    </dsp:sp>
    <dsp:sp modelId="{A2C824AD-54FB-425F-BDFD-98B8BDFADCCC}">
      <dsp:nvSpPr>
        <dsp:cNvPr id="0" name=""/>
        <dsp:cNvSpPr/>
      </dsp:nvSpPr>
      <dsp:spPr>
        <a:xfrm>
          <a:off x="684157" y="-427"/>
          <a:ext cx="2808149" cy="2808149"/>
        </a:xfrm>
        <a:prstGeom prst="circularArrow">
          <a:avLst>
            <a:gd name="adj1" fmla="val 5197"/>
            <a:gd name="adj2" fmla="val 335689"/>
            <a:gd name="adj3" fmla="val 21294156"/>
            <a:gd name="adj4" fmla="val 19765438"/>
            <a:gd name="adj5" fmla="val 606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D27037-6DB3-4D28-8B12-D0EA0BA5C885}">
      <dsp:nvSpPr>
        <dsp:cNvPr id="0" name=""/>
        <dsp:cNvSpPr/>
      </dsp:nvSpPr>
      <dsp:spPr>
        <a:xfrm>
          <a:off x="2899011" y="1414463"/>
          <a:ext cx="748419" cy="748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Tropical medicine</a:t>
          </a:r>
          <a:endParaRPr lang="en-US" sz="1000" kern="1200" dirty="0"/>
        </a:p>
      </dsp:txBody>
      <dsp:txXfrm>
        <a:off x="2899011" y="1414463"/>
        <a:ext cx="748419" cy="748419"/>
      </dsp:txXfrm>
    </dsp:sp>
    <dsp:sp modelId="{28D32498-3C4A-4E39-B519-5AD6286EB347}">
      <dsp:nvSpPr>
        <dsp:cNvPr id="0" name=""/>
        <dsp:cNvSpPr/>
      </dsp:nvSpPr>
      <dsp:spPr>
        <a:xfrm>
          <a:off x="684157" y="-427"/>
          <a:ext cx="2808149" cy="2808149"/>
        </a:xfrm>
        <a:prstGeom prst="circularArrow">
          <a:avLst>
            <a:gd name="adj1" fmla="val 5197"/>
            <a:gd name="adj2" fmla="val 335689"/>
            <a:gd name="adj3" fmla="val 4015645"/>
            <a:gd name="adj4" fmla="val 2252563"/>
            <a:gd name="adj5" fmla="val 606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ECD475-0976-45A9-9FCF-D36B82ADD505}">
      <dsp:nvSpPr>
        <dsp:cNvPr id="0" name=""/>
        <dsp:cNvSpPr/>
      </dsp:nvSpPr>
      <dsp:spPr>
        <a:xfrm>
          <a:off x="1714022" y="2275408"/>
          <a:ext cx="748419" cy="748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DMO rural Africa</a:t>
          </a:r>
          <a:endParaRPr lang="en-US" sz="1000" kern="1200" dirty="0"/>
        </a:p>
      </dsp:txBody>
      <dsp:txXfrm>
        <a:off x="1714022" y="2275408"/>
        <a:ext cx="748419" cy="748419"/>
      </dsp:txXfrm>
    </dsp:sp>
    <dsp:sp modelId="{92AEAA5C-5496-4D54-8C75-427A7FB879F3}">
      <dsp:nvSpPr>
        <dsp:cNvPr id="0" name=""/>
        <dsp:cNvSpPr/>
      </dsp:nvSpPr>
      <dsp:spPr>
        <a:xfrm>
          <a:off x="684157" y="-427"/>
          <a:ext cx="2808149" cy="2808149"/>
        </a:xfrm>
        <a:prstGeom prst="circularArrow">
          <a:avLst>
            <a:gd name="adj1" fmla="val 5197"/>
            <a:gd name="adj2" fmla="val 335689"/>
            <a:gd name="adj3" fmla="val 8211749"/>
            <a:gd name="adj4" fmla="val 6448666"/>
            <a:gd name="adj5" fmla="val 606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76A1BC-F277-45D0-A8FB-E35E7EFF93C0}">
      <dsp:nvSpPr>
        <dsp:cNvPr id="0" name=""/>
        <dsp:cNvSpPr/>
      </dsp:nvSpPr>
      <dsp:spPr>
        <a:xfrm>
          <a:off x="529033" y="1414463"/>
          <a:ext cx="748419" cy="748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Public health </a:t>
          </a:r>
          <a:r>
            <a:rPr lang="en-US" sz="1000" kern="1200" dirty="0" err="1" smtClean="0"/>
            <a:t>programmes</a:t>
          </a:r>
          <a:endParaRPr lang="en-US" sz="1000" kern="1200" dirty="0"/>
        </a:p>
      </dsp:txBody>
      <dsp:txXfrm>
        <a:off x="529033" y="1414463"/>
        <a:ext cx="748419" cy="748419"/>
      </dsp:txXfrm>
    </dsp:sp>
    <dsp:sp modelId="{39EC299B-4162-4D8A-AD19-D05C2F8525BB}">
      <dsp:nvSpPr>
        <dsp:cNvPr id="0" name=""/>
        <dsp:cNvSpPr/>
      </dsp:nvSpPr>
      <dsp:spPr>
        <a:xfrm>
          <a:off x="684157" y="-427"/>
          <a:ext cx="2808149" cy="2808149"/>
        </a:xfrm>
        <a:prstGeom prst="circularArrow">
          <a:avLst>
            <a:gd name="adj1" fmla="val 5197"/>
            <a:gd name="adj2" fmla="val 335689"/>
            <a:gd name="adj3" fmla="val 12298873"/>
            <a:gd name="adj4" fmla="val 10770155"/>
            <a:gd name="adj5" fmla="val 606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5B55C1-2DD7-463B-8F90-47F202C0919D}">
      <dsp:nvSpPr>
        <dsp:cNvPr id="0" name=""/>
        <dsp:cNvSpPr/>
      </dsp:nvSpPr>
      <dsp:spPr>
        <a:xfrm>
          <a:off x="981659" y="21425"/>
          <a:ext cx="748419" cy="748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Policy and political dialogue on Global Health</a:t>
          </a:r>
          <a:endParaRPr lang="en-US" sz="1000" kern="1200" dirty="0"/>
        </a:p>
      </dsp:txBody>
      <dsp:txXfrm>
        <a:off x="981659" y="21425"/>
        <a:ext cx="748419" cy="748419"/>
      </dsp:txXfrm>
    </dsp:sp>
    <dsp:sp modelId="{670DD4FA-B8F5-4A62-A367-5D129128AC9F}">
      <dsp:nvSpPr>
        <dsp:cNvPr id="0" name=""/>
        <dsp:cNvSpPr/>
      </dsp:nvSpPr>
      <dsp:spPr>
        <a:xfrm>
          <a:off x="694294" y="11114"/>
          <a:ext cx="2808149" cy="2808149"/>
        </a:xfrm>
        <a:prstGeom prst="circularArrow">
          <a:avLst>
            <a:gd name="adj1" fmla="val 5197"/>
            <a:gd name="adj2" fmla="val 335689"/>
            <a:gd name="adj3" fmla="val 16866631"/>
            <a:gd name="adj4" fmla="val 15197680"/>
            <a:gd name="adj5" fmla="val 606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268CA-E0C6-4EE2-BEAF-9AC02176B576}">
      <dsp:nvSpPr>
        <dsp:cNvPr id="0" name=""/>
        <dsp:cNvSpPr/>
      </dsp:nvSpPr>
      <dsp:spPr>
        <a:xfrm>
          <a:off x="2743364" y="0"/>
          <a:ext cx="2743199" cy="1508654"/>
        </a:xfrm>
        <a:prstGeom prst="trapezoid">
          <a:avLst>
            <a:gd name="adj" fmla="val 9091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ts val="0"/>
            </a:spcAft>
          </a:pPr>
          <a:r>
            <a:rPr lang="en-US" sz="1600" kern="1200" dirty="0">
              <a:latin typeface="+mn-lt"/>
            </a:rPr>
            <a:t>Physical and psycho-Social potential developed and </a:t>
          </a:r>
          <a:r>
            <a:rPr lang="en-US" sz="1600" kern="1200" dirty="0" err="1">
              <a:latin typeface="+mn-lt"/>
            </a:rPr>
            <a:t>fulfiled</a:t>
          </a:r>
          <a:endParaRPr lang="en-US" sz="1600" kern="1200" dirty="0">
            <a:latin typeface="+mn-lt"/>
          </a:endParaRPr>
        </a:p>
        <a:p>
          <a:pPr lvl="0" algn="ctr" defTabSz="711200">
            <a:lnSpc>
              <a:spcPct val="90000"/>
            </a:lnSpc>
            <a:spcBef>
              <a:spcPct val="0"/>
            </a:spcBef>
            <a:spcAft>
              <a:spcPts val="0"/>
            </a:spcAft>
          </a:pPr>
          <a:r>
            <a:rPr lang="en-US" sz="1600" kern="1200" dirty="0">
              <a:latin typeface="+mn-lt"/>
            </a:rPr>
            <a:t>If unmet : </a:t>
          </a:r>
          <a:r>
            <a:rPr lang="en-US" sz="1600" kern="1200" dirty="0" err="1">
              <a:latin typeface="+mn-lt"/>
            </a:rPr>
            <a:t>physicalhandicaps</a:t>
          </a:r>
          <a:r>
            <a:rPr lang="en-US" sz="1600" kern="1200" dirty="0">
              <a:latin typeface="+mn-lt"/>
            </a:rPr>
            <a:t>,  chronic stress, </a:t>
          </a:r>
          <a:r>
            <a:rPr lang="en-US" sz="1600" kern="1200" dirty="0" err="1">
              <a:latin typeface="+mn-lt"/>
            </a:rPr>
            <a:t>lonelyness</a:t>
          </a:r>
          <a:r>
            <a:rPr lang="en-US" sz="1600" kern="1200" dirty="0">
              <a:latin typeface="+mn-lt"/>
            </a:rPr>
            <a:t>, </a:t>
          </a:r>
          <a:r>
            <a:rPr lang="en-US" sz="1600" kern="1200" dirty="0" err="1">
              <a:latin typeface="+mn-lt"/>
            </a:rPr>
            <a:t>anxiety,depression</a:t>
          </a:r>
          <a:endParaRPr lang="en-US" sz="1600" kern="1200" dirty="0">
            <a:latin typeface="+mn-lt"/>
          </a:endParaRPr>
        </a:p>
      </dsp:txBody>
      <dsp:txXfrm>
        <a:off x="2743364" y="0"/>
        <a:ext cx="2743199" cy="1508654"/>
      </dsp:txXfrm>
    </dsp:sp>
    <dsp:sp modelId="{F6E60C50-1852-4E30-A7E0-DA6523241A05}">
      <dsp:nvSpPr>
        <dsp:cNvPr id="0" name=""/>
        <dsp:cNvSpPr/>
      </dsp:nvSpPr>
      <dsp:spPr>
        <a:xfrm>
          <a:off x="1383505" y="1508654"/>
          <a:ext cx="5486399" cy="1508654"/>
        </a:xfrm>
        <a:prstGeom prst="trapezoid">
          <a:avLst>
            <a:gd name="adj" fmla="val 9091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latin typeface="+mn-lt"/>
            </a:rPr>
            <a:t>Safety needs : from infections, toxic agents, unhealthy diets and </a:t>
          </a:r>
          <a:r>
            <a:rPr lang="en-US" sz="1600" kern="1200" dirty="0" err="1">
              <a:latin typeface="+mn-lt"/>
            </a:rPr>
            <a:t>sendentarism</a:t>
          </a:r>
          <a:r>
            <a:rPr lang="en-US" sz="1600" kern="1200" dirty="0">
              <a:latin typeface="+mn-lt"/>
            </a:rPr>
            <a:t>, accidents  and violence</a:t>
          </a:r>
        </a:p>
        <a:p>
          <a:pPr lvl="0" algn="ctr" defTabSz="711200">
            <a:lnSpc>
              <a:spcPct val="90000"/>
            </a:lnSpc>
            <a:spcBef>
              <a:spcPct val="0"/>
            </a:spcBef>
            <a:spcAft>
              <a:spcPct val="35000"/>
            </a:spcAft>
          </a:pPr>
          <a:r>
            <a:rPr lang="en-US" sz="1600" kern="1200" dirty="0">
              <a:latin typeface="+mn-lt"/>
            </a:rPr>
            <a:t>If unmet : infectious diseases, intoxications, cardiovascular and metabolic disorders,  cancer, trauma</a:t>
          </a:r>
          <a:r>
            <a:rPr lang="en-US" sz="900" kern="1200" dirty="0">
              <a:latin typeface="Californian FB" pitchFamily="18" charset="0"/>
            </a:rPr>
            <a:t>.</a:t>
          </a:r>
        </a:p>
      </dsp:txBody>
      <dsp:txXfrm>
        <a:off x="2343625" y="1508654"/>
        <a:ext cx="3566160" cy="1508654"/>
      </dsp:txXfrm>
    </dsp:sp>
    <dsp:sp modelId="{215236F7-60B1-45E4-A70E-2EDA9795A46B}">
      <dsp:nvSpPr>
        <dsp:cNvPr id="0" name=""/>
        <dsp:cNvSpPr/>
      </dsp:nvSpPr>
      <dsp:spPr>
        <a:xfrm>
          <a:off x="0" y="3017308"/>
          <a:ext cx="8229599" cy="1508654"/>
        </a:xfrm>
        <a:prstGeom prst="trapezoid">
          <a:avLst>
            <a:gd name="adj" fmla="val 9091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latin typeface="+mn-lt"/>
            </a:rPr>
            <a:t>Basic physical needs : water, air, nutrition.</a:t>
          </a:r>
        </a:p>
        <a:p>
          <a:pPr lvl="0" algn="ctr" defTabSz="711200">
            <a:lnSpc>
              <a:spcPct val="90000"/>
            </a:lnSpc>
            <a:spcBef>
              <a:spcPct val="0"/>
            </a:spcBef>
            <a:spcAft>
              <a:spcPct val="35000"/>
            </a:spcAft>
          </a:pPr>
          <a:r>
            <a:rPr lang="en-US" sz="1600" kern="1200" dirty="0">
              <a:latin typeface="+mn-lt"/>
            </a:rPr>
            <a:t> If un met : malnutrition, dehydration, respiratory conditions</a:t>
          </a:r>
          <a:r>
            <a:rPr lang="en-US" sz="1000" kern="1200" dirty="0">
              <a:latin typeface="+mn-lt"/>
            </a:rPr>
            <a:t>.</a:t>
          </a:r>
        </a:p>
      </dsp:txBody>
      <dsp:txXfrm>
        <a:off x="1440179" y="3017308"/>
        <a:ext cx="5349240" cy="1508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82B65-9F85-4EA1-B3AD-A3151322E8D6}">
      <dsp:nvSpPr>
        <dsp:cNvPr id="0" name=""/>
        <dsp:cNvSpPr/>
      </dsp:nvSpPr>
      <dsp:spPr>
        <a:xfrm>
          <a:off x="3048508" y="-134364"/>
          <a:ext cx="2437801" cy="229126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1900" kern="1200" dirty="0" smtClean="0"/>
            <a:t>Unmet basic needs</a:t>
          </a:r>
        </a:p>
        <a:p>
          <a:pPr lvl="0" algn="ctr" defTabSz="844550">
            <a:lnSpc>
              <a:spcPct val="90000"/>
            </a:lnSpc>
            <a:spcBef>
              <a:spcPct val="0"/>
            </a:spcBef>
            <a:spcAft>
              <a:spcPct val="35000"/>
            </a:spcAft>
          </a:pPr>
          <a:r>
            <a:rPr lang="en-US" sz="1900" kern="1200" dirty="0" smtClean="0"/>
            <a:t>10% of ill -health</a:t>
          </a:r>
          <a:endParaRPr lang="en-US" sz="1900" kern="1200" dirty="0"/>
        </a:p>
      </dsp:txBody>
      <dsp:txXfrm>
        <a:off x="3373548" y="266607"/>
        <a:ext cx="1787720" cy="1031070"/>
      </dsp:txXfrm>
    </dsp:sp>
    <dsp:sp modelId="{FE05F638-D8DE-49CF-87A4-E8693074A5F6}">
      <dsp:nvSpPr>
        <dsp:cNvPr id="0" name=""/>
        <dsp:cNvSpPr/>
      </dsp:nvSpPr>
      <dsp:spPr>
        <a:xfrm>
          <a:off x="2839037" y="729012"/>
          <a:ext cx="3980575" cy="390364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kern="1200" dirty="0" smtClean="0"/>
            <a:t>	</a:t>
          </a:r>
          <a:r>
            <a:rPr lang="en-US" sz="1050" kern="1200" dirty="0" smtClean="0"/>
            <a:t>Unmet safety needs</a:t>
          </a:r>
        </a:p>
        <a:p>
          <a:pPr lvl="0" algn="ctr" defTabSz="755650">
            <a:lnSpc>
              <a:spcPct val="90000"/>
            </a:lnSpc>
            <a:spcBef>
              <a:spcPct val="0"/>
            </a:spcBef>
            <a:spcAft>
              <a:spcPct val="35000"/>
            </a:spcAft>
          </a:pPr>
          <a:r>
            <a:rPr lang="en-US" sz="1050" kern="1200" dirty="0" smtClean="0"/>
            <a:t>48% of ill-health</a:t>
          </a:r>
        </a:p>
        <a:p>
          <a:pPr lvl="0" algn="ctr" defTabSz="755650">
            <a:lnSpc>
              <a:spcPct val="90000"/>
            </a:lnSpc>
            <a:spcBef>
              <a:spcPct val="0"/>
            </a:spcBef>
            <a:spcAft>
              <a:spcPct val="35000"/>
            </a:spcAft>
          </a:pPr>
          <a:r>
            <a:rPr lang="en-US" sz="900" kern="1200" dirty="0" smtClean="0"/>
            <a:t>(59,3% if safe delivery added)</a:t>
          </a:r>
          <a:endParaRPr lang="en-US" sz="900" kern="1200" dirty="0"/>
        </a:p>
      </dsp:txBody>
      <dsp:txXfrm>
        <a:off x="4056430" y="1737453"/>
        <a:ext cx="2388345" cy="2147003"/>
      </dsp:txXfrm>
    </dsp:sp>
    <dsp:sp modelId="{437B732F-2228-4BA4-B87A-23C3E839924D}">
      <dsp:nvSpPr>
        <dsp:cNvPr id="0" name=""/>
        <dsp:cNvSpPr/>
      </dsp:nvSpPr>
      <dsp:spPr>
        <a:xfrm>
          <a:off x="1107607" y="1216352"/>
          <a:ext cx="3178366" cy="330961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1900" kern="1200" dirty="0" smtClean="0"/>
            <a:t>Unmet fulfillment needs</a:t>
          </a:r>
        </a:p>
        <a:p>
          <a:pPr lvl="0" algn="ctr" defTabSz="844550">
            <a:lnSpc>
              <a:spcPct val="90000"/>
            </a:lnSpc>
            <a:spcBef>
              <a:spcPct val="0"/>
            </a:spcBef>
            <a:spcAft>
              <a:spcPct val="35000"/>
            </a:spcAft>
          </a:pPr>
          <a:r>
            <a:rPr lang="en-US" sz="1900" kern="1200" dirty="0" smtClean="0"/>
            <a:t>35% of ill-health</a:t>
          </a:r>
          <a:endParaRPr lang="en-US" sz="1900" kern="1200" dirty="0"/>
        </a:p>
      </dsp:txBody>
      <dsp:txXfrm>
        <a:off x="1406903" y="2071335"/>
        <a:ext cx="1907019" cy="18202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5F0A1-ABAD-4C0A-A1AA-18BAF8B51DE4}">
      <dsp:nvSpPr>
        <dsp:cNvPr id="0" name=""/>
        <dsp:cNvSpPr/>
      </dsp:nvSpPr>
      <dsp:spPr>
        <a:xfrm>
          <a:off x="2242454" y="165579"/>
          <a:ext cx="3744691" cy="3335046"/>
        </a:xfrm>
        <a:prstGeom prst="ellipse">
          <a:avLst/>
        </a:prstGeom>
        <a:gradFill rotWithShape="0">
          <a:gsLst>
            <a:gs pos="0">
              <a:schemeClr val="accent1">
                <a:shade val="80000"/>
                <a:hueOff val="0"/>
                <a:satOff val="0"/>
                <a:lumOff val="0"/>
                <a:alphaOff val="0"/>
                <a:shade val="60000"/>
              </a:schemeClr>
            </a:gs>
            <a:gs pos="33000">
              <a:schemeClr val="accent1">
                <a:shade val="80000"/>
                <a:hueOff val="0"/>
                <a:satOff val="0"/>
                <a:lumOff val="0"/>
                <a:alphaOff val="0"/>
                <a:tint val="86500"/>
              </a:schemeClr>
            </a:gs>
            <a:gs pos="46750">
              <a:schemeClr val="accent1">
                <a:shade val="80000"/>
                <a:hueOff val="0"/>
                <a:satOff val="0"/>
                <a:lumOff val="0"/>
                <a:alphaOff val="0"/>
                <a:tint val="71000"/>
                <a:satMod val="112000"/>
              </a:schemeClr>
            </a:gs>
            <a:gs pos="53000">
              <a:schemeClr val="accent1">
                <a:shade val="80000"/>
                <a:hueOff val="0"/>
                <a:satOff val="0"/>
                <a:lumOff val="0"/>
                <a:alphaOff val="0"/>
                <a:tint val="71000"/>
                <a:satMod val="112000"/>
              </a:schemeClr>
            </a:gs>
            <a:gs pos="68000">
              <a:schemeClr val="accent1">
                <a:shade val="80000"/>
                <a:hueOff val="0"/>
                <a:satOff val="0"/>
                <a:lumOff val="0"/>
                <a:alphaOff val="0"/>
                <a:tint val="86000"/>
              </a:schemeClr>
            </a:gs>
            <a:gs pos="100000">
              <a:schemeClr val="accent1">
                <a:shade val="80000"/>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t" anchorCtr="0">
          <a:noAutofit/>
        </a:bodyPr>
        <a:lstStyle/>
        <a:p>
          <a:pPr lvl="0" algn="ctr" defTabSz="488950">
            <a:lnSpc>
              <a:spcPct val="90000"/>
            </a:lnSpc>
            <a:spcBef>
              <a:spcPct val="0"/>
            </a:spcBef>
            <a:spcAft>
              <a:spcPct val="35000"/>
            </a:spcAft>
          </a:pPr>
          <a:r>
            <a:rPr lang="en-US" sz="1100" kern="1200" dirty="0" smtClean="0"/>
            <a:t>Healthier lifestyles</a:t>
          </a:r>
          <a:endParaRPr lang="en-US" sz="1100" kern="1200" dirty="0"/>
        </a:p>
      </dsp:txBody>
      <dsp:txXfrm>
        <a:off x="3412670" y="332331"/>
        <a:ext cx="1404259" cy="333504"/>
      </dsp:txXfrm>
    </dsp:sp>
    <dsp:sp modelId="{6B842156-4A86-442C-8F36-4D7E7A3BE3D0}">
      <dsp:nvSpPr>
        <dsp:cNvPr id="0" name=""/>
        <dsp:cNvSpPr/>
      </dsp:nvSpPr>
      <dsp:spPr>
        <a:xfrm>
          <a:off x="2285999" y="476665"/>
          <a:ext cx="3692916" cy="3403386"/>
        </a:xfrm>
        <a:prstGeom prst="ellipse">
          <a:avLst/>
        </a:prstGeom>
        <a:gradFill rotWithShape="0">
          <a:gsLst>
            <a:gs pos="0">
              <a:schemeClr val="accent1">
                <a:shade val="80000"/>
                <a:hueOff val="61249"/>
                <a:satOff val="-878"/>
                <a:lumOff val="5123"/>
                <a:alphaOff val="0"/>
                <a:shade val="60000"/>
              </a:schemeClr>
            </a:gs>
            <a:gs pos="33000">
              <a:schemeClr val="accent1">
                <a:shade val="80000"/>
                <a:hueOff val="61249"/>
                <a:satOff val="-878"/>
                <a:lumOff val="5123"/>
                <a:alphaOff val="0"/>
                <a:tint val="86500"/>
              </a:schemeClr>
            </a:gs>
            <a:gs pos="46750">
              <a:schemeClr val="accent1">
                <a:shade val="80000"/>
                <a:hueOff val="61249"/>
                <a:satOff val="-878"/>
                <a:lumOff val="5123"/>
                <a:alphaOff val="0"/>
                <a:tint val="71000"/>
                <a:satMod val="112000"/>
              </a:schemeClr>
            </a:gs>
            <a:gs pos="53000">
              <a:schemeClr val="accent1">
                <a:shade val="80000"/>
                <a:hueOff val="61249"/>
                <a:satOff val="-878"/>
                <a:lumOff val="5123"/>
                <a:alphaOff val="0"/>
                <a:tint val="71000"/>
                <a:satMod val="112000"/>
              </a:schemeClr>
            </a:gs>
            <a:gs pos="68000">
              <a:schemeClr val="accent1">
                <a:shade val="80000"/>
                <a:hueOff val="61249"/>
                <a:satOff val="-878"/>
                <a:lumOff val="5123"/>
                <a:alphaOff val="0"/>
                <a:tint val="86000"/>
              </a:schemeClr>
            </a:gs>
            <a:gs pos="100000">
              <a:schemeClr val="accent1">
                <a:shade val="80000"/>
                <a:hueOff val="61249"/>
                <a:satOff val="-878"/>
                <a:lumOff val="5123"/>
                <a:alphaOff val="0"/>
                <a:shade val="60000"/>
              </a:schemeClr>
            </a:gs>
          </a:gsLst>
          <a:lin ang="8350000" scaled="1"/>
        </a:gradFill>
        <a:ln>
          <a:noFill/>
        </a:ln>
        <a:effectLst>
          <a:outerShdw blurRad="190500" dist="228600" dir="2700000" sy="90000" rotWithShape="0">
            <a:srgbClr val="000000">
              <a:alpha val="255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t" anchorCtr="0">
          <a:noAutofit/>
        </a:bodyPr>
        <a:lstStyle/>
        <a:p>
          <a:pPr lvl="0" algn="ctr" defTabSz="533400">
            <a:lnSpc>
              <a:spcPct val="90000"/>
            </a:lnSpc>
            <a:spcBef>
              <a:spcPct val="0"/>
            </a:spcBef>
            <a:spcAft>
              <a:spcPct val="35000"/>
            </a:spcAft>
          </a:pPr>
          <a:r>
            <a:rPr lang="en-US" sz="1200" kern="1200" dirty="0" smtClean="0"/>
            <a:t>Best country</a:t>
          </a:r>
          <a:endParaRPr lang="en-US" sz="1200" kern="1200" dirty="0"/>
        </a:p>
      </dsp:txBody>
      <dsp:txXfrm>
        <a:off x="3336172" y="672360"/>
        <a:ext cx="1592570" cy="391389"/>
      </dsp:txXfrm>
    </dsp:sp>
    <dsp:sp modelId="{8B3060FA-63F1-4881-BAB7-75E5DD0EF9D9}">
      <dsp:nvSpPr>
        <dsp:cNvPr id="0" name=""/>
        <dsp:cNvSpPr/>
      </dsp:nvSpPr>
      <dsp:spPr>
        <a:xfrm>
          <a:off x="2286003" y="914397"/>
          <a:ext cx="3502606" cy="3598760"/>
        </a:xfrm>
        <a:prstGeom prst="ellipse">
          <a:avLst/>
        </a:prstGeom>
        <a:gradFill rotWithShape="0">
          <a:gsLst>
            <a:gs pos="0">
              <a:schemeClr val="accent1">
                <a:shade val="80000"/>
                <a:hueOff val="122498"/>
                <a:satOff val="-1757"/>
                <a:lumOff val="10246"/>
                <a:alphaOff val="0"/>
                <a:shade val="60000"/>
              </a:schemeClr>
            </a:gs>
            <a:gs pos="33000">
              <a:schemeClr val="accent1">
                <a:shade val="80000"/>
                <a:hueOff val="122498"/>
                <a:satOff val="-1757"/>
                <a:lumOff val="10246"/>
                <a:alphaOff val="0"/>
                <a:tint val="86500"/>
              </a:schemeClr>
            </a:gs>
            <a:gs pos="46750">
              <a:schemeClr val="accent1">
                <a:shade val="80000"/>
                <a:hueOff val="122498"/>
                <a:satOff val="-1757"/>
                <a:lumOff val="10246"/>
                <a:alphaOff val="0"/>
                <a:tint val="71000"/>
                <a:satMod val="112000"/>
              </a:schemeClr>
            </a:gs>
            <a:gs pos="53000">
              <a:schemeClr val="accent1">
                <a:shade val="80000"/>
                <a:hueOff val="122498"/>
                <a:satOff val="-1757"/>
                <a:lumOff val="10246"/>
                <a:alphaOff val="0"/>
                <a:tint val="71000"/>
                <a:satMod val="112000"/>
              </a:schemeClr>
            </a:gs>
            <a:gs pos="68000">
              <a:schemeClr val="accent1">
                <a:shade val="80000"/>
                <a:hueOff val="122498"/>
                <a:satOff val="-1757"/>
                <a:lumOff val="10246"/>
                <a:alphaOff val="0"/>
                <a:tint val="86000"/>
              </a:schemeClr>
            </a:gs>
            <a:gs pos="100000">
              <a:schemeClr val="accent1">
                <a:shade val="80000"/>
                <a:hueOff val="122498"/>
                <a:satOff val="-1757"/>
                <a:lumOff val="10246"/>
                <a:alphaOff val="0"/>
                <a:shade val="60000"/>
              </a:schemeClr>
            </a:gs>
          </a:gsLst>
          <a:lin ang="8350000" scaled="1"/>
        </a:gradFill>
        <a:ln>
          <a:noFill/>
        </a:ln>
        <a:effectLst>
          <a:outerShdw blurRad="190500" dist="228600" dir="2700000" sy="90000" rotWithShape="0">
            <a:srgbClr val="000000">
              <a:alpha val="255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en-US" sz="1500" kern="1200" dirty="0" smtClean="0"/>
            <a:t>HIC</a:t>
          </a:r>
          <a:endParaRPr lang="en-US" sz="1500" kern="1200" dirty="0"/>
        </a:p>
      </dsp:txBody>
      <dsp:txXfrm>
        <a:off x="3131007" y="1162712"/>
        <a:ext cx="1812598" cy="496628"/>
      </dsp:txXfrm>
    </dsp:sp>
    <dsp:sp modelId="{07A4F392-A6F6-4700-99BB-796EF7928652}">
      <dsp:nvSpPr>
        <dsp:cNvPr id="0" name=""/>
        <dsp:cNvSpPr/>
      </dsp:nvSpPr>
      <dsp:spPr>
        <a:xfrm>
          <a:off x="2520018" y="1651897"/>
          <a:ext cx="3347384" cy="2821324"/>
        </a:xfrm>
        <a:prstGeom prst="ellipse">
          <a:avLst/>
        </a:prstGeom>
        <a:gradFill rotWithShape="0">
          <a:gsLst>
            <a:gs pos="0">
              <a:schemeClr val="accent1">
                <a:shade val="80000"/>
                <a:hueOff val="183747"/>
                <a:satOff val="-2635"/>
                <a:lumOff val="15369"/>
                <a:alphaOff val="0"/>
                <a:shade val="60000"/>
              </a:schemeClr>
            </a:gs>
            <a:gs pos="33000">
              <a:schemeClr val="accent1">
                <a:shade val="80000"/>
                <a:hueOff val="183747"/>
                <a:satOff val="-2635"/>
                <a:lumOff val="15369"/>
                <a:alphaOff val="0"/>
                <a:tint val="86500"/>
              </a:schemeClr>
            </a:gs>
            <a:gs pos="46750">
              <a:schemeClr val="accent1">
                <a:shade val="80000"/>
                <a:hueOff val="183747"/>
                <a:satOff val="-2635"/>
                <a:lumOff val="15369"/>
                <a:alphaOff val="0"/>
                <a:tint val="71000"/>
                <a:satMod val="112000"/>
              </a:schemeClr>
            </a:gs>
            <a:gs pos="53000">
              <a:schemeClr val="accent1">
                <a:shade val="80000"/>
                <a:hueOff val="183747"/>
                <a:satOff val="-2635"/>
                <a:lumOff val="15369"/>
                <a:alphaOff val="0"/>
                <a:tint val="71000"/>
                <a:satMod val="112000"/>
              </a:schemeClr>
            </a:gs>
            <a:gs pos="68000">
              <a:schemeClr val="accent1">
                <a:shade val="80000"/>
                <a:hueOff val="183747"/>
                <a:satOff val="-2635"/>
                <a:lumOff val="15369"/>
                <a:alphaOff val="0"/>
                <a:tint val="86000"/>
              </a:schemeClr>
            </a:gs>
            <a:gs pos="100000">
              <a:schemeClr val="accent1">
                <a:shade val="80000"/>
                <a:hueOff val="183747"/>
                <a:satOff val="-2635"/>
                <a:lumOff val="15369"/>
                <a:alphaOff val="0"/>
                <a:shade val="60000"/>
              </a:schemeClr>
            </a:gs>
          </a:gsLst>
          <a:lin ang="8350000" scaled="1"/>
        </a:gradFill>
        <a:ln>
          <a:noFill/>
        </a:ln>
        <a:effectLst>
          <a:outerShdw blurRad="190500" dist="228600" dir="2700000" sy="90000" rotWithShape="0">
            <a:srgbClr val="000000">
              <a:alpha val="255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t>World average</a:t>
          </a:r>
          <a:endParaRPr lang="en-US" sz="1500" kern="1200" dirty="0"/>
        </a:p>
      </dsp:txBody>
      <dsp:txXfrm>
        <a:off x="3289916" y="1905817"/>
        <a:ext cx="1807587" cy="507838"/>
      </dsp:txXfrm>
    </dsp:sp>
    <dsp:sp modelId="{245EAA85-AC5A-40CD-8A18-6B76034EAB3A}">
      <dsp:nvSpPr>
        <dsp:cNvPr id="0" name=""/>
        <dsp:cNvSpPr/>
      </dsp:nvSpPr>
      <dsp:spPr>
        <a:xfrm>
          <a:off x="2953365" y="2244931"/>
          <a:ext cx="2304439" cy="2281031"/>
        </a:xfrm>
        <a:prstGeom prst="ellipse">
          <a:avLst/>
        </a:prstGeom>
        <a:gradFill rotWithShape="0">
          <a:gsLst>
            <a:gs pos="0">
              <a:schemeClr val="accent1">
                <a:shade val="80000"/>
                <a:hueOff val="244997"/>
                <a:satOff val="-3514"/>
                <a:lumOff val="20492"/>
                <a:alphaOff val="0"/>
                <a:shade val="60000"/>
              </a:schemeClr>
            </a:gs>
            <a:gs pos="33000">
              <a:schemeClr val="accent1">
                <a:shade val="80000"/>
                <a:hueOff val="244997"/>
                <a:satOff val="-3514"/>
                <a:lumOff val="20492"/>
                <a:alphaOff val="0"/>
                <a:tint val="86500"/>
              </a:schemeClr>
            </a:gs>
            <a:gs pos="46750">
              <a:schemeClr val="accent1">
                <a:shade val="80000"/>
                <a:hueOff val="244997"/>
                <a:satOff val="-3514"/>
                <a:lumOff val="20492"/>
                <a:alphaOff val="0"/>
                <a:tint val="71000"/>
                <a:satMod val="112000"/>
              </a:schemeClr>
            </a:gs>
            <a:gs pos="53000">
              <a:schemeClr val="accent1">
                <a:shade val="80000"/>
                <a:hueOff val="244997"/>
                <a:satOff val="-3514"/>
                <a:lumOff val="20492"/>
                <a:alphaOff val="0"/>
                <a:tint val="71000"/>
                <a:satMod val="112000"/>
              </a:schemeClr>
            </a:gs>
            <a:gs pos="68000">
              <a:schemeClr val="accent1">
                <a:shade val="80000"/>
                <a:hueOff val="244997"/>
                <a:satOff val="-3514"/>
                <a:lumOff val="20492"/>
                <a:alphaOff val="0"/>
                <a:tint val="86000"/>
              </a:schemeClr>
            </a:gs>
            <a:gs pos="100000">
              <a:schemeClr val="accent1">
                <a:shade val="80000"/>
                <a:hueOff val="244997"/>
                <a:satOff val="-3514"/>
                <a:lumOff val="20492"/>
                <a:alphaOff val="0"/>
                <a:shade val="60000"/>
              </a:schemeClr>
            </a:gs>
          </a:gsLst>
          <a:lin ang="8350000" scaled="1"/>
        </a:gradFill>
        <a:ln>
          <a:noFill/>
        </a:ln>
        <a:effectLst>
          <a:outerShdw blurRad="190500" dist="228600" dir="2700000" sy="90000" rotWithShape="0">
            <a:srgbClr val="000000">
              <a:alpha val="255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t>LICs</a:t>
          </a:r>
          <a:endParaRPr lang="en-US" sz="1500" kern="1200" dirty="0"/>
        </a:p>
      </dsp:txBody>
      <dsp:txXfrm>
        <a:off x="3356642" y="2530060"/>
        <a:ext cx="1497885" cy="570257"/>
      </dsp:txXfrm>
    </dsp:sp>
    <dsp:sp modelId="{E30030A8-A96F-4B01-9DEE-4554D587F602}">
      <dsp:nvSpPr>
        <dsp:cNvPr id="0" name=""/>
        <dsp:cNvSpPr/>
      </dsp:nvSpPr>
      <dsp:spPr>
        <a:xfrm>
          <a:off x="3276602" y="2865873"/>
          <a:ext cx="1741092" cy="1660089"/>
        </a:xfrm>
        <a:prstGeom prst="ellipse">
          <a:avLst/>
        </a:prstGeom>
        <a:gradFill rotWithShape="0">
          <a:gsLst>
            <a:gs pos="0">
              <a:schemeClr val="accent1">
                <a:shade val="80000"/>
                <a:hueOff val="306246"/>
                <a:satOff val="-4392"/>
                <a:lumOff val="25615"/>
                <a:alphaOff val="0"/>
                <a:shade val="60000"/>
              </a:schemeClr>
            </a:gs>
            <a:gs pos="33000">
              <a:schemeClr val="accent1">
                <a:shade val="80000"/>
                <a:hueOff val="306246"/>
                <a:satOff val="-4392"/>
                <a:lumOff val="25615"/>
                <a:alphaOff val="0"/>
                <a:tint val="86500"/>
              </a:schemeClr>
            </a:gs>
            <a:gs pos="46750">
              <a:schemeClr val="accent1">
                <a:shade val="80000"/>
                <a:hueOff val="306246"/>
                <a:satOff val="-4392"/>
                <a:lumOff val="25615"/>
                <a:alphaOff val="0"/>
                <a:tint val="71000"/>
                <a:satMod val="112000"/>
              </a:schemeClr>
            </a:gs>
            <a:gs pos="53000">
              <a:schemeClr val="accent1">
                <a:shade val="80000"/>
                <a:hueOff val="306246"/>
                <a:satOff val="-4392"/>
                <a:lumOff val="25615"/>
                <a:alphaOff val="0"/>
                <a:tint val="71000"/>
                <a:satMod val="112000"/>
              </a:schemeClr>
            </a:gs>
            <a:gs pos="68000">
              <a:schemeClr val="accent1">
                <a:shade val="80000"/>
                <a:hueOff val="306246"/>
                <a:satOff val="-4392"/>
                <a:lumOff val="25615"/>
                <a:alphaOff val="0"/>
                <a:tint val="86000"/>
              </a:schemeClr>
            </a:gs>
            <a:gs pos="100000">
              <a:schemeClr val="accent1">
                <a:shade val="80000"/>
                <a:hueOff val="306246"/>
                <a:satOff val="-4392"/>
                <a:lumOff val="25615"/>
                <a:alphaOff val="0"/>
                <a:shade val="60000"/>
              </a:schemeClr>
            </a:gs>
          </a:gsLst>
          <a:lin ang="8350000" scaled="1"/>
        </a:gradFill>
        <a:ln>
          <a:noFill/>
        </a:ln>
        <a:effectLst>
          <a:outerShdw blurRad="190500" dist="228600" dir="2700000" sy="90000" rotWithShape="0">
            <a:srgbClr val="000000">
              <a:alpha val="255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Lowest health state</a:t>
          </a:r>
          <a:endParaRPr lang="en-US" sz="1400" kern="1200" dirty="0"/>
        </a:p>
      </dsp:txBody>
      <dsp:txXfrm>
        <a:off x="3531580" y="3280896"/>
        <a:ext cx="1231138" cy="8300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82ECB-7A7B-4ECA-AC58-75F920B81E91}">
      <dsp:nvSpPr>
        <dsp:cNvPr id="0" name=""/>
        <dsp:cNvSpPr/>
      </dsp:nvSpPr>
      <dsp:spPr>
        <a:xfrm>
          <a:off x="3116235" y="0"/>
          <a:ext cx="888978" cy="4933950"/>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a:t>resources</a:t>
          </a:r>
        </a:p>
      </dsp:txBody>
      <dsp:txXfrm>
        <a:off x="3116235" y="0"/>
        <a:ext cx="888978" cy="1480185"/>
      </dsp:txXfrm>
    </dsp:sp>
    <dsp:sp modelId="{064944B1-9143-4C36-82E2-65E75AB7AE95}">
      <dsp:nvSpPr>
        <dsp:cNvPr id="0" name=""/>
        <dsp:cNvSpPr/>
      </dsp:nvSpPr>
      <dsp:spPr>
        <a:xfrm>
          <a:off x="2079094" y="0"/>
          <a:ext cx="888978" cy="4933950"/>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a:t>governance</a:t>
          </a:r>
        </a:p>
      </dsp:txBody>
      <dsp:txXfrm>
        <a:off x="2079094" y="0"/>
        <a:ext cx="888978" cy="1480185"/>
      </dsp:txXfrm>
    </dsp:sp>
    <dsp:sp modelId="{B6F4BFE0-8865-4490-9FE8-0D4777F08123}">
      <dsp:nvSpPr>
        <dsp:cNvPr id="0" name=""/>
        <dsp:cNvSpPr/>
      </dsp:nvSpPr>
      <dsp:spPr>
        <a:xfrm>
          <a:off x="1041952" y="0"/>
          <a:ext cx="888978" cy="4933950"/>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a:t>legal frameworks</a:t>
          </a:r>
        </a:p>
      </dsp:txBody>
      <dsp:txXfrm>
        <a:off x="1041952" y="0"/>
        <a:ext cx="888978" cy="1480185"/>
      </dsp:txXfrm>
    </dsp:sp>
    <dsp:sp modelId="{8E852D8A-825C-458B-80C4-24926DBEE0C2}">
      <dsp:nvSpPr>
        <dsp:cNvPr id="0" name=""/>
        <dsp:cNvSpPr/>
      </dsp:nvSpPr>
      <dsp:spPr>
        <a:xfrm>
          <a:off x="4811" y="0"/>
          <a:ext cx="888978" cy="4933950"/>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a:t>values</a:t>
          </a:r>
        </a:p>
      </dsp:txBody>
      <dsp:txXfrm>
        <a:off x="4811" y="0"/>
        <a:ext cx="888978" cy="1480185"/>
      </dsp:txXfrm>
    </dsp:sp>
    <dsp:sp modelId="{4EE44688-B19D-4C36-BB70-1D3E85B7E1D6}">
      <dsp:nvSpPr>
        <dsp:cNvPr id="0" name=""/>
        <dsp:cNvSpPr/>
      </dsp:nvSpPr>
      <dsp:spPr>
        <a:xfrm>
          <a:off x="78892" y="1855452"/>
          <a:ext cx="740815" cy="2616329"/>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Human solidarity and ecological equilibrium</a:t>
          </a:r>
        </a:p>
      </dsp:txBody>
      <dsp:txXfrm>
        <a:off x="100590" y="1877150"/>
        <a:ext cx="697419" cy="2572933"/>
      </dsp:txXfrm>
    </dsp:sp>
    <dsp:sp modelId="{59CB871D-6A27-4277-BD09-5DC79C30189A}">
      <dsp:nvSpPr>
        <dsp:cNvPr id="0" name=""/>
        <dsp:cNvSpPr/>
      </dsp:nvSpPr>
      <dsp:spPr>
        <a:xfrm rot="17435889">
          <a:off x="546727" y="2762640"/>
          <a:ext cx="842287" cy="13513"/>
        </a:xfrm>
        <a:custGeom>
          <a:avLst/>
          <a:gdLst/>
          <a:ahLst/>
          <a:cxnLst/>
          <a:rect l="0" t="0" r="0" b="0"/>
          <a:pathLst>
            <a:path>
              <a:moveTo>
                <a:pt x="0" y="6756"/>
              </a:moveTo>
              <a:lnTo>
                <a:pt x="842287" y="6756"/>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46813" y="2748339"/>
        <a:ext cx="42114" cy="42114"/>
      </dsp:txXfrm>
    </dsp:sp>
    <dsp:sp modelId="{7EC9797F-34F0-4A44-A8BD-5680C4E67C1A}">
      <dsp:nvSpPr>
        <dsp:cNvPr id="0" name=""/>
        <dsp:cNvSpPr/>
      </dsp:nvSpPr>
      <dsp:spPr>
        <a:xfrm>
          <a:off x="1116034" y="1734541"/>
          <a:ext cx="740815" cy="1281269"/>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national legal frameworks</a:t>
          </a:r>
        </a:p>
      </dsp:txBody>
      <dsp:txXfrm>
        <a:off x="1137732" y="1756239"/>
        <a:ext cx="697419" cy="1237873"/>
      </dsp:txXfrm>
    </dsp:sp>
    <dsp:sp modelId="{67078D4E-975A-4C78-97EF-F0F96A2A2F88}">
      <dsp:nvSpPr>
        <dsp:cNvPr id="0" name=""/>
        <dsp:cNvSpPr/>
      </dsp:nvSpPr>
      <dsp:spPr>
        <a:xfrm rot="19507138">
          <a:off x="1822315" y="2258494"/>
          <a:ext cx="384440" cy="13513"/>
        </a:xfrm>
        <a:custGeom>
          <a:avLst/>
          <a:gdLst/>
          <a:ahLst/>
          <a:cxnLst/>
          <a:rect l="0" t="0" r="0" b="0"/>
          <a:pathLst>
            <a:path>
              <a:moveTo>
                <a:pt x="0" y="6756"/>
              </a:moveTo>
              <a:lnTo>
                <a:pt x="384440" y="6756"/>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04924" y="2255639"/>
        <a:ext cx="19222" cy="19222"/>
      </dsp:txXfrm>
    </dsp:sp>
    <dsp:sp modelId="{3A8F7981-BD0E-4346-95A6-B81B89259250}">
      <dsp:nvSpPr>
        <dsp:cNvPr id="0" name=""/>
        <dsp:cNvSpPr/>
      </dsp:nvSpPr>
      <dsp:spPr>
        <a:xfrm>
          <a:off x="2172221" y="1933315"/>
          <a:ext cx="740815" cy="444018"/>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national social governance</a:t>
          </a:r>
        </a:p>
      </dsp:txBody>
      <dsp:txXfrm>
        <a:off x="2185226" y="1946320"/>
        <a:ext cx="714805" cy="418008"/>
      </dsp:txXfrm>
    </dsp:sp>
    <dsp:sp modelId="{CF455B7C-0405-43FF-BF43-B480CC741352}">
      <dsp:nvSpPr>
        <dsp:cNvPr id="0" name=""/>
        <dsp:cNvSpPr/>
      </dsp:nvSpPr>
      <dsp:spPr>
        <a:xfrm rot="17490301">
          <a:off x="1592608" y="1980293"/>
          <a:ext cx="834335" cy="13513"/>
        </a:xfrm>
        <a:custGeom>
          <a:avLst/>
          <a:gdLst/>
          <a:ahLst/>
          <a:cxnLst/>
          <a:rect l="0" t="0" r="0" b="0"/>
          <a:pathLst>
            <a:path>
              <a:moveTo>
                <a:pt x="0" y="6756"/>
              </a:moveTo>
              <a:lnTo>
                <a:pt x="834335" y="6756"/>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88917" y="1966191"/>
        <a:ext cx="41716" cy="41716"/>
      </dsp:txXfrm>
    </dsp:sp>
    <dsp:sp modelId="{1376CF43-44E7-4F56-8FA3-516D3DA09E48}">
      <dsp:nvSpPr>
        <dsp:cNvPr id="0" name=""/>
        <dsp:cNvSpPr/>
      </dsp:nvSpPr>
      <dsp:spPr>
        <a:xfrm>
          <a:off x="2162702" y="1413718"/>
          <a:ext cx="740815" cy="370407"/>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health system</a:t>
          </a:r>
        </a:p>
      </dsp:txBody>
      <dsp:txXfrm>
        <a:off x="2173551" y="1424567"/>
        <a:ext cx="719117" cy="348709"/>
      </dsp:txXfrm>
    </dsp:sp>
    <dsp:sp modelId="{F336E44A-554F-475D-BD02-9FE5ECC23629}">
      <dsp:nvSpPr>
        <dsp:cNvPr id="0" name=""/>
        <dsp:cNvSpPr/>
      </dsp:nvSpPr>
      <dsp:spPr>
        <a:xfrm rot="2407765">
          <a:off x="1811231" y="2493315"/>
          <a:ext cx="387561" cy="13513"/>
        </a:xfrm>
        <a:custGeom>
          <a:avLst/>
          <a:gdLst/>
          <a:ahLst/>
          <a:cxnLst/>
          <a:rect l="0" t="0" r="0" b="0"/>
          <a:pathLst>
            <a:path>
              <a:moveTo>
                <a:pt x="0" y="6756"/>
              </a:moveTo>
              <a:lnTo>
                <a:pt x="387561" y="6756"/>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95323" y="2490382"/>
        <a:ext cx="19378" cy="19378"/>
      </dsp:txXfrm>
    </dsp:sp>
    <dsp:sp modelId="{3B5F000C-FB55-480A-8B99-AF10D88FDF68}">
      <dsp:nvSpPr>
        <dsp:cNvPr id="0" name=""/>
        <dsp:cNvSpPr/>
      </dsp:nvSpPr>
      <dsp:spPr>
        <a:xfrm>
          <a:off x="2153175" y="2439762"/>
          <a:ext cx="740815" cy="370407"/>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national economic governance</a:t>
          </a:r>
        </a:p>
      </dsp:txBody>
      <dsp:txXfrm>
        <a:off x="2164024" y="2450611"/>
        <a:ext cx="719117" cy="348709"/>
      </dsp:txXfrm>
    </dsp:sp>
    <dsp:sp modelId="{F3FCF4D3-61BE-4E07-BEBB-9013C38FA32F}">
      <dsp:nvSpPr>
        <dsp:cNvPr id="0" name=""/>
        <dsp:cNvSpPr/>
      </dsp:nvSpPr>
      <dsp:spPr>
        <a:xfrm>
          <a:off x="2893990" y="2618210"/>
          <a:ext cx="296326" cy="13513"/>
        </a:xfrm>
        <a:custGeom>
          <a:avLst/>
          <a:gdLst/>
          <a:ahLst/>
          <a:cxnLst/>
          <a:rect l="0" t="0" r="0" b="0"/>
          <a:pathLst>
            <a:path>
              <a:moveTo>
                <a:pt x="0" y="6756"/>
              </a:moveTo>
              <a:lnTo>
                <a:pt x="296326" y="6756"/>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34745" y="2617558"/>
        <a:ext cx="14816" cy="14816"/>
      </dsp:txXfrm>
    </dsp:sp>
    <dsp:sp modelId="{E8C586F4-DB3C-435A-9E84-AB31DE8A7F04}">
      <dsp:nvSpPr>
        <dsp:cNvPr id="0" name=""/>
        <dsp:cNvSpPr/>
      </dsp:nvSpPr>
      <dsp:spPr>
        <a:xfrm>
          <a:off x="3190316" y="1627066"/>
          <a:ext cx="740815" cy="1995800"/>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Income  levels and distribution</a:t>
          </a:r>
        </a:p>
      </dsp:txBody>
      <dsp:txXfrm>
        <a:off x="3212014" y="1648764"/>
        <a:ext cx="697419" cy="1952404"/>
      </dsp:txXfrm>
    </dsp:sp>
    <dsp:sp modelId="{66DFBA76-4E42-4B5D-9F76-0F989EE21620}">
      <dsp:nvSpPr>
        <dsp:cNvPr id="0" name=""/>
        <dsp:cNvSpPr/>
      </dsp:nvSpPr>
      <dsp:spPr>
        <a:xfrm rot="3979328">
          <a:off x="1636075" y="2706299"/>
          <a:ext cx="737874" cy="13513"/>
        </a:xfrm>
        <a:custGeom>
          <a:avLst/>
          <a:gdLst/>
          <a:ahLst/>
          <a:cxnLst/>
          <a:rect l="0" t="0" r="0" b="0"/>
          <a:pathLst>
            <a:path>
              <a:moveTo>
                <a:pt x="0" y="6756"/>
              </a:moveTo>
              <a:lnTo>
                <a:pt x="737874" y="6756"/>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86565" y="2694609"/>
        <a:ext cx="36893" cy="36893"/>
      </dsp:txXfrm>
    </dsp:sp>
    <dsp:sp modelId="{AC767A24-E047-4463-B641-B5BD755F29CC}">
      <dsp:nvSpPr>
        <dsp:cNvPr id="0" name=""/>
        <dsp:cNvSpPr/>
      </dsp:nvSpPr>
      <dsp:spPr>
        <a:xfrm>
          <a:off x="2153175" y="2865731"/>
          <a:ext cx="740815" cy="370407"/>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a:t>national ecological governance</a:t>
          </a:r>
        </a:p>
      </dsp:txBody>
      <dsp:txXfrm>
        <a:off x="2164024" y="2876580"/>
        <a:ext cx="719117" cy="348709"/>
      </dsp:txXfrm>
    </dsp:sp>
    <dsp:sp modelId="{969CCE9E-F8D9-456C-AF05-34055755605E}">
      <dsp:nvSpPr>
        <dsp:cNvPr id="0" name=""/>
        <dsp:cNvSpPr/>
      </dsp:nvSpPr>
      <dsp:spPr>
        <a:xfrm rot="4089416">
          <a:off x="569653" y="3526488"/>
          <a:ext cx="796434" cy="13513"/>
        </a:xfrm>
        <a:custGeom>
          <a:avLst/>
          <a:gdLst/>
          <a:ahLst/>
          <a:cxnLst/>
          <a:rect l="0" t="0" r="0" b="0"/>
          <a:pathLst>
            <a:path>
              <a:moveTo>
                <a:pt x="0" y="6756"/>
              </a:moveTo>
              <a:lnTo>
                <a:pt x="796434" y="6756"/>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47960" y="3513334"/>
        <a:ext cx="39821" cy="39821"/>
      </dsp:txXfrm>
    </dsp:sp>
    <dsp:sp modelId="{6A80B4B5-B626-41EB-A3F3-1EADBD3622B3}">
      <dsp:nvSpPr>
        <dsp:cNvPr id="0" name=""/>
        <dsp:cNvSpPr/>
      </dsp:nvSpPr>
      <dsp:spPr>
        <a:xfrm>
          <a:off x="1116034" y="3213053"/>
          <a:ext cx="740815" cy="1379638"/>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Global legal frameworks</a:t>
          </a:r>
        </a:p>
      </dsp:txBody>
      <dsp:txXfrm>
        <a:off x="1137732" y="3234751"/>
        <a:ext cx="697419" cy="1336242"/>
      </dsp:txXfrm>
    </dsp:sp>
    <dsp:sp modelId="{81BCCEB7-D37E-4700-8ADE-709458B4DF7D}">
      <dsp:nvSpPr>
        <dsp:cNvPr id="0" name=""/>
        <dsp:cNvSpPr/>
      </dsp:nvSpPr>
      <dsp:spPr>
        <a:xfrm rot="18289469">
          <a:off x="1745561" y="3683132"/>
          <a:ext cx="518901" cy="13513"/>
        </a:xfrm>
        <a:custGeom>
          <a:avLst/>
          <a:gdLst/>
          <a:ahLst/>
          <a:cxnLst/>
          <a:rect l="0" t="0" r="0" b="0"/>
          <a:pathLst>
            <a:path>
              <a:moveTo>
                <a:pt x="0" y="6756"/>
              </a:moveTo>
              <a:lnTo>
                <a:pt x="518901" y="6756"/>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92039" y="3676916"/>
        <a:ext cx="25945" cy="25945"/>
      </dsp:txXfrm>
    </dsp:sp>
    <dsp:sp modelId="{2F7730CE-F1D8-4843-8FF1-4DAEA95C8DE6}">
      <dsp:nvSpPr>
        <dsp:cNvPr id="0" name=""/>
        <dsp:cNvSpPr/>
      </dsp:nvSpPr>
      <dsp:spPr>
        <a:xfrm>
          <a:off x="2153175" y="3291700"/>
          <a:ext cx="740815" cy="370407"/>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global social governance</a:t>
          </a:r>
        </a:p>
      </dsp:txBody>
      <dsp:txXfrm>
        <a:off x="2164024" y="3302549"/>
        <a:ext cx="719117" cy="348709"/>
      </dsp:txXfrm>
    </dsp:sp>
    <dsp:sp modelId="{02E591A7-23DD-447E-8072-AF14ADD78F6C}">
      <dsp:nvSpPr>
        <dsp:cNvPr id="0" name=""/>
        <dsp:cNvSpPr/>
      </dsp:nvSpPr>
      <dsp:spPr>
        <a:xfrm>
          <a:off x="1856849" y="3896116"/>
          <a:ext cx="296326" cy="13513"/>
        </a:xfrm>
        <a:custGeom>
          <a:avLst/>
          <a:gdLst/>
          <a:ahLst/>
          <a:cxnLst/>
          <a:rect l="0" t="0" r="0" b="0"/>
          <a:pathLst>
            <a:path>
              <a:moveTo>
                <a:pt x="0" y="6756"/>
              </a:moveTo>
              <a:lnTo>
                <a:pt x="296326" y="6756"/>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97604" y="3895464"/>
        <a:ext cx="14816" cy="14816"/>
      </dsp:txXfrm>
    </dsp:sp>
    <dsp:sp modelId="{C601F5FA-9790-486B-A783-F0ADEF209D58}">
      <dsp:nvSpPr>
        <dsp:cNvPr id="0" name=""/>
        <dsp:cNvSpPr/>
      </dsp:nvSpPr>
      <dsp:spPr>
        <a:xfrm>
          <a:off x="2153175" y="3717669"/>
          <a:ext cx="740815" cy="370407"/>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global economic governance</a:t>
          </a:r>
        </a:p>
      </dsp:txBody>
      <dsp:txXfrm>
        <a:off x="2164024" y="3728518"/>
        <a:ext cx="719117" cy="348709"/>
      </dsp:txXfrm>
    </dsp:sp>
    <dsp:sp modelId="{ACC578A1-F680-4B38-AB54-A49CFBE39DC4}">
      <dsp:nvSpPr>
        <dsp:cNvPr id="0" name=""/>
        <dsp:cNvSpPr/>
      </dsp:nvSpPr>
      <dsp:spPr>
        <a:xfrm rot="3310531">
          <a:off x="1745561" y="4109100"/>
          <a:ext cx="518901" cy="13513"/>
        </a:xfrm>
        <a:custGeom>
          <a:avLst/>
          <a:gdLst/>
          <a:ahLst/>
          <a:cxnLst/>
          <a:rect l="0" t="0" r="0" b="0"/>
          <a:pathLst>
            <a:path>
              <a:moveTo>
                <a:pt x="0" y="6756"/>
              </a:moveTo>
              <a:lnTo>
                <a:pt x="518901" y="6756"/>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92039" y="4102884"/>
        <a:ext cx="25945" cy="25945"/>
      </dsp:txXfrm>
    </dsp:sp>
    <dsp:sp modelId="{109BBCF0-BF8C-4CBB-82BC-BE491C163ABD}">
      <dsp:nvSpPr>
        <dsp:cNvPr id="0" name=""/>
        <dsp:cNvSpPr/>
      </dsp:nvSpPr>
      <dsp:spPr>
        <a:xfrm>
          <a:off x="2153175" y="4143637"/>
          <a:ext cx="740815" cy="370407"/>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global ecological governance</a:t>
          </a:r>
        </a:p>
      </dsp:txBody>
      <dsp:txXfrm>
        <a:off x="2164024" y="4154486"/>
        <a:ext cx="719117" cy="348709"/>
      </dsp:txXfrm>
    </dsp:sp>
    <dsp:sp modelId="{9C23F104-8023-4EBA-9AFD-765A3328A660}">
      <dsp:nvSpPr>
        <dsp:cNvPr id="0" name=""/>
        <dsp:cNvSpPr/>
      </dsp:nvSpPr>
      <dsp:spPr>
        <a:xfrm>
          <a:off x="2893990" y="4322085"/>
          <a:ext cx="296326" cy="13513"/>
        </a:xfrm>
        <a:custGeom>
          <a:avLst/>
          <a:gdLst/>
          <a:ahLst/>
          <a:cxnLst/>
          <a:rect l="0" t="0" r="0" b="0"/>
          <a:pathLst>
            <a:path>
              <a:moveTo>
                <a:pt x="0" y="6756"/>
              </a:moveTo>
              <a:lnTo>
                <a:pt x="296326" y="6756"/>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34745" y="4321433"/>
        <a:ext cx="14816" cy="14816"/>
      </dsp:txXfrm>
    </dsp:sp>
    <dsp:sp modelId="{9F051F34-5894-41BF-91EB-FFD8EFE4C713}">
      <dsp:nvSpPr>
        <dsp:cNvPr id="0" name=""/>
        <dsp:cNvSpPr/>
      </dsp:nvSpPr>
      <dsp:spPr>
        <a:xfrm>
          <a:off x="3190316" y="3955120"/>
          <a:ext cx="740815" cy="747441"/>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Natural resources and conditions</a:t>
          </a:r>
        </a:p>
      </dsp:txBody>
      <dsp:txXfrm>
        <a:off x="3212014" y="3976818"/>
        <a:ext cx="697419" cy="7040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268CA-E0C6-4EE2-BEAF-9AC02176B576}">
      <dsp:nvSpPr>
        <dsp:cNvPr id="0" name=""/>
        <dsp:cNvSpPr/>
      </dsp:nvSpPr>
      <dsp:spPr>
        <a:xfrm>
          <a:off x="1177925" y="0"/>
          <a:ext cx="1177924" cy="1450974"/>
        </a:xfrm>
        <a:prstGeom prst="trapezoid">
          <a:avLst>
            <a:gd name="adj" fmla="val 50000"/>
          </a:avLst>
        </a:prstGeom>
        <a:solidFill>
          <a:schemeClr val="accent1">
            <a:hueOff val="0"/>
            <a:satOff val="0"/>
            <a:lumOff val="0"/>
            <a:alphaOff val="0"/>
          </a:schemeClr>
        </a:solidFill>
        <a:ln>
          <a:solidFill>
            <a:schemeClr val="accent1"/>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ts val="0"/>
            </a:spcAft>
          </a:pPr>
          <a:r>
            <a:rPr lang="en-US" sz="800" b="1" kern="1200">
              <a:solidFill>
                <a:schemeClr val="accent2"/>
              </a:solidFill>
              <a:latin typeface="Californian FB" pitchFamily="18" charset="0"/>
            </a:rPr>
            <a:t>Physical and psycho-Social potential developed and fulfiled</a:t>
          </a:r>
        </a:p>
        <a:p>
          <a:pPr lvl="0" algn="ctr" defTabSz="355600">
            <a:lnSpc>
              <a:spcPct val="90000"/>
            </a:lnSpc>
            <a:spcBef>
              <a:spcPct val="0"/>
            </a:spcBef>
            <a:spcAft>
              <a:spcPts val="0"/>
            </a:spcAft>
          </a:pPr>
          <a:r>
            <a:rPr lang="en-US" sz="800" kern="1200">
              <a:latin typeface="Californian FB" pitchFamily="18" charset="0"/>
            </a:rPr>
            <a:t>If unmet : physicalhandicaps,  chronic stress, lonelyness, anxiety,depression</a:t>
          </a:r>
        </a:p>
      </dsp:txBody>
      <dsp:txXfrm>
        <a:off x="1177925" y="0"/>
        <a:ext cx="1177924" cy="1450974"/>
      </dsp:txXfrm>
    </dsp:sp>
    <dsp:sp modelId="{F6E60C50-1852-4E30-A7E0-DA6523241A05}">
      <dsp:nvSpPr>
        <dsp:cNvPr id="0" name=""/>
        <dsp:cNvSpPr/>
      </dsp:nvSpPr>
      <dsp:spPr>
        <a:xfrm>
          <a:off x="594074" y="1450974"/>
          <a:ext cx="2355849" cy="1450974"/>
        </a:xfrm>
        <a:prstGeom prst="trapezoid">
          <a:avLst>
            <a:gd name="adj" fmla="val 40591"/>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a:solidFill>
                <a:schemeClr val="accent2"/>
              </a:solidFill>
              <a:latin typeface="Californian FB" pitchFamily="18" charset="0"/>
            </a:rPr>
            <a:t>Safety needs </a:t>
          </a:r>
          <a:r>
            <a:rPr lang="en-US" sz="1000" kern="1200">
              <a:solidFill>
                <a:schemeClr val="bg1"/>
              </a:solidFill>
              <a:latin typeface="Californian FB" pitchFamily="18" charset="0"/>
            </a:rPr>
            <a:t>: from infections, toxic agents, unhealthy diets and sendentarism, accidents  and violence</a:t>
          </a:r>
        </a:p>
        <a:p>
          <a:pPr lvl="0" algn="ctr" defTabSz="444500">
            <a:lnSpc>
              <a:spcPct val="90000"/>
            </a:lnSpc>
            <a:spcBef>
              <a:spcPct val="0"/>
            </a:spcBef>
            <a:spcAft>
              <a:spcPct val="35000"/>
            </a:spcAft>
          </a:pPr>
          <a:r>
            <a:rPr lang="en-US" sz="1000" kern="1200">
              <a:solidFill>
                <a:schemeClr val="bg1"/>
              </a:solidFill>
              <a:latin typeface="Californian FB" pitchFamily="18" charset="0"/>
            </a:rPr>
            <a:t>If unmet : infectious diseases, intoxications, cardiovascular and metabolic disorders,  cancer, trauma.</a:t>
          </a:r>
        </a:p>
      </dsp:txBody>
      <dsp:txXfrm>
        <a:off x="1006348" y="1450974"/>
        <a:ext cx="1531302" cy="1450974"/>
      </dsp:txXfrm>
    </dsp:sp>
    <dsp:sp modelId="{215236F7-60B1-45E4-A70E-2EDA9795A46B}">
      <dsp:nvSpPr>
        <dsp:cNvPr id="0" name=""/>
        <dsp:cNvSpPr/>
      </dsp:nvSpPr>
      <dsp:spPr>
        <a:xfrm>
          <a:off x="0" y="2901949"/>
          <a:ext cx="3533774" cy="1450974"/>
        </a:xfrm>
        <a:prstGeom prst="trapezoid">
          <a:avLst>
            <a:gd name="adj" fmla="val 40591"/>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a:solidFill>
                <a:schemeClr val="accent2"/>
              </a:solidFill>
              <a:latin typeface="Californian FB" pitchFamily="18" charset="0"/>
            </a:rPr>
            <a:t>Basic physical needs </a:t>
          </a:r>
          <a:r>
            <a:rPr lang="en-US" sz="1000" kern="1200">
              <a:solidFill>
                <a:schemeClr val="bg1"/>
              </a:solidFill>
              <a:latin typeface="Californian FB" pitchFamily="18" charset="0"/>
            </a:rPr>
            <a:t>: water, air, nutrition.</a:t>
          </a:r>
        </a:p>
        <a:p>
          <a:pPr lvl="0" algn="ctr" defTabSz="444500">
            <a:lnSpc>
              <a:spcPct val="90000"/>
            </a:lnSpc>
            <a:spcBef>
              <a:spcPct val="0"/>
            </a:spcBef>
            <a:spcAft>
              <a:spcPct val="35000"/>
            </a:spcAft>
          </a:pPr>
          <a:r>
            <a:rPr lang="en-US" sz="1000" kern="1200">
              <a:solidFill>
                <a:schemeClr val="bg1"/>
              </a:solidFill>
              <a:latin typeface="Californian FB" pitchFamily="18" charset="0"/>
            </a:rPr>
            <a:t> If un met : malnutrition, dehydration, respiratory conditions.</a:t>
          </a:r>
        </a:p>
      </dsp:txBody>
      <dsp:txXfrm>
        <a:off x="618410" y="2901949"/>
        <a:ext cx="2296953" cy="1450974"/>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image" Target="../media/image5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image" Target="../media/image60.emf"/></Relationships>
</file>

<file path=ppt/drawings/drawing1.xml><?xml version="1.0" encoding="utf-8"?>
<c:userShapes xmlns:c="http://schemas.openxmlformats.org/drawingml/2006/chart">
  <cdr:relSizeAnchor xmlns:cdr="http://schemas.openxmlformats.org/drawingml/2006/chartDrawing">
    <cdr:from>
      <cdr:x>0.65741</cdr:x>
      <cdr:y>0.7913</cdr:y>
    </cdr:from>
    <cdr:to>
      <cdr:x>0.9448</cdr:x>
      <cdr:y>0.90418</cdr:y>
    </cdr:to>
    <cdr:sp macro="" textlink="">
      <cdr:nvSpPr>
        <cdr:cNvPr id="2" name="Rectangle 1"/>
        <cdr:cNvSpPr/>
      </cdr:nvSpPr>
      <cdr:spPr>
        <a:xfrm xmlns:a="http://schemas.openxmlformats.org/drawingml/2006/main">
          <a:off x="5410200" y="3581400"/>
          <a:ext cx="2365126" cy="510891"/>
        </a:xfrm>
        <a:prstGeom xmlns:a="http://schemas.openxmlformats.org/drawingml/2006/main" prst="rect">
          <a:avLst/>
        </a:prstGeom>
        <a:solidFill xmlns:a="http://schemas.openxmlformats.org/drawingml/2006/main">
          <a:schemeClr val="accent1">
            <a:alpha val="46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sz="3200" dirty="0"/>
            <a:t>SHE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8E773A1-0F61-4DF5-9373-805433B269A4}" type="datetime1">
              <a:rPr lang="en-US"/>
              <a:pPr>
                <a:defRPr/>
              </a:pPr>
              <a:t>5/11/2012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0C0DA871-EB4F-48FB-83BE-86644F9A920F}" type="slidenum">
              <a:rPr lang="en-US"/>
              <a:pPr>
                <a:defRPr/>
              </a:pPr>
              <a:t>‹nº›</a:t>
            </a:fld>
            <a:endParaRPr lang="en-US"/>
          </a:p>
        </p:txBody>
      </p:sp>
    </p:spTree>
    <p:extLst>
      <p:ext uri="{BB962C8B-B14F-4D97-AF65-F5344CB8AC3E}">
        <p14:creationId xmlns:p14="http://schemas.microsoft.com/office/powerpoint/2010/main" val="42719163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0CF69BE9-5061-482B-A960-6C0A5EA397A8}" type="datetime1">
              <a:rPr lang="en-US"/>
              <a:pPr>
                <a:defRPr/>
              </a:pPr>
              <a:t>5/11/2012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ACB166E-0FF1-42B3-8D4B-7D4B17DDCAC7}" type="slidenum">
              <a:rPr lang="en-US"/>
              <a:pPr>
                <a:defRPr/>
              </a:pPr>
              <a:t>‹nº›</a:t>
            </a:fld>
            <a:endParaRPr lang="en-US"/>
          </a:p>
        </p:txBody>
      </p:sp>
    </p:spTree>
    <p:extLst>
      <p:ext uri="{BB962C8B-B14F-4D97-AF65-F5344CB8AC3E}">
        <p14:creationId xmlns:p14="http://schemas.microsoft.com/office/powerpoint/2010/main" val="3258002758"/>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Rot="1" noChangeAspect="1" noTextEdit="1"/>
          </p:cNvSpPr>
          <p:nvPr>
            <p:ph type="sldImg"/>
          </p:nvPr>
        </p:nvSpPr>
        <p:spPr bwMode="auto">
          <a:noFill/>
          <a:ln>
            <a:solidFill>
              <a:srgbClr val="000000"/>
            </a:solidFill>
            <a:miter lim="800000"/>
            <a:headEnd/>
            <a:tailEnd/>
          </a:ln>
        </p:spPr>
      </p:sp>
      <p:sp>
        <p:nvSpPr>
          <p:cNvPr id="336899"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5ACB166E-0FF1-42B3-8D4B-7D4B17DDCAC7}" type="slidenum">
              <a:rPr lang="en-US" smtClean="0"/>
              <a:pPr>
                <a:defRPr/>
              </a:pPr>
              <a:t>39</a:t>
            </a:fld>
            <a:endParaRPr lang="en-US"/>
          </a:p>
        </p:txBody>
      </p:sp>
    </p:spTree>
    <p:extLst>
      <p:ext uri="{BB962C8B-B14F-4D97-AF65-F5344CB8AC3E}">
        <p14:creationId xmlns:p14="http://schemas.microsoft.com/office/powerpoint/2010/main" val="1155261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853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955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s-ES_tradn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5A7B6F-2C83-40C1-AB26-4FABE04D5F90}" type="slidenum">
              <a:rPr lang="en-GB"/>
              <a:pPr fontAlgn="base">
                <a:spcBef>
                  <a:spcPct val="0"/>
                </a:spcBef>
                <a:spcAft>
                  <a:spcPct val="0"/>
                </a:spcAft>
              </a:pPr>
              <a:t>48</a:t>
            </a:fld>
            <a:endParaRPr lang="en-GB"/>
          </a:p>
        </p:txBody>
      </p:sp>
      <p:sp>
        <p:nvSpPr>
          <p:cNvPr id="282626" name="Rectangle 2"/>
          <p:cNvSpPr>
            <a:spLocks noGrp="1" noRot="1" noChangeAspect="1" noChangeArrowheads="1" noTextEdit="1"/>
          </p:cNvSpPr>
          <p:nvPr>
            <p:ph type="sldImg"/>
          </p:nvPr>
        </p:nvSpPr>
        <p:spPr bwMode="auto">
          <a:xfrm>
            <a:off x="1143000" y="685800"/>
            <a:ext cx="4573588" cy="3430588"/>
          </a:xfrm>
          <a:noFill/>
          <a:ln>
            <a:solidFill>
              <a:srgbClr val="000000"/>
            </a:solidFill>
            <a:miter lim="800000"/>
            <a:headEnd/>
            <a:tailEnd/>
          </a:ln>
        </p:spPr>
      </p:sp>
      <p:sp>
        <p:nvSpPr>
          <p:cNvPr id="282627" name="Rectangle 3"/>
          <p:cNvSpPr>
            <a:spLocks noGrp="1" noChangeArrowheads="1"/>
          </p:cNvSpPr>
          <p:nvPr>
            <p:ph type="body" idx="1"/>
          </p:nvPr>
        </p:nvSpPr>
        <p:spPr bwMode="auto">
          <a:xfrm>
            <a:off x="687388" y="4344988"/>
            <a:ext cx="5483225" cy="4113212"/>
          </a:xfrm>
          <a:noFill/>
        </p:spPr>
        <p:txBody>
          <a:bodyPr wrap="square" numCol="1" anchor="t" anchorCtr="0" compatLnSpc="1">
            <a:prstTxWarp prst="textNoShape">
              <a:avLst/>
            </a:prstTxWarp>
          </a:bodyPr>
          <a:lstStyle/>
          <a:p>
            <a:pPr>
              <a:spcBef>
                <a:spcPct val="0"/>
              </a:spcBef>
            </a:pPr>
            <a:r>
              <a:rPr lang="en-GB" smtClean="0"/>
              <a:t>Credit graph  to World Bank</a:t>
            </a:r>
          </a:p>
          <a:p>
            <a:pPr>
              <a:spcBef>
                <a:spcPct val="0"/>
              </a:spcBef>
            </a:pPr>
            <a:endParaRPr lang="en-GB" smtClean="0"/>
          </a:p>
          <a:p>
            <a:pPr>
              <a:spcBef>
                <a:spcPct val="0"/>
              </a:spcBef>
            </a:pPr>
            <a:r>
              <a:rPr lang="en-GB" smtClean="0"/>
              <a:t>Not just a question of aid quantity – but also of quality. Predictability is an issue in all sectors, but the impact on health is particularly acute because recurrent costs are high – eg ARVs, health workers. </a:t>
            </a:r>
          </a:p>
          <a:p>
            <a:pPr>
              <a:spcBef>
                <a:spcPct val="0"/>
              </a:spcBef>
            </a:pPr>
            <a:r>
              <a:rPr lang="en-GB" smtClean="0"/>
              <a:t> </a:t>
            </a:r>
          </a:p>
          <a:p>
            <a:pPr>
              <a:spcBef>
                <a:spcPct val="0"/>
              </a:spcBef>
            </a:pPr>
            <a:r>
              <a:rPr lang="en-GB" smtClean="0"/>
              <a:t>This is a main reason why Ministers of Finance are often unwilling to commit to large increases in health spending.  With such high recurrent costs, which can't be switched on and off, it is politically very risky to begin scaling up health expenditure on the basis of such volatile and unpredictable funding.</a:t>
            </a:r>
          </a:p>
          <a:p>
            <a:pPr>
              <a:spcBef>
                <a:spcPct val="0"/>
              </a:spcBef>
            </a:pPr>
            <a:endParaRPr lang="en-GB" smtClean="0"/>
          </a:p>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Slide Image Placeholder 1"/>
          <p:cNvSpPr>
            <a:spLocks noGrp="1" noRot="1" noChangeAspect="1"/>
          </p:cNvSpPr>
          <p:nvPr>
            <p:ph type="sldImg"/>
          </p:nvPr>
        </p:nvSpPr>
        <p:spPr bwMode="auto">
          <a:noFill/>
          <a:ln>
            <a:solidFill>
              <a:srgbClr val="000000"/>
            </a:solidFill>
            <a:miter lim="800000"/>
            <a:headEnd/>
            <a:tailEnd/>
          </a:ln>
        </p:spPr>
      </p:sp>
      <p:sp>
        <p:nvSpPr>
          <p:cNvPr id="297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aseline="30000" smtClean="0"/>
              <a:t>the International Covenant on Economic, Social and Cultural Rights (CESCR), which is monitored by the Committee on Economic, Social and Cultural Rights;</a:t>
            </a:r>
            <a:endParaRPr lang="en-US" smtClean="0"/>
          </a:p>
          <a:p>
            <a:pPr>
              <a:spcBef>
                <a:spcPct val="0"/>
              </a:spcBef>
            </a:pPr>
            <a:r>
              <a:rPr lang="en-US" baseline="30000" smtClean="0"/>
              <a:t>  the International Covenant on Civil and Political Rights (CCPR), which is monitored by the Human Rights Committee;</a:t>
            </a:r>
            <a:endParaRPr lang="en-US" smtClean="0"/>
          </a:p>
          <a:p>
            <a:pPr>
              <a:spcBef>
                <a:spcPct val="0"/>
              </a:spcBef>
            </a:pPr>
            <a:r>
              <a:rPr lang="en-US" baseline="30000" smtClean="0"/>
              <a:t>the Optional Protocol to the International Covenant on Civil and Political Rights (CCPR-OP1), which is administered by the Human Rights Committee; </a:t>
            </a:r>
            <a:endParaRPr lang="en-US" smtClean="0"/>
          </a:p>
          <a:p>
            <a:pPr>
              <a:spcBef>
                <a:spcPct val="0"/>
              </a:spcBef>
            </a:pPr>
            <a:r>
              <a:rPr lang="en-US" baseline="30000" smtClean="0"/>
              <a:t>the Second Optional Protocol to the International Covenant on Civil and Political Rights, aimed at the abolition of the death penalty (CCPR-OP2-DP);</a:t>
            </a:r>
            <a:endParaRPr lang="en-US" smtClean="0"/>
          </a:p>
          <a:p>
            <a:pPr>
              <a:spcBef>
                <a:spcPct val="0"/>
              </a:spcBef>
            </a:pPr>
            <a:r>
              <a:rPr lang="en-US" baseline="30000" smtClean="0"/>
              <a:t>the International Convention on the Elimination of All Forms of Racial Discrimination (CERD), which is monitored by the Committee on the Elimination of Racial Discrimination;</a:t>
            </a:r>
            <a:endParaRPr lang="en-US" smtClean="0"/>
          </a:p>
          <a:p>
            <a:pPr>
              <a:spcBef>
                <a:spcPct val="0"/>
              </a:spcBef>
            </a:pPr>
            <a:r>
              <a:rPr lang="en-US" baseline="30000" smtClean="0"/>
              <a:t>the Convention on the Elimination of All Forms of Discrimination against Women (CEDAW), which is monitored by the Committee on the Elimination of Discrimination against Women;</a:t>
            </a:r>
            <a:endParaRPr lang="en-US" smtClean="0"/>
          </a:p>
          <a:p>
            <a:pPr>
              <a:spcBef>
                <a:spcPct val="0"/>
              </a:spcBef>
            </a:pPr>
            <a:r>
              <a:rPr lang="en-US" baseline="30000" smtClean="0"/>
              <a:t>the Optional Protocol to the Convention on the Elimination of All Forms of Discrimination against Women (CEDAW-OP);</a:t>
            </a:r>
            <a:endParaRPr lang="en-US" smtClean="0"/>
          </a:p>
          <a:p>
            <a:pPr>
              <a:spcBef>
                <a:spcPct val="0"/>
              </a:spcBef>
            </a:pPr>
            <a:r>
              <a:rPr lang="en-US" baseline="30000" smtClean="0"/>
              <a:t>the Convention against Torture and Other Cruel, Inhuman or Degrading Treatment or Punishment (CAT), which is monitored by the Committee against Torture;</a:t>
            </a:r>
            <a:endParaRPr lang="en-US" smtClean="0"/>
          </a:p>
          <a:p>
            <a:pPr>
              <a:spcBef>
                <a:spcPct val="0"/>
              </a:spcBef>
            </a:pPr>
            <a:r>
              <a:rPr lang="en-US" baseline="30000" smtClean="0"/>
              <a:t>  the Convention on the Rights of the Child (CRC), which is monitored by the Committee on the Rights of the Child;</a:t>
            </a:r>
            <a:endParaRPr lang="en-US" smtClean="0"/>
          </a:p>
          <a:p>
            <a:pPr>
              <a:spcBef>
                <a:spcPct val="0"/>
              </a:spcBef>
            </a:pPr>
            <a:r>
              <a:rPr lang="en-US" baseline="30000" smtClean="0"/>
              <a:t>the Optional Protocol to the Convention on the Rights of the Child (CRC-OP-AC) on the involvement of children in armed conflict;</a:t>
            </a:r>
            <a:endParaRPr lang="en-US" smtClean="0"/>
          </a:p>
          <a:p>
            <a:pPr>
              <a:spcBef>
                <a:spcPct val="0"/>
              </a:spcBef>
            </a:pPr>
            <a:r>
              <a:rPr lang="en-US" baseline="30000" smtClean="0"/>
              <a:t>the Optional Protocol to the Convention on the Rights of the Child (CRC-OP-SC) on the sale of children, child prostitution and child pornography.</a:t>
            </a:r>
            <a:endParaRPr lang="en-US" smtClean="0"/>
          </a:p>
          <a:p>
            <a:pPr>
              <a:spcBef>
                <a:spcPct val="0"/>
              </a:spcBef>
            </a:pPr>
            <a:r>
              <a:rPr lang="en-US" baseline="30000" smtClean="0"/>
              <a:t>the International Convention on the Protection of the Rights of All Migrant Workers and Members of Their Families (MWC).</a:t>
            </a:r>
            <a:endParaRPr lang="en-US" smtClean="0"/>
          </a:p>
          <a:p>
            <a:pPr>
              <a:spcBef>
                <a:spcPct val="0"/>
              </a:spcBef>
            </a:pPr>
            <a:r>
              <a:rPr lang="en-US" baseline="30000" smtClean="0"/>
              <a:t>UN Convention on the Rights of Persons with Disabilities</a:t>
            </a:r>
            <a:endParaRPr lang="en-US" smtClean="0"/>
          </a:p>
          <a:p>
            <a:pPr>
              <a:spcBef>
                <a:spcPct val="0"/>
              </a:spcBef>
            </a:pPr>
            <a:endParaRPr lang="en-US" smtClean="0"/>
          </a:p>
        </p:txBody>
      </p:sp>
      <p:sp>
        <p:nvSpPr>
          <p:cNvPr id="297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66C99B-5D8F-4535-B734-1EEAC5280808}" type="slidenum">
              <a:rPr lang="en-US"/>
              <a:pPr fontAlgn="base">
                <a:spcBef>
                  <a:spcPct val="0"/>
                </a:spcBef>
                <a:spcAft>
                  <a:spcPct val="0"/>
                </a:spcAft>
              </a:pPr>
              <a:t>77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Slide Image Placeholder 1"/>
          <p:cNvSpPr>
            <a:spLocks noGrp="1" noRot="1" noChangeAspect="1"/>
          </p:cNvSpPr>
          <p:nvPr>
            <p:ph type="sldImg"/>
          </p:nvPr>
        </p:nvSpPr>
        <p:spPr bwMode="auto">
          <a:noFill/>
          <a:ln>
            <a:solidFill>
              <a:srgbClr val="000000"/>
            </a:solidFill>
            <a:miter lim="800000"/>
            <a:headEnd/>
            <a:tailEnd/>
          </a:ln>
        </p:spPr>
      </p:sp>
      <p:sp>
        <p:nvSpPr>
          <p:cNvPr id="306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306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0E3D52-48C2-4097-B96C-DBE39D719285}" type="slidenum">
              <a:rPr lang="en-US"/>
              <a:pPr fontAlgn="base">
                <a:spcBef>
                  <a:spcPct val="0"/>
                </a:spcBef>
                <a:spcAft>
                  <a:spcPct val="0"/>
                </a:spcAft>
              </a:pPr>
              <a:t>84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Slide Image Placeholder 1"/>
          <p:cNvSpPr>
            <a:spLocks noGrp="1" noRot="1" noChangeAspect="1"/>
          </p:cNvSpPr>
          <p:nvPr>
            <p:ph type="sldImg"/>
          </p:nvPr>
        </p:nvSpPr>
        <p:spPr bwMode="auto">
          <a:noFill/>
          <a:ln>
            <a:solidFill>
              <a:srgbClr val="000000"/>
            </a:solidFill>
            <a:miter lim="800000"/>
            <a:headEnd/>
            <a:tailEnd/>
          </a:ln>
        </p:spPr>
      </p:sp>
      <p:sp>
        <p:nvSpPr>
          <p:cNvPr id="3194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the field of health, health strategies and services need to be measured not just in their average impact but also on their effect on equity and sustainability (trans-generational equity). The main strategies which have a greater effect on impact, equity and sustainability are those related to agro-ecology as a sustainable strategy of food and water sovereignty (reducing for instance food miles) and security in a equilibrium with natural resources, and with lifestyles that have co-benefits in reducing carbon emissions while increasing health safety and fulfillment needs : these relate to increase the levels of physical activity to the adequate human potential levels (decreasing sedentary lifestyles) while decreasing the use of energy (e.g. through physical means of energy sources for daily needs), as well as increasing the psychosocial activities aimed at the social fulfillment while reducing also the abuse of energy and natural resources (e.g. through community gardening, social solidarity and community health, agricultural and social programmes, while reducing dependency on virtual means of communication).</a:t>
            </a:r>
          </a:p>
        </p:txBody>
      </p:sp>
      <p:sp>
        <p:nvSpPr>
          <p:cNvPr id="319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4E41D0-D404-43B4-A3E0-CC09174C13E2}" type="slidenum">
              <a:rPr lang="en-US"/>
              <a:pPr fontAlgn="base">
                <a:spcBef>
                  <a:spcPct val="0"/>
                </a:spcBef>
                <a:spcAft>
                  <a:spcPct val="0"/>
                </a:spcAft>
              </a:pPr>
              <a:t>96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AA96EA30-8133-447D-B041-EF302518155D}" type="datetime1">
              <a:rPr lang="en-US"/>
              <a:pPr/>
              <a:t>5/11/2012</a:t>
            </a:fld>
            <a:endParaRPr lang="en-GB"/>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pPr>
              <a:defRPr/>
            </a:pPr>
            <a:fld id="{5937F778-04D2-4D9E-8398-2BBABCF7D63C}"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6778669-9C14-489F-9520-9DCC54F45BA3}" type="datetime1">
              <a:rPr lang="en-US"/>
              <a:pPr/>
              <a:t>5/11/2012</a:t>
            </a:fld>
            <a:endParaRPr lang="en-GB"/>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pPr>
              <a:defRPr/>
            </a:pPr>
            <a:fld id="{433CF35A-305F-4B2D-9326-107D314637DD}"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8B71919-6169-4F02-856A-C6CE958410A3}" type="datetime1">
              <a:rPr lang="en-US"/>
              <a:pPr/>
              <a:t>5/11/2012</a:t>
            </a:fld>
            <a:endParaRPr lang="en-GB"/>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pPr>
              <a:defRPr/>
            </a:pPr>
            <a:fld id="{673B484D-1E23-4C28-9286-5B621C88BD60}" type="slidenum">
              <a:rPr lang="en-US"/>
              <a:pPr>
                <a:defRPr/>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fld id="{241F6064-A8C1-4A4A-A66B-35C9A8F3D432}" type="datetime1">
              <a:rPr lang="en-US"/>
              <a:pPr/>
              <a:t>5/11/2012</a:t>
            </a:fld>
            <a:endParaRPr lang="en-GB"/>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GB"/>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30E64A46-1F2F-4F81-B87A-D5F28F4D4D87}" type="slidenum">
              <a:rPr lang="en-GB"/>
              <a:pPr>
                <a:defRPr/>
              </a:pPr>
              <a:t>‹nº›</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162800" cy="1143000"/>
          </a:xfrm>
        </p:spPr>
        <p:txBody>
          <a:bodyPr/>
          <a:lstStyle/>
          <a:p>
            <a:r>
              <a:rPr lang="en-US"/>
              <a:t>Click to edit Master title style</a:t>
            </a:r>
          </a:p>
        </p:txBody>
      </p:sp>
      <p:sp>
        <p:nvSpPr>
          <p:cNvPr id="3" name="Text Placeholder 2"/>
          <p:cNvSpPr>
            <a:spLocks noGrp="1"/>
          </p:cNvSpPr>
          <p:nvPr>
            <p:ph type="body" sz="half" idx="1"/>
          </p:nvPr>
        </p:nvSpPr>
        <p:spPr>
          <a:xfrm>
            <a:off x="1066800" y="16764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6764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fr-F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a:xfrm>
            <a:off x="457200" y="6356350"/>
            <a:ext cx="2133600" cy="365125"/>
          </a:xfrm>
        </p:spPr>
        <p:txBody>
          <a:bodyPr/>
          <a:lstStyle>
            <a:lvl1pPr>
              <a:defRPr/>
            </a:lvl1pPr>
          </a:lstStyle>
          <a:p>
            <a:fld id="{408EBCAD-2136-40EC-B156-3CA5F2B0F7F6}" type="datetime1">
              <a:rPr lang="en-US"/>
              <a:pPr/>
              <a:t>5/11/2012</a:t>
            </a:fld>
            <a:endParaRPr lang="en-GB"/>
          </a:p>
        </p:txBody>
      </p:sp>
      <p:sp>
        <p:nvSpPr>
          <p:cNvPr id="5" name="Footer Placeholder 4"/>
          <p:cNvSpPr>
            <a:spLocks noGrp="1"/>
          </p:cNvSpPr>
          <p:nvPr>
            <p:ph type="ftr" sz="quarter" idx="11"/>
          </p:nvPr>
        </p:nvSpPr>
        <p:spPr>
          <a:xfrm>
            <a:off x="3124200" y="6356350"/>
            <a:ext cx="2895600" cy="365125"/>
          </a:xfrm>
        </p:spPr>
        <p:txBody>
          <a:bodyPr/>
          <a:lstStyle>
            <a:lvl1pPr>
              <a:defRPr/>
            </a:lvl1pPr>
          </a:lstStyle>
          <a:p>
            <a:endParaRPr lang="fr-FR"/>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64F63DF1-0B46-448D-A950-E1CA257DF36E}" type="slidenum">
              <a:rPr lang="en-US"/>
              <a:pPr>
                <a:defRPr/>
              </a:pPr>
              <a:t>‹nº›</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endParaRPr lang="en-GB">
              <a:solidFill>
                <a:srgbClr val="000000"/>
              </a:solidFill>
            </a:endParaRPr>
          </a:p>
        </p:txBody>
      </p:sp>
      <p:sp>
        <p:nvSpPr>
          <p:cNvPr id="5" name="Espaço Reservado para Rodapé 4"/>
          <p:cNvSpPr>
            <a:spLocks noGrp="1"/>
          </p:cNvSpPr>
          <p:nvPr>
            <p:ph type="ftr" sz="quarter" idx="11"/>
          </p:nvPr>
        </p:nvSpPr>
        <p:spPr/>
        <p:txBody>
          <a:bodyPr/>
          <a:lstStyle>
            <a:lvl1pPr>
              <a:defRPr/>
            </a:lvl1pPr>
          </a:lstStyle>
          <a:p>
            <a:endParaRPr lang="en-GB">
              <a:solidFill>
                <a:srgbClr val="000000"/>
              </a:solidFill>
            </a:endParaRPr>
          </a:p>
        </p:txBody>
      </p:sp>
      <p:sp>
        <p:nvSpPr>
          <p:cNvPr id="6" name="Espaço Reservado para Número de Slide 5"/>
          <p:cNvSpPr>
            <a:spLocks noGrp="1"/>
          </p:cNvSpPr>
          <p:nvPr>
            <p:ph type="sldNum" sz="quarter" idx="12"/>
          </p:nvPr>
        </p:nvSpPr>
        <p:spPr/>
        <p:txBody>
          <a:bodyPr/>
          <a:lstStyle>
            <a:lvl1pPr>
              <a:defRPr/>
            </a:lvl1pPr>
          </a:lstStyle>
          <a:p>
            <a:fld id="{6CF1D3B4-BECA-4F0F-8F8E-C6050D55182A}" type="slidenum">
              <a:rPr lang="en-GB">
                <a:solidFill>
                  <a:srgbClr val="000000"/>
                </a:solidFill>
              </a:rPr>
              <a:pPr/>
              <a:t>‹nº›</a:t>
            </a:fld>
            <a:endParaRPr lang="en-GB">
              <a:solidFill>
                <a:srgbClr val="000000"/>
              </a:solidFill>
            </a:endParaRPr>
          </a:p>
        </p:txBody>
      </p:sp>
    </p:spTree>
    <p:extLst>
      <p:ext uri="{BB962C8B-B14F-4D97-AF65-F5344CB8AC3E}">
        <p14:creationId xmlns:p14="http://schemas.microsoft.com/office/powerpoint/2010/main" val="2258228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endParaRPr lang="en-GB">
              <a:solidFill>
                <a:srgbClr val="000000"/>
              </a:solidFill>
            </a:endParaRPr>
          </a:p>
        </p:txBody>
      </p:sp>
      <p:sp>
        <p:nvSpPr>
          <p:cNvPr id="5" name="Espaço Reservado para Rodapé 4"/>
          <p:cNvSpPr>
            <a:spLocks noGrp="1"/>
          </p:cNvSpPr>
          <p:nvPr>
            <p:ph type="ftr" sz="quarter" idx="11"/>
          </p:nvPr>
        </p:nvSpPr>
        <p:spPr/>
        <p:txBody>
          <a:bodyPr/>
          <a:lstStyle>
            <a:lvl1pPr>
              <a:defRPr/>
            </a:lvl1pPr>
          </a:lstStyle>
          <a:p>
            <a:endParaRPr lang="en-GB">
              <a:solidFill>
                <a:srgbClr val="000000"/>
              </a:solidFill>
            </a:endParaRPr>
          </a:p>
        </p:txBody>
      </p:sp>
      <p:sp>
        <p:nvSpPr>
          <p:cNvPr id="6" name="Espaço Reservado para Número de Slide 5"/>
          <p:cNvSpPr>
            <a:spLocks noGrp="1"/>
          </p:cNvSpPr>
          <p:nvPr>
            <p:ph type="sldNum" sz="quarter" idx="12"/>
          </p:nvPr>
        </p:nvSpPr>
        <p:spPr/>
        <p:txBody>
          <a:bodyPr/>
          <a:lstStyle>
            <a:lvl1pPr>
              <a:defRPr/>
            </a:lvl1pPr>
          </a:lstStyle>
          <a:p>
            <a:fld id="{63DF49E0-1F45-41B1-A540-58E3F4E5CE58}" type="slidenum">
              <a:rPr lang="en-GB">
                <a:solidFill>
                  <a:srgbClr val="000000"/>
                </a:solidFill>
              </a:rPr>
              <a:pPr/>
              <a:t>‹nº›</a:t>
            </a:fld>
            <a:endParaRPr lang="en-GB">
              <a:solidFill>
                <a:srgbClr val="000000"/>
              </a:solidFill>
            </a:endParaRPr>
          </a:p>
        </p:txBody>
      </p:sp>
    </p:spTree>
    <p:extLst>
      <p:ext uri="{BB962C8B-B14F-4D97-AF65-F5344CB8AC3E}">
        <p14:creationId xmlns:p14="http://schemas.microsoft.com/office/powerpoint/2010/main" val="855093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a:lvl1pPr>
          </a:lstStyle>
          <a:p>
            <a:endParaRPr lang="en-GB">
              <a:solidFill>
                <a:srgbClr val="000000"/>
              </a:solidFill>
            </a:endParaRPr>
          </a:p>
        </p:txBody>
      </p:sp>
      <p:sp>
        <p:nvSpPr>
          <p:cNvPr id="5" name="Espaço Reservado para Rodapé 4"/>
          <p:cNvSpPr>
            <a:spLocks noGrp="1"/>
          </p:cNvSpPr>
          <p:nvPr>
            <p:ph type="ftr" sz="quarter" idx="11"/>
          </p:nvPr>
        </p:nvSpPr>
        <p:spPr/>
        <p:txBody>
          <a:bodyPr/>
          <a:lstStyle>
            <a:lvl1pPr>
              <a:defRPr/>
            </a:lvl1pPr>
          </a:lstStyle>
          <a:p>
            <a:endParaRPr lang="en-GB">
              <a:solidFill>
                <a:srgbClr val="000000"/>
              </a:solidFill>
            </a:endParaRPr>
          </a:p>
        </p:txBody>
      </p:sp>
      <p:sp>
        <p:nvSpPr>
          <p:cNvPr id="6" name="Espaço Reservado para Número de Slide 5"/>
          <p:cNvSpPr>
            <a:spLocks noGrp="1"/>
          </p:cNvSpPr>
          <p:nvPr>
            <p:ph type="sldNum" sz="quarter" idx="12"/>
          </p:nvPr>
        </p:nvSpPr>
        <p:spPr/>
        <p:txBody>
          <a:bodyPr/>
          <a:lstStyle>
            <a:lvl1pPr>
              <a:defRPr/>
            </a:lvl1pPr>
          </a:lstStyle>
          <a:p>
            <a:fld id="{54E95951-538E-4F7C-A364-77E86592D4F1}" type="slidenum">
              <a:rPr lang="en-GB">
                <a:solidFill>
                  <a:srgbClr val="000000"/>
                </a:solidFill>
              </a:rPr>
              <a:pPr/>
              <a:t>‹nº›</a:t>
            </a:fld>
            <a:endParaRPr lang="en-GB">
              <a:solidFill>
                <a:srgbClr val="000000"/>
              </a:solidFill>
            </a:endParaRPr>
          </a:p>
        </p:txBody>
      </p:sp>
    </p:spTree>
    <p:extLst>
      <p:ext uri="{BB962C8B-B14F-4D97-AF65-F5344CB8AC3E}">
        <p14:creationId xmlns:p14="http://schemas.microsoft.com/office/powerpoint/2010/main" val="245539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lvl1pPr>
              <a:defRPr/>
            </a:lvl1pPr>
          </a:lstStyle>
          <a:p>
            <a:endParaRPr lang="en-GB">
              <a:solidFill>
                <a:srgbClr val="000000"/>
              </a:solidFill>
            </a:endParaRPr>
          </a:p>
        </p:txBody>
      </p:sp>
      <p:sp>
        <p:nvSpPr>
          <p:cNvPr id="6" name="Espaço Reservado para Rodapé 5"/>
          <p:cNvSpPr>
            <a:spLocks noGrp="1"/>
          </p:cNvSpPr>
          <p:nvPr>
            <p:ph type="ftr" sz="quarter" idx="11"/>
          </p:nvPr>
        </p:nvSpPr>
        <p:spPr/>
        <p:txBody>
          <a:bodyPr/>
          <a:lstStyle>
            <a:lvl1pPr>
              <a:defRPr/>
            </a:lvl1pPr>
          </a:lstStyle>
          <a:p>
            <a:endParaRPr lang="en-GB">
              <a:solidFill>
                <a:srgbClr val="000000"/>
              </a:solidFill>
            </a:endParaRPr>
          </a:p>
        </p:txBody>
      </p:sp>
      <p:sp>
        <p:nvSpPr>
          <p:cNvPr id="7" name="Espaço Reservado para Número de Slide 6"/>
          <p:cNvSpPr>
            <a:spLocks noGrp="1"/>
          </p:cNvSpPr>
          <p:nvPr>
            <p:ph type="sldNum" sz="quarter" idx="12"/>
          </p:nvPr>
        </p:nvSpPr>
        <p:spPr/>
        <p:txBody>
          <a:bodyPr/>
          <a:lstStyle>
            <a:lvl1pPr>
              <a:defRPr/>
            </a:lvl1pPr>
          </a:lstStyle>
          <a:p>
            <a:fld id="{F8D92649-AF37-42EC-8357-663CF5852368}" type="slidenum">
              <a:rPr lang="en-GB">
                <a:solidFill>
                  <a:srgbClr val="000000"/>
                </a:solidFill>
              </a:rPr>
              <a:pPr/>
              <a:t>‹nº›</a:t>
            </a:fld>
            <a:endParaRPr lang="en-GB">
              <a:solidFill>
                <a:srgbClr val="000000"/>
              </a:solidFill>
            </a:endParaRPr>
          </a:p>
        </p:txBody>
      </p:sp>
    </p:spTree>
    <p:extLst>
      <p:ext uri="{BB962C8B-B14F-4D97-AF65-F5344CB8AC3E}">
        <p14:creationId xmlns:p14="http://schemas.microsoft.com/office/powerpoint/2010/main" val="4321933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lvl1pPr>
              <a:defRPr/>
            </a:lvl1pPr>
          </a:lstStyle>
          <a:p>
            <a:endParaRPr lang="en-GB">
              <a:solidFill>
                <a:srgbClr val="000000"/>
              </a:solidFill>
            </a:endParaRPr>
          </a:p>
        </p:txBody>
      </p:sp>
      <p:sp>
        <p:nvSpPr>
          <p:cNvPr id="8" name="Espaço Reservado para Rodapé 7"/>
          <p:cNvSpPr>
            <a:spLocks noGrp="1"/>
          </p:cNvSpPr>
          <p:nvPr>
            <p:ph type="ftr" sz="quarter" idx="11"/>
          </p:nvPr>
        </p:nvSpPr>
        <p:spPr/>
        <p:txBody>
          <a:bodyPr/>
          <a:lstStyle>
            <a:lvl1pPr>
              <a:defRPr/>
            </a:lvl1pPr>
          </a:lstStyle>
          <a:p>
            <a:endParaRPr lang="en-GB">
              <a:solidFill>
                <a:srgbClr val="000000"/>
              </a:solidFill>
            </a:endParaRPr>
          </a:p>
        </p:txBody>
      </p:sp>
      <p:sp>
        <p:nvSpPr>
          <p:cNvPr id="9" name="Espaço Reservado para Número de Slide 8"/>
          <p:cNvSpPr>
            <a:spLocks noGrp="1"/>
          </p:cNvSpPr>
          <p:nvPr>
            <p:ph type="sldNum" sz="quarter" idx="12"/>
          </p:nvPr>
        </p:nvSpPr>
        <p:spPr/>
        <p:txBody>
          <a:bodyPr/>
          <a:lstStyle>
            <a:lvl1pPr>
              <a:defRPr/>
            </a:lvl1pPr>
          </a:lstStyle>
          <a:p>
            <a:fld id="{99691663-2918-4F03-9F94-FBC81D02C5BB}" type="slidenum">
              <a:rPr lang="en-GB">
                <a:solidFill>
                  <a:srgbClr val="000000"/>
                </a:solidFill>
              </a:rPr>
              <a:pPr/>
              <a:t>‹nº›</a:t>
            </a:fld>
            <a:endParaRPr lang="en-GB">
              <a:solidFill>
                <a:srgbClr val="000000"/>
              </a:solidFill>
            </a:endParaRPr>
          </a:p>
        </p:txBody>
      </p:sp>
    </p:spTree>
    <p:extLst>
      <p:ext uri="{BB962C8B-B14F-4D97-AF65-F5344CB8AC3E}">
        <p14:creationId xmlns:p14="http://schemas.microsoft.com/office/powerpoint/2010/main" val="254454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630445B-9708-4A95-A6EB-B12C1660A8FE}" type="datetime1">
              <a:rPr lang="en-US"/>
              <a:pPr/>
              <a:t>5/11/2012</a:t>
            </a:fld>
            <a:endParaRPr lang="en-GB"/>
          </a:p>
        </p:txBody>
      </p:sp>
      <p:sp>
        <p:nvSpPr>
          <p:cNvPr id="5" name="Slide Number Placeholder 5"/>
          <p:cNvSpPr>
            <a:spLocks noGrp="1"/>
          </p:cNvSpPr>
          <p:nvPr>
            <p:ph type="sldNum" sz="quarter" idx="11"/>
          </p:nvPr>
        </p:nvSpPr>
        <p:spPr/>
        <p:txBody>
          <a:bodyPr/>
          <a:lstStyle>
            <a:lvl1pPr>
              <a:defRPr/>
            </a:lvl1pPr>
          </a:lstStyle>
          <a:p>
            <a:pPr>
              <a:defRPr/>
            </a:pPr>
            <a:fld id="{BCAA8FD8-30E5-4961-B8EE-352278560CCA}" type="slidenum">
              <a:rPr lang="en-US"/>
              <a:pPr>
                <a:defRPr/>
              </a:pPr>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lvl1pPr>
              <a:defRPr/>
            </a:lvl1pPr>
          </a:lstStyle>
          <a:p>
            <a:endParaRPr lang="en-GB">
              <a:solidFill>
                <a:srgbClr val="000000"/>
              </a:solidFill>
            </a:endParaRPr>
          </a:p>
        </p:txBody>
      </p:sp>
      <p:sp>
        <p:nvSpPr>
          <p:cNvPr id="4" name="Espaço Reservado para Rodapé 3"/>
          <p:cNvSpPr>
            <a:spLocks noGrp="1"/>
          </p:cNvSpPr>
          <p:nvPr>
            <p:ph type="ftr" sz="quarter" idx="11"/>
          </p:nvPr>
        </p:nvSpPr>
        <p:spPr/>
        <p:txBody>
          <a:bodyPr/>
          <a:lstStyle>
            <a:lvl1pPr>
              <a:defRPr/>
            </a:lvl1pPr>
          </a:lstStyle>
          <a:p>
            <a:endParaRPr lang="en-GB">
              <a:solidFill>
                <a:srgbClr val="000000"/>
              </a:solidFill>
            </a:endParaRPr>
          </a:p>
        </p:txBody>
      </p:sp>
      <p:sp>
        <p:nvSpPr>
          <p:cNvPr id="5" name="Espaço Reservado para Número de Slide 4"/>
          <p:cNvSpPr>
            <a:spLocks noGrp="1"/>
          </p:cNvSpPr>
          <p:nvPr>
            <p:ph type="sldNum" sz="quarter" idx="12"/>
          </p:nvPr>
        </p:nvSpPr>
        <p:spPr/>
        <p:txBody>
          <a:bodyPr/>
          <a:lstStyle>
            <a:lvl1pPr>
              <a:defRPr/>
            </a:lvl1pPr>
          </a:lstStyle>
          <a:p>
            <a:fld id="{40C70071-2013-41DF-860E-B72C16931931}" type="slidenum">
              <a:rPr lang="en-GB">
                <a:solidFill>
                  <a:srgbClr val="000000"/>
                </a:solidFill>
              </a:rPr>
              <a:pPr/>
              <a:t>‹nº›</a:t>
            </a:fld>
            <a:endParaRPr lang="en-GB">
              <a:solidFill>
                <a:srgbClr val="000000"/>
              </a:solidFill>
            </a:endParaRPr>
          </a:p>
        </p:txBody>
      </p:sp>
    </p:spTree>
    <p:extLst>
      <p:ext uri="{BB962C8B-B14F-4D97-AF65-F5344CB8AC3E}">
        <p14:creationId xmlns:p14="http://schemas.microsoft.com/office/powerpoint/2010/main" val="268738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lvl1pPr>
              <a:defRPr/>
            </a:lvl1pPr>
          </a:lstStyle>
          <a:p>
            <a:endParaRPr lang="en-GB">
              <a:solidFill>
                <a:srgbClr val="000000"/>
              </a:solidFill>
            </a:endParaRPr>
          </a:p>
        </p:txBody>
      </p:sp>
      <p:sp>
        <p:nvSpPr>
          <p:cNvPr id="3" name="Espaço Reservado para Rodapé 2"/>
          <p:cNvSpPr>
            <a:spLocks noGrp="1"/>
          </p:cNvSpPr>
          <p:nvPr>
            <p:ph type="ftr" sz="quarter" idx="11"/>
          </p:nvPr>
        </p:nvSpPr>
        <p:spPr/>
        <p:txBody>
          <a:bodyPr/>
          <a:lstStyle>
            <a:lvl1pPr>
              <a:defRPr/>
            </a:lvl1pPr>
          </a:lstStyle>
          <a:p>
            <a:endParaRPr lang="en-GB">
              <a:solidFill>
                <a:srgbClr val="000000"/>
              </a:solidFill>
            </a:endParaRPr>
          </a:p>
        </p:txBody>
      </p:sp>
      <p:sp>
        <p:nvSpPr>
          <p:cNvPr id="4" name="Espaço Reservado para Número de Slide 3"/>
          <p:cNvSpPr>
            <a:spLocks noGrp="1"/>
          </p:cNvSpPr>
          <p:nvPr>
            <p:ph type="sldNum" sz="quarter" idx="12"/>
          </p:nvPr>
        </p:nvSpPr>
        <p:spPr/>
        <p:txBody>
          <a:bodyPr/>
          <a:lstStyle>
            <a:lvl1pPr>
              <a:defRPr/>
            </a:lvl1pPr>
          </a:lstStyle>
          <a:p>
            <a:fld id="{F94C04C2-9BA3-413C-BB8B-0EBF3B51FF2B}" type="slidenum">
              <a:rPr lang="en-GB">
                <a:solidFill>
                  <a:srgbClr val="000000"/>
                </a:solidFill>
              </a:rPr>
              <a:pPr/>
              <a:t>‹nº›</a:t>
            </a:fld>
            <a:endParaRPr lang="en-GB">
              <a:solidFill>
                <a:srgbClr val="000000"/>
              </a:solidFill>
            </a:endParaRPr>
          </a:p>
        </p:txBody>
      </p:sp>
    </p:spTree>
    <p:extLst>
      <p:ext uri="{BB962C8B-B14F-4D97-AF65-F5344CB8AC3E}">
        <p14:creationId xmlns:p14="http://schemas.microsoft.com/office/powerpoint/2010/main" val="4280936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lvl1pPr>
              <a:defRPr/>
            </a:lvl1pPr>
          </a:lstStyle>
          <a:p>
            <a:endParaRPr lang="en-GB">
              <a:solidFill>
                <a:srgbClr val="000000"/>
              </a:solidFill>
            </a:endParaRPr>
          </a:p>
        </p:txBody>
      </p:sp>
      <p:sp>
        <p:nvSpPr>
          <p:cNvPr id="6" name="Espaço Reservado para Rodapé 5"/>
          <p:cNvSpPr>
            <a:spLocks noGrp="1"/>
          </p:cNvSpPr>
          <p:nvPr>
            <p:ph type="ftr" sz="quarter" idx="11"/>
          </p:nvPr>
        </p:nvSpPr>
        <p:spPr/>
        <p:txBody>
          <a:bodyPr/>
          <a:lstStyle>
            <a:lvl1pPr>
              <a:defRPr/>
            </a:lvl1pPr>
          </a:lstStyle>
          <a:p>
            <a:endParaRPr lang="en-GB">
              <a:solidFill>
                <a:srgbClr val="000000"/>
              </a:solidFill>
            </a:endParaRPr>
          </a:p>
        </p:txBody>
      </p:sp>
      <p:sp>
        <p:nvSpPr>
          <p:cNvPr id="7" name="Espaço Reservado para Número de Slide 6"/>
          <p:cNvSpPr>
            <a:spLocks noGrp="1"/>
          </p:cNvSpPr>
          <p:nvPr>
            <p:ph type="sldNum" sz="quarter" idx="12"/>
          </p:nvPr>
        </p:nvSpPr>
        <p:spPr/>
        <p:txBody>
          <a:bodyPr/>
          <a:lstStyle>
            <a:lvl1pPr>
              <a:defRPr/>
            </a:lvl1pPr>
          </a:lstStyle>
          <a:p>
            <a:fld id="{403AD06F-5020-463A-9ECD-C60327C76CA4}" type="slidenum">
              <a:rPr lang="en-GB">
                <a:solidFill>
                  <a:srgbClr val="000000"/>
                </a:solidFill>
              </a:rPr>
              <a:pPr/>
              <a:t>‹nº›</a:t>
            </a:fld>
            <a:endParaRPr lang="en-GB">
              <a:solidFill>
                <a:srgbClr val="000000"/>
              </a:solidFill>
            </a:endParaRPr>
          </a:p>
        </p:txBody>
      </p:sp>
    </p:spTree>
    <p:extLst>
      <p:ext uri="{BB962C8B-B14F-4D97-AF65-F5344CB8AC3E}">
        <p14:creationId xmlns:p14="http://schemas.microsoft.com/office/powerpoint/2010/main" val="1537940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lvl1pPr>
              <a:defRPr/>
            </a:lvl1pPr>
          </a:lstStyle>
          <a:p>
            <a:endParaRPr lang="en-GB">
              <a:solidFill>
                <a:srgbClr val="000000"/>
              </a:solidFill>
            </a:endParaRPr>
          </a:p>
        </p:txBody>
      </p:sp>
      <p:sp>
        <p:nvSpPr>
          <p:cNvPr id="6" name="Espaço Reservado para Rodapé 5"/>
          <p:cNvSpPr>
            <a:spLocks noGrp="1"/>
          </p:cNvSpPr>
          <p:nvPr>
            <p:ph type="ftr" sz="quarter" idx="11"/>
          </p:nvPr>
        </p:nvSpPr>
        <p:spPr/>
        <p:txBody>
          <a:bodyPr/>
          <a:lstStyle>
            <a:lvl1pPr>
              <a:defRPr/>
            </a:lvl1pPr>
          </a:lstStyle>
          <a:p>
            <a:endParaRPr lang="en-GB">
              <a:solidFill>
                <a:srgbClr val="000000"/>
              </a:solidFill>
            </a:endParaRPr>
          </a:p>
        </p:txBody>
      </p:sp>
      <p:sp>
        <p:nvSpPr>
          <p:cNvPr id="7" name="Espaço Reservado para Número de Slide 6"/>
          <p:cNvSpPr>
            <a:spLocks noGrp="1"/>
          </p:cNvSpPr>
          <p:nvPr>
            <p:ph type="sldNum" sz="quarter" idx="12"/>
          </p:nvPr>
        </p:nvSpPr>
        <p:spPr/>
        <p:txBody>
          <a:bodyPr/>
          <a:lstStyle>
            <a:lvl1pPr>
              <a:defRPr/>
            </a:lvl1pPr>
          </a:lstStyle>
          <a:p>
            <a:fld id="{2F371CBD-C7E5-4694-9A6E-D97C13E262B8}" type="slidenum">
              <a:rPr lang="en-GB">
                <a:solidFill>
                  <a:srgbClr val="000000"/>
                </a:solidFill>
              </a:rPr>
              <a:pPr/>
              <a:t>‹nº›</a:t>
            </a:fld>
            <a:endParaRPr lang="en-GB">
              <a:solidFill>
                <a:srgbClr val="000000"/>
              </a:solidFill>
            </a:endParaRPr>
          </a:p>
        </p:txBody>
      </p:sp>
    </p:spTree>
    <p:extLst>
      <p:ext uri="{BB962C8B-B14F-4D97-AF65-F5344CB8AC3E}">
        <p14:creationId xmlns:p14="http://schemas.microsoft.com/office/powerpoint/2010/main" val="37369099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endParaRPr lang="en-GB">
              <a:solidFill>
                <a:srgbClr val="000000"/>
              </a:solidFill>
            </a:endParaRPr>
          </a:p>
        </p:txBody>
      </p:sp>
      <p:sp>
        <p:nvSpPr>
          <p:cNvPr id="5" name="Espaço Reservado para Rodapé 4"/>
          <p:cNvSpPr>
            <a:spLocks noGrp="1"/>
          </p:cNvSpPr>
          <p:nvPr>
            <p:ph type="ftr" sz="quarter" idx="11"/>
          </p:nvPr>
        </p:nvSpPr>
        <p:spPr/>
        <p:txBody>
          <a:bodyPr/>
          <a:lstStyle>
            <a:lvl1pPr>
              <a:defRPr/>
            </a:lvl1pPr>
          </a:lstStyle>
          <a:p>
            <a:endParaRPr lang="en-GB">
              <a:solidFill>
                <a:srgbClr val="000000"/>
              </a:solidFill>
            </a:endParaRPr>
          </a:p>
        </p:txBody>
      </p:sp>
      <p:sp>
        <p:nvSpPr>
          <p:cNvPr id="6" name="Espaço Reservado para Número de Slide 5"/>
          <p:cNvSpPr>
            <a:spLocks noGrp="1"/>
          </p:cNvSpPr>
          <p:nvPr>
            <p:ph type="sldNum" sz="quarter" idx="12"/>
          </p:nvPr>
        </p:nvSpPr>
        <p:spPr/>
        <p:txBody>
          <a:bodyPr/>
          <a:lstStyle>
            <a:lvl1pPr>
              <a:defRPr/>
            </a:lvl1pPr>
          </a:lstStyle>
          <a:p>
            <a:fld id="{7EC2DD80-A1C4-4C6F-8732-6E2D029A072B}" type="slidenum">
              <a:rPr lang="en-GB">
                <a:solidFill>
                  <a:srgbClr val="000000"/>
                </a:solidFill>
              </a:rPr>
              <a:pPr/>
              <a:t>‹nº›</a:t>
            </a:fld>
            <a:endParaRPr lang="en-GB">
              <a:solidFill>
                <a:srgbClr val="000000"/>
              </a:solidFill>
            </a:endParaRPr>
          </a:p>
        </p:txBody>
      </p:sp>
    </p:spTree>
    <p:extLst>
      <p:ext uri="{BB962C8B-B14F-4D97-AF65-F5344CB8AC3E}">
        <p14:creationId xmlns:p14="http://schemas.microsoft.com/office/powerpoint/2010/main" val="8469963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endParaRPr lang="en-GB">
              <a:solidFill>
                <a:srgbClr val="000000"/>
              </a:solidFill>
            </a:endParaRPr>
          </a:p>
        </p:txBody>
      </p:sp>
      <p:sp>
        <p:nvSpPr>
          <p:cNvPr id="5" name="Espaço Reservado para Rodapé 4"/>
          <p:cNvSpPr>
            <a:spLocks noGrp="1"/>
          </p:cNvSpPr>
          <p:nvPr>
            <p:ph type="ftr" sz="quarter" idx="11"/>
          </p:nvPr>
        </p:nvSpPr>
        <p:spPr/>
        <p:txBody>
          <a:bodyPr/>
          <a:lstStyle>
            <a:lvl1pPr>
              <a:defRPr/>
            </a:lvl1pPr>
          </a:lstStyle>
          <a:p>
            <a:endParaRPr lang="en-GB">
              <a:solidFill>
                <a:srgbClr val="000000"/>
              </a:solidFill>
            </a:endParaRPr>
          </a:p>
        </p:txBody>
      </p:sp>
      <p:sp>
        <p:nvSpPr>
          <p:cNvPr id="6" name="Espaço Reservado para Número de Slide 5"/>
          <p:cNvSpPr>
            <a:spLocks noGrp="1"/>
          </p:cNvSpPr>
          <p:nvPr>
            <p:ph type="sldNum" sz="quarter" idx="12"/>
          </p:nvPr>
        </p:nvSpPr>
        <p:spPr/>
        <p:txBody>
          <a:bodyPr/>
          <a:lstStyle>
            <a:lvl1pPr>
              <a:defRPr/>
            </a:lvl1pPr>
          </a:lstStyle>
          <a:p>
            <a:fld id="{ECBE20A6-150F-4731-9CE0-29CC2056EFDA}" type="slidenum">
              <a:rPr lang="en-GB">
                <a:solidFill>
                  <a:srgbClr val="000000"/>
                </a:solidFill>
              </a:rPr>
              <a:pPr/>
              <a:t>‹nº›</a:t>
            </a:fld>
            <a:endParaRPr lang="en-GB">
              <a:solidFill>
                <a:srgbClr val="000000"/>
              </a:solidFill>
            </a:endParaRPr>
          </a:p>
        </p:txBody>
      </p:sp>
    </p:spTree>
    <p:extLst>
      <p:ext uri="{BB962C8B-B14F-4D97-AF65-F5344CB8AC3E}">
        <p14:creationId xmlns:p14="http://schemas.microsoft.com/office/powerpoint/2010/main" val="2030244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smtClean="0"/>
              <a:t>Clique para editar o título mestre</a:t>
            </a:r>
            <a:endParaRPr lang="pt-BR"/>
          </a:p>
        </p:txBody>
      </p:sp>
      <p:sp>
        <p:nvSpPr>
          <p:cNvPr id="3" name="Espaço Reservado para Tabela 2"/>
          <p:cNvSpPr>
            <a:spLocks noGrp="1"/>
          </p:cNvSpPr>
          <p:nvPr>
            <p:ph type="tbl" idx="1"/>
          </p:nvPr>
        </p:nvSpPr>
        <p:spPr>
          <a:xfrm>
            <a:off x="457200" y="1600200"/>
            <a:ext cx="8229600" cy="4525963"/>
          </a:xfrm>
        </p:spPr>
        <p:txBody>
          <a:bodyPr/>
          <a:lstStyle/>
          <a:p>
            <a:endParaRPr lang="pt-BR"/>
          </a:p>
        </p:txBody>
      </p:sp>
      <p:sp>
        <p:nvSpPr>
          <p:cNvPr id="4" name="Espaço Reservado para Data 3"/>
          <p:cNvSpPr>
            <a:spLocks noGrp="1"/>
          </p:cNvSpPr>
          <p:nvPr>
            <p:ph type="dt" sz="half" idx="10"/>
          </p:nvPr>
        </p:nvSpPr>
        <p:spPr>
          <a:xfrm>
            <a:off x="457200" y="6245225"/>
            <a:ext cx="2133600" cy="476250"/>
          </a:xfrm>
        </p:spPr>
        <p:txBody>
          <a:bodyPr/>
          <a:lstStyle>
            <a:lvl1pPr>
              <a:defRPr/>
            </a:lvl1pPr>
          </a:lstStyle>
          <a:p>
            <a:endParaRPr lang="en-GB">
              <a:solidFill>
                <a:srgbClr val="000000"/>
              </a:solidFill>
            </a:endParaRPr>
          </a:p>
        </p:txBody>
      </p:sp>
      <p:sp>
        <p:nvSpPr>
          <p:cNvPr id="5" name="Espaço Reservado para Rodapé 4"/>
          <p:cNvSpPr>
            <a:spLocks noGrp="1"/>
          </p:cNvSpPr>
          <p:nvPr>
            <p:ph type="ftr" sz="quarter" idx="11"/>
          </p:nvPr>
        </p:nvSpPr>
        <p:spPr>
          <a:xfrm>
            <a:off x="3124200" y="6245225"/>
            <a:ext cx="2895600" cy="476250"/>
          </a:xfrm>
        </p:spPr>
        <p:txBody>
          <a:bodyPr/>
          <a:lstStyle>
            <a:lvl1pPr>
              <a:defRPr/>
            </a:lvl1pPr>
          </a:lstStyle>
          <a:p>
            <a:endParaRPr lang="en-GB">
              <a:solidFill>
                <a:srgbClr val="000000"/>
              </a:solidFill>
            </a:endParaRPr>
          </a:p>
        </p:txBody>
      </p:sp>
      <p:sp>
        <p:nvSpPr>
          <p:cNvPr id="6" name="Espaço Reservado para Número de Slide 5"/>
          <p:cNvSpPr>
            <a:spLocks noGrp="1"/>
          </p:cNvSpPr>
          <p:nvPr>
            <p:ph type="sldNum" sz="quarter" idx="12"/>
          </p:nvPr>
        </p:nvSpPr>
        <p:spPr>
          <a:xfrm>
            <a:off x="6553200" y="6245225"/>
            <a:ext cx="2133600" cy="476250"/>
          </a:xfrm>
        </p:spPr>
        <p:txBody>
          <a:bodyPr/>
          <a:lstStyle>
            <a:lvl1pPr>
              <a:defRPr/>
            </a:lvl1pPr>
          </a:lstStyle>
          <a:p>
            <a:fld id="{CD304242-6868-4385-9C1F-151335E355B0}" type="slidenum">
              <a:rPr lang="en-GB">
                <a:solidFill>
                  <a:srgbClr val="000000"/>
                </a:solidFill>
              </a:rPr>
              <a:pPr/>
              <a:t>‹nº›</a:t>
            </a:fld>
            <a:endParaRPr lang="en-GB">
              <a:solidFill>
                <a:srgbClr val="000000"/>
              </a:solidFill>
            </a:endParaRPr>
          </a:p>
        </p:txBody>
      </p:sp>
    </p:spTree>
    <p:extLst>
      <p:ext uri="{BB962C8B-B14F-4D97-AF65-F5344CB8AC3E}">
        <p14:creationId xmlns:p14="http://schemas.microsoft.com/office/powerpoint/2010/main" val="3205244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4F50B7A-5D66-4551-82A6-D415B79CD40D}" type="datetime1">
              <a:rPr lang="en-US"/>
              <a:pPr/>
              <a:t>5/11/2012</a:t>
            </a:fld>
            <a:endParaRPr lang="en-GB"/>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pPr>
              <a:defRPr/>
            </a:pPr>
            <a:fld id="{554ABE7A-C733-47C1-86B7-372659690EFB}"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294AAACB-9FBB-4441-8308-27F36946D465}" type="datetime1">
              <a:rPr lang="en-US"/>
              <a:pPr/>
              <a:t>5/11/2012</a:t>
            </a:fld>
            <a:endParaRPr lang="en-GB"/>
          </a:p>
        </p:txBody>
      </p:sp>
      <p:sp>
        <p:nvSpPr>
          <p:cNvPr id="6" name="Footer Placeholder 4"/>
          <p:cNvSpPr>
            <a:spLocks noGrp="1"/>
          </p:cNvSpPr>
          <p:nvPr>
            <p:ph type="ftr" sz="quarter" idx="11"/>
          </p:nvPr>
        </p:nvSpPr>
        <p:spPr/>
        <p:txBody>
          <a:bodyPr/>
          <a:lstStyle>
            <a:lvl1pPr>
              <a:defRPr/>
            </a:lvl1pPr>
          </a:lstStyle>
          <a:p>
            <a:endParaRPr lang="fr-FR"/>
          </a:p>
        </p:txBody>
      </p:sp>
      <p:sp>
        <p:nvSpPr>
          <p:cNvPr id="7" name="Slide Number Placeholder 5"/>
          <p:cNvSpPr>
            <a:spLocks noGrp="1"/>
          </p:cNvSpPr>
          <p:nvPr>
            <p:ph type="sldNum" sz="quarter" idx="12"/>
          </p:nvPr>
        </p:nvSpPr>
        <p:spPr/>
        <p:txBody>
          <a:bodyPr/>
          <a:lstStyle>
            <a:lvl1pPr>
              <a:defRPr/>
            </a:lvl1pPr>
          </a:lstStyle>
          <a:p>
            <a:pPr>
              <a:defRPr/>
            </a:pPr>
            <a:fld id="{3ABCA798-6891-4A71-94BC-3443ABD38372}"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8190BC15-CAD6-42A5-9A3D-6E61D63742A9}" type="datetime1">
              <a:rPr lang="en-US"/>
              <a:pPr/>
              <a:t>5/11/2012</a:t>
            </a:fld>
            <a:endParaRPr lang="en-GB"/>
          </a:p>
        </p:txBody>
      </p:sp>
      <p:sp>
        <p:nvSpPr>
          <p:cNvPr id="8" name="Footer Placeholder 4"/>
          <p:cNvSpPr>
            <a:spLocks noGrp="1"/>
          </p:cNvSpPr>
          <p:nvPr>
            <p:ph type="ftr" sz="quarter" idx="11"/>
          </p:nvPr>
        </p:nvSpPr>
        <p:spPr/>
        <p:txBody>
          <a:bodyPr/>
          <a:lstStyle>
            <a:lvl1pPr>
              <a:defRPr/>
            </a:lvl1pPr>
          </a:lstStyle>
          <a:p>
            <a:endParaRPr lang="fr-FR"/>
          </a:p>
        </p:txBody>
      </p:sp>
      <p:sp>
        <p:nvSpPr>
          <p:cNvPr id="9" name="Slide Number Placeholder 5"/>
          <p:cNvSpPr>
            <a:spLocks noGrp="1"/>
          </p:cNvSpPr>
          <p:nvPr>
            <p:ph type="sldNum" sz="quarter" idx="12"/>
          </p:nvPr>
        </p:nvSpPr>
        <p:spPr/>
        <p:txBody>
          <a:bodyPr/>
          <a:lstStyle>
            <a:lvl1pPr>
              <a:defRPr/>
            </a:lvl1pPr>
          </a:lstStyle>
          <a:p>
            <a:pPr>
              <a:defRPr/>
            </a:pPr>
            <a:fld id="{3DD3EEB4-0AF4-402B-8745-BDC8785F194E}"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0BA241E-EFCE-423C-83EF-DA9CB28CCCD5}" type="datetime1">
              <a:rPr lang="en-US"/>
              <a:pPr/>
              <a:t>5/11/2012</a:t>
            </a:fld>
            <a:endParaRPr lang="en-GB"/>
          </a:p>
        </p:txBody>
      </p:sp>
      <p:sp>
        <p:nvSpPr>
          <p:cNvPr id="3" name="Footer Placeholder 4"/>
          <p:cNvSpPr>
            <a:spLocks noGrp="1"/>
          </p:cNvSpPr>
          <p:nvPr>
            <p:ph type="ftr" sz="quarter" idx="11"/>
          </p:nvPr>
        </p:nvSpPr>
        <p:spPr/>
        <p:txBody>
          <a:bodyPr/>
          <a:lstStyle>
            <a:lvl1pPr>
              <a:defRPr/>
            </a:lvl1pPr>
          </a:lstStyle>
          <a:p>
            <a:endParaRPr lang="fr-FR"/>
          </a:p>
        </p:txBody>
      </p:sp>
      <p:sp>
        <p:nvSpPr>
          <p:cNvPr id="4" name="Slide Number Placeholder 5"/>
          <p:cNvSpPr>
            <a:spLocks noGrp="1"/>
          </p:cNvSpPr>
          <p:nvPr>
            <p:ph type="sldNum" sz="quarter" idx="12"/>
          </p:nvPr>
        </p:nvSpPr>
        <p:spPr/>
        <p:txBody>
          <a:bodyPr/>
          <a:lstStyle>
            <a:lvl1pPr>
              <a:defRPr/>
            </a:lvl1pPr>
          </a:lstStyle>
          <a:p>
            <a:pPr>
              <a:defRPr/>
            </a:pPr>
            <a:fld id="{88BE9893-1236-4952-9E27-FE2C85426F39}"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3307205-364D-49B7-B807-3C945D6237BC}" type="datetime1">
              <a:rPr lang="en-US"/>
              <a:pPr/>
              <a:t>5/11/2012</a:t>
            </a:fld>
            <a:endParaRPr lang="en-GB"/>
          </a:p>
        </p:txBody>
      </p:sp>
      <p:sp>
        <p:nvSpPr>
          <p:cNvPr id="6" name="Footer Placeholder 4"/>
          <p:cNvSpPr>
            <a:spLocks noGrp="1"/>
          </p:cNvSpPr>
          <p:nvPr>
            <p:ph type="ftr" sz="quarter" idx="11"/>
          </p:nvPr>
        </p:nvSpPr>
        <p:spPr/>
        <p:txBody>
          <a:bodyPr/>
          <a:lstStyle>
            <a:lvl1pPr>
              <a:defRPr/>
            </a:lvl1pPr>
          </a:lstStyle>
          <a:p>
            <a:endParaRPr lang="fr-FR"/>
          </a:p>
        </p:txBody>
      </p:sp>
      <p:sp>
        <p:nvSpPr>
          <p:cNvPr id="7" name="Slide Number Placeholder 5"/>
          <p:cNvSpPr>
            <a:spLocks noGrp="1"/>
          </p:cNvSpPr>
          <p:nvPr>
            <p:ph type="sldNum" sz="quarter" idx="12"/>
          </p:nvPr>
        </p:nvSpPr>
        <p:spPr/>
        <p:txBody>
          <a:bodyPr/>
          <a:lstStyle>
            <a:lvl1pPr>
              <a:defRPr/>
            </a:lvl1pPr>
          </a:lstStyle>
          <a:p>
            <a:pPr>
              <a:defRPr/>
            </a:pPr>
            <a:fld id="{8B409125-3F52-4A65-821C-B55F13061A5C}"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F219271-E4E9-4221-850A-A2273D9CFA00}" type="datetime1">
              <a:rPr lang="en-US"/>
              <a:pPr/>
              <a:t>5/11/2012</a:t>
            </a:fld>
            <a:endParaRPr lang="en-GB"/>
          </a:p>
        </p:txBody>
      </p:sp>
      <p:sp>
        <p:nvSpPr>
          <p:cNvPr id="6" name="Footer Placeholder 4"/>
          <p:cNvSpPr>
            <a:spLocks noGrp="1"/>
          </p:cNvSpPr>
          <p:nvPr>
            <p:ph type="ftr" sz="quarter" idx="11"/>
          </p:nvPr>
        </p:nvSpPr>
        <p:spPr/>
        <p:txBody>
          <a:bodyPr/>
          <a:lstStyle>
            <a:lvl1pPr>
              <a:defRPr/>
            </a:lvl1pPr>
          </a:lstStyle>
          <a:p>
            <a:endParaRPr lang="fr-FR"/>
          </a:p>
        </p:txBody>
      </p:sp>
      <p:sp>
        <p:nvSpPr>
          <p:cNvPr id="7" name="Slide Number Placeholder 5"/>
          <p:cNvSpPr>
            <a:spLocks noGrp="1"/>
          </p:cNvSpPr>
          <p:nvPr>
            <p:ph type="sldNum" sz="quarter" idx="12"/>
          </p:nvPr>
        </p:nvSpPr>
        <p:spPr/>
        <p:txBody>
          <a:bodyPr/>
          <a:lstStyle>
            <a:lvl1pPr>
              <a:defRPr/>
            </a:lvl1pPr>
          </a:lstStyle>
          <a:p>
            <a:pPr>
              <a:defRPr/>
            </a:pPr>
            <a:fld id="{F860583C-0B21-465F-B495-76F76A0BBC4A}"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wmf"/><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oleObject" Target="../embeddings/Documento_do_Microsoft_Word_97_-_20031.doc"/><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1FC8DFF3-7A3B-49ED-8C05-AADA64B52BD2}" type="datetime1">
              <a:rPr lang="en-US"/>
              <a:pPr/>
              <a:t>5/11/2012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E35AC35-585C-4069-A5B1-A3E7252A9D2A}"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0" r:id="rId3"/>
    <p:sldLayoutId id="2147483659" r:id="rId4"/>
    <p:sldLayoutId id="2147483658" r:id="rId5"/>
    <p:sldLayoutId id="2147483664" r:id="rId6"/>
    <p:sldLayoutId id="2147483657" r:id="rId7"/>
    <p:sldLayoutId id="2147483656" r:id="rId8"/>
    <p:sldLayoutId id="2147483655" r:id="rId9"/>
    <p:sldLayoutId id="2147483654" r:id="rId10"/>
    <p:sldLayoutId id="2147483653" r:id="rId11"/>
    <p:sldLayoutId id="2147483665" r:id="rId12"/>
    <p:sldLayoutId id="2147483666" r:id="rId13"/>
    <p:sldLayoutId id="2147483662" r:id="rId14"/>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smtClean="0">
              <a:solidFill>
                <a:srgbClr val="000000"/>
              </a:solidFill>
              <a:latin typeface="Arial"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smtClean="0">
              <a:solidFill>
                <a:srgbClr val="000000"/>
              </a:solidFill>
              <a:latin typeface="Arial"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E8AF3DC-7D11-4933-B6FF-A69EE6368501}" type="slidenum">
              <a:rPr lang="en-GB" smtClean="0">
                <a:solidFill>
                  <a:srgbClr val="000000"/>
                </a:solidFill>
                <a:latin typeface="Arial" pitchFamily="34" charset="0"/>
              </a:rPr>
              <a:pPr/>
              <a:t>‹nº›</a:t>
            </a:fld>
            <a:endParaRPr lang="en-GB" smtClean="0">
              <a:solidFill>
                <a:srgbClr val="000000"/>
              </a:solidFill>
              <a:latin typeface="Arial" pitchFamily="34" charset="0"/>
            </a:endParaRPr>
          </a:p>
        </p:txBody>
      </p:sp>
      <p:graphicFrame>
        <p:nvGraphicFramePr>
          <p:cNvPr id="1031" name="Object 7"/>
          <p:cNvGraphicFramePr>
            <a:graphicFrameLocks noChangeAspect="1"/>
          </p:cNvGraphicFramePr>
          <p:nvPr userDrawn="1"/>
        </p:nvGraphicFramePr>
        <p:xfrm>
          <a:off x="0" y="0"/>
          <a:ext cx="1187450" cy="774700"/>
        </p:xfrm>
        <a:graphic>
          <a:graphicData uri="http://schemas.openxmlformats.org/presentationml/2006/ole">
            <mc:AlternateContent xmlns:mc="http://schemas.openxmlformats.org/markup-compatibility/2006">
              <mc:Choice xmlns:v="urn:schemas-microsoft-com:vml" Requires="v">
                <p:oleObj spid="_x0000_s279556" name="Document" r:id="rId15" imgW="995040" imgH="661680" progId="Word.Document.8">
                  <p:embed/>
                </p:oleObj>
              </mc:Choice>
              <mc:Fallback>
                <p:oleObj name="Document" r:id="rId15" imgW="995040" imgH="661680" progId="Word.Document.8">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187450" cy="7747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oleObj>
              </mc:Fallback>
            </mc:AlternateContent>
          </a:graphicData>
        </a:graphic>
      </p:graphicFrame>
    </p:spTree>
    <p:extLst>
      <p:ext uri="{BB962C8B-B14F-4D97-AF65-F5344CB8AC3E}">
        <p14:creationId xmlns:p14="http://schemas.microsoft.com/office/powerpoint/2010/main" val="115785189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diagramQuickStyle" Target="../diagrams/quickStyle1.xml"/><Relationship Id="rId3" Type="http://schemas.openxmlformats.org/officeDocument/2006/relationships/image" Target="../media/image3.png"/><Relationship Id="rId21" Type="http://schemas.openxmlformats.org/officeDocument/2006/relationships/image" Target="../media/image21.jpe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diagramLayout" Target="../diagrams/layout1.xml"/><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jpeg"/><Relationship Id="rId29"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diagramData" Target="../diagrams/data1.xml"/><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jpeg"/><Relationship Id="rId28" Type="http://schemas.microsoft.com/office/2007/relationships/diagramDrawing" Target="../diagrams/drawing1.xml"/><Relationship Id="rId10" Type="http://schemas.openxmlformats.org/officeDocument/2006/relationships/image" Target="../media/image10.png"/><Relationship Id="rId19" Type="http://schemas.openxmlformats.org/officeDocument/2006/relationships/image" Target="../media/image19.jpeg"/><Relationship Id="rId31" Type="http://schemas.openxmlformats.org/officeDocument/2006/relationships/image" Target="../media/image26.jpe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jpeg"/><Relationship Id="rId27" Type="http://schemas.openxmlformats.org/officeDocument/2006/relationships/diagramColors" Target="../diagrams/colors1.xml"/><Relationship Id="rId30" Type="http://schemas.openxmlformats.org/officeDocument/2006/relationships/image" Target="../media/image25.png"/></Relationships>
</file>

<file path=ppt/slides/_rels/slide1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5.png"/><Relationship Id="rId5" Type="http://schemas.openxmlformats.org/officeDocument/2006/relationships/oleObject" Target="../embeddings/oleObject3.bin"/><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2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9.emf"/></Relationships>
</file>

<file path=ppt/slides/_rels/slide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3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43.emf"/></Relationships>
</file>

<file path=ppt/slides/_rels/slide4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6.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50.emf"/><Relationship Id="rId4" Type="http://schemas.openxmlformats.org/officeDocument/2006/relationships/oleObject" Target="../embeddings/oleObject7.bin"/></Relationships>
</file>

<file path=ppt/slides/_rels/slide4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notesSlide" Target="../notesSlides/notesSlide5.xml"/><Relationship Id="rId7" Type="http://schemas.openxmlformats.org/officeDocument/2006/relationships/image" Target="../media/image52.emf"/><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image" Target="../media/image51.emf"/><Relationship Id="rId4" Type="http://schemas.openxmlformats.org/officeDocument/2006/relationships/oleObject" Target="../embeddings/oleObject8.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54.emf"/></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16.xml"/><Relationship Id="rId5" Type="http://schemas.openxmlformats.org/officeDocument/2006/relationships/image" Target="../media/image59.png"/><Relationship Id="rId4" Type="http://schemas.openxmlformats.org/officeDocument/2006/relationships/image" Target="../media/image5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61.emf"/><Relationship Id="rId5" Type="http://schemas.openxmlformats.org/officeDocument/2006/relationships/oleObject" Target="../embeddings/oleObject12.bin"/><Relationship Id="rId4" Type="http://schemas.openxmlformats.org/officeDocument/2006/relationships/image" Target="../media/image60.emf"/></Relationships>
</file>

<file path=ppt/slides/_rels/slide69.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37.xml"/></Relationships>
</file>

<file path=ppt/slides/_rels/slide85.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0.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09" name="3 Título"/>
          <p:cNvSpPr>
            <a:spLocks noGrp="1"/>
          </p:cNvSpPr>
          <p:nvPr>
            <p:ph type="title"/>
          </p:nvPr>
        </p:nvSpPr>
        <p:spPr/>
        <p:txBody>
          <a:bodyPr/>
          <a:lstStyle/>
          <a:p>
            <a:r>
              <a:rPr lang="es-ES_tradnl" sz="3200" smtClean="0"/>
              <a:t>Patients, Communities, Programmes, Policies</a:t>
            </a:r>
          </a:p>
        </p:txBody>
      </p:sp>
      <p:pic>
        <p:nvPicPr>
          <p:cNvPr id="17410" name="Picture 2" descr="C:\Users\Enrique\Pictures\My Pictures\trabajos\residente tropical.bmp"/>
          <p:cNvPicPr>
            <a:picLocks noGrp="1" noChangeAspect="1" noChangeArrowheads="1"/>
          </p:cNvPicPr>
          <p:nvPr>
            <p:ph idx="1"/>
          </p:nvPr>
        </p:nvPicPr>
        <p:blipFill>
          <a:blip r:embed="rId2"/>
          <a:srcRect/>
          <a:stretch>
            <a:fillRect/>
          </a:stretch>
        </p:blipFill>
        <p:spPr>
          <a:xfrm>
            <a:off x="4876800" y="1752600"/>
            <a:ext cx="1887538" cy="936625"/>
          </a:xfrm>
        </p:spPr>
      </p:pic>
      <p:pic>
        <p:nvPicPr>
          <p:cNvPr id="17411" name="Picture 3" descr="C:\Users\Enrique\Pictures\My Pictures\trabajos\médico de maniobras militares.bmp"/>
          <p:cNvPicPr>
            <a:picLocks noChangeAspect="1" noChangeArrowheads="1"/>
          </p:cNvPicPr>
          <p:nvPr/>
        </p:nvPicPr>
        <p:blipFill>
          <a:blip r:embed="rId3"/>
          <a:srcRect/>
          <a:stretch>
            <a:fillRect/>
          </a:stretch>
        </p:blipFill>
        <p:spPr bwMode="auto">
          <a:xfrm>
            <a:off x="6443663" y="1773238"/>
            <a:ext cx="928687" cy="1277937"/>
          </a:xfrm>
          <a:prstGeom prst="rect">
            <a:avLst/>
          </a:prstGeom>
          <a:noFill/>
          <a:ln w="9525">
            <a:noFill/>
            <a:miter lim="800000"/>
            <a:headEnd/>
            <a:tailEnd/>
          </a:ln>
        </p:spPr>
      </p:pic>
      <p:pic>
        <p:nvPicPr>
          <p:cNvPr id="17412" name="Picture 4" descr="C:\Users\Enrique\Pictures\My Pictures\trabajos\1986 village clinics sierra leona.bmp"/>
          <p:cNvPicPr>
            <a:picLocks noChangeAspect="1" noChangeArrowheads="1"/>
          </p:cNvPicPr>
          <p:nvPr/>
        </p:nvPicPr>
        <p:blipFill>
          <a:blip r:embed="rId4"/>
          <a:srcRect/>
          <a:stretch>
            <a:fillRect/>
          </a:stretch>
        </p:blipFill>
        <p:spPr bwMode="auto">
          <a:xfrm>
            <a:off x="7451725" y="2133600"/>
            <a:ext cx="1084263" cy="1338263"/>
          </a:xfrm>
          <a:prstGeom prst="rect">
            <a:avLst/>
          </a:prstGeom>
          <a:noFill/>
          <a:ln w="9525">
            <a:noFill/>
            <a:miter lim="800000"/>
            <a:headEnd/>
            <a:tailEnd/>
          </a:ln>
        </p:spPr>
      </p:pic>
      <p:pic>
        <p:nvPicPr>
          <p:cNvPr id="17413" name="Picture 6" descr="C:\Users\Enrique\Pictures\My Pictures\trabajos\1988 residente en cardiología.gif"/>
          <p:cNvPicPr>
            <a:picLocks noChangeAspect="1" noChangeArrowheads="1"/>
          </p:cNvPicPr>
          <p:nvPr/>
        </p:nvPicPr>
        <p:blipFill>
          <a:blip r:embed="rId5"/>
          <a:srcRect/>
          <a:stretch>
            <a:fillRect/>
          </a:stretch>
        </p:blipFill>
        <p:spPr bwMode="auto">
          <a:xfrm>
            <a:off x="7019925" y="3500438"/>
            <a:ext cx="1774825" cy="1306512"/>
          </a:xfrm>
          <a:prstGeom prst="rect">
            <a:avLst/>
          </a:prstGeom>
          <a:noFill/>
          <a:ln w="9525">
            <a:noFill/>
            <a:miter lim="800000"/>
            <a:headEnd/>
            <a:tailEnd/>
          </a:ln>
        </p:spPr>
      </p:pic>
      <p:pic>
        <p:nvPicPr>
          <p:cNvPr id="17414" name="Picture 7" descr="C:\Users\Enrique\Pictures\My Pictures\trabajos\diagnostico de salud asafo ghana.bmp"/>
          <p:cNvPicPr>
            <a:picLocks noChangeAspect="1" noChangeArrowheads="1"/>
          </p:cNvPicPr>
          <p:nvPr/>
        </p:nvPicPr>
        <p:blipFill>
          <a:blip r:embed="rId6"/>
          <a:srcRect/>
          <a:stretch>
            <a:fillRect/>
          </a:stretch>
        </p:blipFill>
        <p:spPr bwMode="auto">
          <a:xfrm>
            <a:off x="6011863" y="4076700"/>
            <a:ext cx="852487" cy="557213"/>
          </a:xfrm>
          <a:prstGeom prst="rect">
            <a:avLst/>
          </a:prstGeom>
          <a:noFill/>
          <a:ln w="9525">
            <a:noFill/>
            <a:miter lim="800000"/>
            <a:headEnd/>
            <a:tailEnd/>
          </a:ln>
        </p:spPr>
      </p:pic>
      <p:pic>
        <p:nvPicPr>
          <p:cNvPr id="17415" name="Picture 8" descr="C:\Users\Enrique\Pictures\My Pictures\trabajos\hospital for tropical diseases londres.bmp"/>
          <p:cNvPicPr>
            <a:picLocks noChangeAspect="1" noChangeArrowheads="1"/>
          </p:cNvPicPr>
          <p:nvPr/>
        </p:nvPicPr>
        <p:blipFill>
          <a:blip r:embed="rId7"/>
          <a:srcRect/>
          <a:stretch>
            <a:fillRect/>
          </a:stretch>
        </p:blipFill>
        <p:spPr bwMode="auto">
          <a:xfrm>
            <a:off x="6372225" y="4868863"/>
            <a:ext cx="1100138" cy="1174750"/>
          </a:xfrm>
          <a:prstGeom prst="rect">
            <a:avLst/>
          </a:prstGeom>
          <a:noFill/>
          <a:ln w="9525">
            <a:noFill/>
            <a:miter lim="800000"/>
            <a:headEnd/>
            <a:tailEnd/>
          </a:ln>
        </p:spPr>
      </p:pic>
      <p:pic>
        <p:nvPicPr>
          <p:cNvPr id="17416" name="Picture 9" descr="C:\Users\Enrique\Pictures\My Pictures\trabajos\Msc Londres.gif"/>
          <p:cNvPicPr>
            <a:picLocks noChangeAspect="1" noChangeArrowheads="1"/>
          </p:cNvPicPr>
          <p:nvPr/>
        </p:nvPicPr>
        <p:blipFill>
          <a:blip r:embed="rId8"/>
          <a:srcRect/>
          <a:stretch>
            <a:fillRect/>
          </a:stretch>
        </p:blipFill>
        <p:spPr bwMode="auto">
          <a:xfrm>
            <a:off x="5364163" y="4724400"/>
            <a:ext cx="927100" cy="1066800"/>
          </a:xfrm>
          <a:prstGeom prst="rect">
            <a:avLst/>
          </a:prstGeom>
          <a:noFill/>
          <a:ln w="9525">
            <a:noFill/>
            <a:miter lim="800000"/>
            <a:headEnd/>
            <a:tailEnd/>
          </a:ln>
        </p:spPr>
      </p:pic>
      <p:pic>
        <p:nvPicPr>
          <p:cNvPr id="17417" name="Picture 10" descr="C:\Users\Enrique\Pictures\My Pictures\trabajos\Stepping Hill Hospital.gif"/>
          <p:cNvPicPr>
            <a:picLocks noChangeAspect="1" noChangeArrowheads="1"/>
          </p:cNvPicPr>
          <p:nvPr/>
        </p:nvPicPr>
        <p:blipFill>
          <a:blip r:embed="rId9"/>
          <a:srcRect/>
          <a:stretch>
            <a:fillRect/>
          </a:stretch>
        </p:blipFill>
        <p:spPr bwMode="auto">
          <a:xfrm>
            <a:off x="4356100" y="5805488"/>
            <a:ext cx="1584325" cy="503237"/>
          </a:xfrm>
          <a:prstGeom prst="rect">
            <a:avLst/>
          </a:prstGeom>
          <a:noFill/>
          <a:ln w="9525">
            <a:noFill/>
            <a:miter lim="800000"/>
            <a:headEnd/>
            <a:tailEnd/>
          </a:ln>
        </p:spPr>
      </p:pic>
      <p:pic>
        <p:nvPicPr>
          <p:cNvPr id="17418" name="Picture 11" descr="C:\Users\Enrique\Pictures\My Pictures\trabajos\1996 02 brunapeg waiting for consultation.gif"/>
          <p:cNvPicPr>
            <a:picLocks noChangeAspect="1" noChangeArrowheads="1"/>
          </p:cNvPicPr>
          <p:nvPr/>
        </p:nvPicPr>
        <p:blipFill>
          <a:blip r:embed="rId10"/>
          <a:srcRect/>
          <a:stretch>
            <a:fillRect/>
          </a:stretch>
        </p:blipFill>
        <p:spPr bwMode="auto">
          <a:xfrm>
            <a:off x="2771775" y="5084763"/>
            <a:ext cx="1647825" cy="693737"/>
          </a:xfrm>
          <a:prstGeom prst="rect">
            <a:avLst/>
          </a:prstGeom>
          <a:noFill/>
          <a:ln w="9525">
            <a:noFill/>
            <a:miter lim="800000"/>
            <a:headEnd/>
            <a:tailEnd/>
          </a:ln>
        </p:spPr>
      </p:pic>
      <p:pic>
        <p:nvPicPr>
          <p:cNvPr id="17419" name="Picture 13" descr="C:\Users\Enrique\Pictures\My Pictures\trabajos\1995 09 brunapeg.bmp"/>
          <p:cNvPicPr>
            <a:picLocks noChangeAspect="1" noChangeArrowheads="1"/>
          </p:cNvPicPr>
          <p:nvPr/>
        </p:nvPicPr>
        <p:blipFill>
          <a:blip r:embed="rId11"/>
          <a:srcRect/>
          <a:stretch>
            <a:fillRect/>
          </a:stretch>
        </p:blipFill>
        <p:spPr bwMode="auto">
          <a:xfrm>
            <a:off x="2484438" y="5805488"/>
            <a:ext cx="1811337" cy="839787"/>
          </a:xfrm>
          <a:prstGeom prst="rect">
            <a:avLst/>
          </a:prstGeom>
          <a:noFill/>
          <a:ln w="9525">
            <a:noFill/>
            <a:miter lim="800000"/>
            <a:headEnd/>
            <a:tailEnd/>
          </a:ln>
        </p:spPr>
      </p:pic>
      <p:pic>
        <p:nvPicPr>
          <p:cNvPr id="17420" name="Picture 14" descr="C:\Users\Enrique\Pictures\My Pictures\trabajos\centro de salud de zarzalejo1993 08 2.bmp"/>
          <p:cNvPicPr>
            <a:picLocks noChangeAspect="1" noChangeArrowheads="1"/>
          </p:cNvPicPr>
          <p:nvPr/>
        </p:nvPicPr>
        <p:blipFill>
          <a:blip r:embed="rId12"/>
          <a:srcRect/>
          <a:stretch>
            <a:fillRect/>
          </a:stretch>
        </p:blipFill>
        <p:spPr bwMode="auto">
          <a:xfrm>
            <a:off x="4500563" y="5229225"/>
            <a:ext cx="795337" cy="493713"/>
          </a:xfrm>
          <a:prstGeom prst="rect">
            <a:avLst/>
          </a:prstGeom>
          <a:noFill/>
          <a:ln w="9525">
            <a:noFill/>
            <a:miter lim="800000"/>
            <a:headEnd/>
            <a:tailEnd/>
          </a:ln>
        </p:spPr>
      </p:pic>
      <p:pic>
        <p:nvPicPr>
          <p:cNvPr id="17421" name="Picture 15" descr="C:\Users\Enrique\Pictures\My Pictures\trabajos\1993 12 curso de laboratorio y enfermedades tropicales, Asafo Ghana.bmp"/>
          <p:cNvPicPr>
            <a:picLocks noChangeAspect="1" noChangeArrowheads="1"/>
          </p:cNvPicPr>
          <p:nvPr/>
        </p:nvPicPr>
        <p:blipFill>
          <a:blip r:embed="rId13"/>
          <a:srcRect/>
          <a:stretch>
            <a:fillRect/>
          </a:stretch>
        </p:blipFill>
        <p:spPr bwMode="auto">
          <a:xfrm>
            <a:off x="5940425" y="3429000"/>
            <a:ext cx="939800" cy="595313"/>
          </a:xfrm>
          <a:prstGeom prst="rect">
            <a:avLst/>
          </a:prstGeom>
          <a:noFill/>
          <a:ln w="9525">
            <a:noFill/>
            <a:miter lim="800000"/>
            <a:headEnd/>
            <a:tailEnd/>
          </a:ln>
        </p:spPr>
      </p:pic>
      <p:pic>
        <p:nvPicPr>
          <p:cNvPr id="17422" name="Picture 16" descr="C:\Users\Enrique\Pictures\My Pictures\trabajos\hospital de la gomera.gif"/>
          <p:cNvPicPr>
            <a:picLocks noChangeAspect="1" noChangeArrowheads="1"/>
          </p:cNvPicPr>
          <p:nvPr/>
        </p:nvPicPr>
        <p:blipFill>
          <a:blip r:embed="rId14"/>
          <a:srcRect/>
          <a:stretch>
            <a:fillRect/>
          </a:stretch>
        </p:blipFill>
        <p:spPr bwMode="auto">
          <a:xfrm>
            <a:off x="762000" y="5257800"/>
            <a:ext cx="1408113" cy="792163"/>
          </a:xfrm>
          <a:prstGeom prst="rect">
            <a:avLst/>
          </a:prstGeom>
          <a:noFill/>
          <a:ln w="9525">
            <a:noFill/>
            <a:miter lim="800000"/>
            <a:headEnd/>
            <a:tailEnd/>
          </a:ln>
        </p:spPr>
      </p:pic>
      <p:sp>
        <p:nvSpPr>
          <p:cNvPr id="17423" name="AutoShape 18" descr="data:image/jpg;base64,/9j/4AAQSkZJRgABAQAAAQABAAD/2wCEAAkGBhQQEQ8UEhIUFRQWEhQYGBEWFREWFhEfHxYVIBkgFRoXISciGCIkHhYeHzsgIycpMCwtGx4zQTAqNSYsLCkBCQoKBQUFDQUFDSkYEhgpKSkpKSkpKSkpKSkpKSkpKSkpKSkpKSkpKSkpKSkpKSkpKSkpKSkpKSkpKSkpKSkpKf/AABEIADsAmQMBIgACEQEDEQH/xAAcAAACAwEBAQEAAAAAAAAAAAAABgQFBwMIAQL/xABCEAACAQMCAwQFBwoFBQAAAAABAgMABBEFEhMhMQYiQVEHFFNh0iMyM0J0gZMIFRYkNXFykrO0NFLR0/AlVYKRof/EABQBAQAAAAAAAAAAAAAAAAAAAAD/xAAUEQEAAAAAAAAAAAAAAAAAAAAA/9oADAMBAAIRAxEAPwDcaKKKAooooCkb0v6lPaae9zbTvDJG6DuhCrhmAIYMD55yKeaQPTp+xrn+OH+otBE9CWtXN/azXF1cySsJ2iVCI1RQEjbOFUEkl/E+Ap+1SxaaNkSaSFj0lj2blP7mBB/cRWb/AJOf7Mn+2yf0retUoEv0bi4e19Zu7ySZi0y7WESRxhJZEyAqgknZnJNUfYH0rDUNTvrdiOGxLWvTmEGGHvLAcT/3S92p7Yep6BHBG2Jrma8QY6rH61NxD7sg7f8AyPlShqHYy40a20nU0LCUybnQ9IiTmIHl0ZMg58Tig2WTSos3t1LEJQtzNxEO4ttXAUxZOAQPq9CPf1rou8TaSx3C26TEEsyn1dpHHqucOSUPFA2tkZXyyBNt79b3R9Slhbuz+slD/lLADn+5uX3UXcmUuEzmSWxMy+LycMgDdy5vG7Lhue4EAjIyQLABJCIrR0niMkby2+0xOy8I8g7glSGGVPMEkZyM05aPqPrESuUZDl1ZGxlWR2RhyJ+sp+7FJ/Y+Z7YaZHMTI1xBI5kJyyyOFdw5PNgcHB6jGOmMNPZz6KT7Vef3U1BaUUUUBRRRQFFFFAUUiaTdazcwQTLLpoWWKOQKYbvKhlDAHD++pfA1r22mfg3fx0DhRSfwNb9tpn4N38dHA1r22mfg3fx0DhSL6a7R5dHuwiliDGxAGSFV1LH9wHOpXA1r22mfg3fx1S65qfaGB1WK2srlSuS6LIgU5IwRJKCeXP76Ct/Jyv4zY3MQccRbpnMee8FaOEA48soR91areXiQxvJIwREUszscBQPM1gd32Z1aSTijQ7WKX2sEjwMPeOFcAA/dXRtE1xlZZNNEu5WGZrqeUpkYJQNc4U+TYyPAigUtH0K41+8MMThUiWUq7htsSGV3GdvizSH/AIKcrj0B6g6lX1CN1/ys1yQcdOR5V97LadrmmCUWmkW6cQgsS5cnGcDLT9Bk8vfV9+k3ab/tlt/8/wB+gVfRn2nlhttS0yWNiyLK6jKKYsECUYYjOD3sDn86nbWJeHeLlDsjkLiUbCGhluV4yhQdx2u5UgDltXlzpGvuymsTXL3TaREs7klnSZ0ySuDyE+OY6+eT51ZS23aBzIZNOR2dAu9pjuQAk5QicbT7x15A5FA0Wt2Xu9HEiFPVVKtJvjZCZIZgp7pPdYRsQemD4eD12d+ik+1Xn91NWO2lnrsR3LpUG/iF+IZG3ZKspH0+NuHbu4wC7HGSadOz1rrQt05afASZGMMiXUjoTI5O5hKQckluvjig0Kik/ga17bTPwbv46OBrXttM/Bu/joHCik/ga17bTPwbv46OBrXttM/Bu/joHCik5odaAPy2mfg3nx1B/Te68oP5JPioDswDxNAHe2nRmOMttJAswMjOCQHP81SL+KWBobi2DvwUl4tsGZhcRcY7toJ+kT5y+fNfEY/enafIttp8ctlPxbaCNBLHNCpBEaq4Vg4JVtvQ9cDyqxt2aN1dbG4BWMRgcaHbtzn5vEwTn63WgrYmjlm0pom3RSy3jBldysimNyPHmPd4e7FR9CJa2lhcsZLJLyJnLvuJ7wiZufeLRd/J8SDVoLXDQMunzqYWcxhZYVVS+d/dEmDnJ6jxrsxY+sf9PmHH+kIktwX7gTqHyO6AOVAs2u46PcSukkUo0ruvxnJn/VVk4nI8mDk8+o8eorpGZpfzktuSAl3aqtjLIVduGqtMuTnYsyDlzIIBP1iKsU0FAjR+oXRQwGDablSFjO3KLmXug7QOXgMVQdp+1+n6dPGLu0ukmaKMhg4dmCM4jZmWTmy5YBjzwT4UFpp96s13pRVZYwW1FZIJGOY2UrlGAJVgrE46jBGKjWp9XsNJmiJWU3kEWAT8urzsjo+fndwlsnptB8Kpm9JmlpwJvVL9NgcxybXVTxCd7Z34cuc945zj3V+IfSNpdmIybO/UR7lj4qyEREg7uHxHwrEHqOeCfOga49Qb1u/Vy/CubSR4g2doMO6N9nPoyNG/hzzUXSDwLfs5JGSJJhBFIoJ+XRraRmLr9YqVDbuo588E1QS+kvTGMKNaahut4X2DEu5EZMMzd/JBRvnN4YOa+aN6VdKheDg2t6zBOHCCrSlF5DbCGc46Y7vlig1jU5tkMhGc4wAOpLEKuPfkikfT7x2t9KikZ+JBqfq0hLMGk4cdxtL4PPcojfBJByOtQbz0x2UzIj2t/uRhKFETKw2E94hWyVB8+VQG9JOmObj9Tvyz3ETyHY+UmBAjK9/5N+6AMYJwBzoHa401W/OUjb8xtLsG5wButLYkgZ8wenQlvE1VRW2PzIuX2XSxmfvtiQx2kkiA5595uZx87Zz5ZzSXnpl05InglgvlEgO7cpV3zyJLFw3hjPuxTNoerxXtlbmCxne2x8kzPEHXYzKCpZ9ykFSAc5xQVOoQztczQWsrI0F4HgyxKZaz4rRPz+jLeH1RIMYAAqTPrYuRAybohcX9vDcoS2+EqkheJufdJeMRnGMhvHcKuI7XaYiunzgxuzgiaEFmYYZnPE+UJHLvZrrKN4lDabIRKys/ftxvZQu1jh/nDavMc+6PKgXddhl4uowWzMOELS4hAZgEl+WZ4xjoriFcr0755c676Z2jFzqSTq59W/NTyIuTjPFi3sRnGe9s921hVtFbbdu2wuARIJC3Hi3SMBgGRuJl+Qxhs8hUV9CjJBGmzpiFoQEmiQBGbcygLIMZbvZ65oO/Y68k/XoJy5eOXiDecnZMu8AczyV+Ig9yik+nYIwmecWNxxWiEZbjQkFRkqCvExyJJzjPM+dUH6JXPsh/On+tBotFFFAUUUUBXnf8o7/H2n2Qf1Za9EV53/KP/wAfafZB/VloIDqVisncEQfo/Mjk8lZmku+CvPq3EKMB15Z8M1VekK3PEnZY5EUTKJGd8pK/BTbw12jBUB89cbutJRagsfOg1q378MrHPGGjXtvIhBDAR8JoWI64aOZFHnsrhounbjpCjcZbHVLeORTGymJZXRsMfHEschz4bxWWbj5183Gg1HT4iscqSKxk36w6x9JOCbNwcZB2q0mMZGCQSAeeZbxsbuZ8Zia80MxSDcQ8e0iNi3i20AMem7d06Vkm4+dG6gdO1S7LSVZeUh1Wdolb5wj2neQDzCs23n0JU+RrdvQv+xbD+Gb+4mryoTXqv0L/ALFsP4Zv7iagd6KKKAooooCjFFFB/9k="/>
          <p:cNvSpPr>
            <a:spLocks noChangeAspect="1" noChangeArrowheads="1"/>
          </p:cNvSpPr>
          <p:nvPr/>
        </p:nvSpPr>
        <p:spPr bwMode="auto">
          <a:xfrm>
            <a:off x="80963" y="-266700"/>
            <a:ext cx="1457325" cy="561975"/>
          </a:xfrm>
          <a:prstGeom prst="rect">
            <a:avLst/>
          </a:prstGeom>
          <a:noFill/>
          <a:ln w="9525">
            <a:noFill/>
            <a:miter lim="800000"/>
            <a:headEnd/>
            <a:tailEnd/>
          </a:ln>
        </p:spPr>
        <p:txBody>
          <a:bodyPr/>
          <a:lstStyle/>
          <a:p>
            <a:endParaRPr lang="es-ES_tradnl">
              <a:latin typeface="Calibri" pitchFamily="34" charset="0"/>
            </a:endParaRPr>
          </a:p>
        </p:txBody>
      </p:sp>
      <p:sp>
        <p:nvSpPr>
          <p:cNvPr id="17424" name="AutoShape 20" descr="data:image/jpg;base64,/9j/4AAQSkZJRgABAQAAAQABAAD/2wCEAAkGBhQQEQ8UEhIUFRQWEhQYGBEWFREWFhEfHxYVIBkgFRoXISciGCIkHhYeHzsgIycpMCwtGx4zQTAqNSYsLCkBCQoKBQUFDQUFDSkYEhgpKSkpKSkpKSkpKSkpKSkpKSkpKSkpKSkpKSkpKSkpKSkpKSkpKSkpKSkpKSkpKSkpKf/AABEIADsAmQMBIgACEQEDEQH/xAAcAAACAwEBAQEAAAAAAAAAAAAABgQFBwMIAQL/xABCEAACAQMCAwQFBwoFBQAAAAABAgMABBEFEhMhMQYiQVEHFFNh0iMyM0J0gZMIFRYkNXFykrO0NFLR0/AlVYKRof/EABQBAQAAAAAAAAAAAAAAAAAAAAD/xAAUEQEAAAAAAAAAAAAAAAAAAAAA/9oADAMBAAIRAxEAPwDcaKKKAooooCkb0v6lPaae9zbTvDJG6DuhCrhmAIYMD55yKeaQPTp+xrn+OH+otBE9CWtXN/azXF1cySsJ2iVCI1RQEjbOFUEkl/E+Ap+1SxaaNkSaSFj0lj2blP7mBB/cRWb/AJOf7Mn+2yf0retUoEv0bi4e19Zu7ySZi0y7WESRxhJZEyAqgknZnJNUfYH0rDUNTvrdiOGxLWvTmEGGHvLAcT/3S92p7Yep6BHBG2Jrma8QY6rH61NxD7sg7f8AyPlShqHYy40a20nU0LCUybnQ9IiTmIHl0ZMg58Tig2WTSos3t1LEJQtzNxEO4ttXAUxZOAQPq9CPf1rou8TaSx3C26TEEsyn1dpHHqucOSUPFA2tkZXyyBNt79b3R9Slhbuz+slD/lLADn+5uX3UXcmUuEzmSWxMy+LycMgDdy5vG7Lhue4EAjIyQLABJCIrR0niMkby2+0xOy8I8g7glSGGVPMEkZyM05aPqPrESuUZDl1ZGxlWR2RhyJ+sp+7FJ/Y+Z7YaZHMTI1xBI5kJyyyOFdw5PNgcHB6jGOmMNPZz6KT7Vef3U1BaUUUUBRRRQFFFFAUUiaTdazcwQTLLpoWWKOQKYbvKhlDAHD++pfA1r22mfg3fx0DhRSfwNb9tpn4N38dHA1r22mfg3fx0DhSL6a7R5dHuwiliDGxAGSFV1LH9wHOpXA1r22mfg3fx1S65qfaGB1WK2srlSuS6LIgU5IwRJKCeXP76Ct/Jyv4zY3MQccRbpnMee8FaOEA48soR91areXiQxvJIwREUszscBQPM1gd32Z1aSTijQ7WKX2sEjwMPeOFcAA/dXRtE1xlZZNNEu5WGZrqeUpkYJQNc4U+TYyPAigUtH0K41+8MMThUiWUq7htsSGV3GdvizSH/AIKcrj0B6g6lX1CN1/ys1yQcdOR5V97LadrmmCUWmkW6cQgsS5cnGcDLT9Bk8vfV9+k3ab/tlt/8/wB+gVfRn2nlhttS0yWNiyLK6jKKYsECUYYjOD3sDn86nbWJeHeLlDsjkLiUbCGhluV4yhQdx2u5UgDltXlzpGvuymsTXL3TaREs7klnSZ0ySuDyE+OY6+eT51ZS23aBzIZNOR2dAu9pjuQAk5QicbT7x15A5FA0Wt2Xu9HEiFPVVKtJvjZCZIZgp7pPdYRsQemD4eD12d+ik+1Xn91NWO2lnrsR3LpUG/iF+IZG3ZKspH0+NuHbu4wC7HGSadOz1rrQt05afASZGMMiXUjoTI5O5hKQckluvjig0Kik/ga17bTPwbv46OBrXttM/Bu/joHCik/ga17bTPwbv46OBrXttM/Bu/joHCik5odaAPy2mfg3nx1B/Te68oP5JPioDswDxNAHe2nRmOMttJAswMjOCQHP81SL+KWBobi2DvwUl4tsGZhcRcY7toJ+kT5y+fNfEY/enafIttp8ctlPxbaCNBLHNCpBEaq4Vg4JVtvQ9cDyqxt2aN1dbG4BWMRgcaHbtzn5vEwTn63WgrYmjlm0pom3RSy3jBldysimNyPHmPd4e7FR9CJa2lhcsZLJLyJnLvuJ7wiZufeLRd/J8SDVoLXDQMunzqYWcxhZYVVS+d/dEmDnJ6jxrsxY+sf9PmHH+kIktwX7gTqHyO6AOVAs2u46PcSukkUo0ruvxnJn/VVk4nI8mDk8+o8eorpGZpfzktuSAl3aqtjLIVduGqtMuTnYsyDlzIIBP1iKsU0FAjR+oXRQwGDablSFjO3KLmXug7QOXgMVQdp+1+n6dPGLu0ukmaKMhg4dmCM4jZmWTmy5YBjzwT4UFpp96s13pRVZYwW1FZIJGOY2UrlGAJVgrE46jBGKjWp9XsNJmiJWU3kEWAT8urzsjo+fndwlsnptB8Kpm9JmlpwJvVL9NgcxybXVTxCd7Z34cuc945zj3V+IfSNpdmIybO/UR7lj4qyEREg7uHxHwrEHqOeCfOga49Qb1u/Vy/CubSR4g2doMO6N9nPoyNG/hzzUXSDwLfs5JGSJJhBFIoJ+XRraRmLr9YqVDbuo588E1QS+kvTGMKNaahut4X2DEu5EZMMzd/JBRvnN4YOa+aN6VdKheDg2t6zBOHCCrSlF5DbCGc46Y7vlig1jU5tkMhGc4wAOpLEKuPfkikfT7x2t9KikZ+JBqfq0hLMGk4cdxtL4PPcojfBJByOtQbz0x2UzIj2t/uRhKFETKw2E94hWyVB8+VQG9JOmObj9Tvyz3ETyHY+UmBAjK9/5N+6AMYJwBzoHa401W/OUjb8xtLsG5wButLYkgZ8wenQlvE1VRW2PzIuX2XSxmfvtiQx2kkiA5595uZx87Zz5ZzSXnpl05InglgvlEgO7cpV3zyJLFw3hjPuxTNoerxXtlbmCxne2x8kzPEHXYzKCpZ9ykFSAc5xQVOoQztczQWsrI0F4HgyxKZaz4rRPz+jLeH1RIMYAAqTPrYuRAybohcX9vDcoS2+EqkheJufdJeMRnGMhvHcKuI7XaYiunzgxuzgiaEFmYYZnPE+UJHLvZrrKN4lDabIRKys/ftxvZQu1jh/nDavMc+6PKgXddhl4uowWzMOELS4hAZgEl+WZ4xjoriFcr0755c676Z2jFzqSTq59W/NTyIuTjPFi3sRnGe9s921hVtFbbdu2wuARIJC3Hi3SMBgGRuJl+Qxhs8hUV9CjJBGmzpiFoQEmiQBGbcygLIMZbvZ65oO/Y68k/XoJy5eOXiDecnZMu8AczyV+Ig9yik+nYIwmecWNxxWiEZbjQkFRkqCvExyJJzjPM+dUH6JXPsh/On+tBotFFFAUUUUBXnf8o7/H2n2Qf1Za9EV53/KP/wAfafZB/VloIDqVisncEQfo/Mjk8lZmku+CvPq3EKMB15Z8M1VekK3PEnZY5EUTKJGd8pK/BTbw12jBUB89cbutJRagsfOg1q378MrHPGGjXtvIhBDAR8JoWI64aOZFHnsrhounbjpCjcZbHVLeORTGymJZXRsMfHEschz4bxWWbj5183Gg1HT4iscqSKxk36w6x9JOCbNwcZB2q0mMZGCQSAeeZbxsbuZ8Zia80MxSDcQ8e0iNi3i20AMem7d06Vkm4+dG6gdO1S7LSVZeUh1Wdolb5wj2neQDzCs23n0JU+RrdvQv+xbD+Gb+4mryoTXqv0L/ALFsP4Zv7iagd6KKKAooooCjFFFB/9k="/>
          <p:cNvSpPr>
            <a:spLocks noChangeAspect="1" noChangeArrowheads="1"/>
          </p:cNvSpPr>
          <p:nvPr/>
        </p:nvSpPr>
        <p:spPr bwMode="auto">
          <a:xfrm>
            <a:off x="80963" y="-266700"/>
            <a:ext cx="1457325" cy="561975"/>
          </a:xfrm>
          <a:prstGeom prst="rect">
            <a:avLst/>
          </a:prstGeom>
          <a:noFill/>
          <a:ln w="9525">
            <a:noFill/>
            <a:miter lim="800000"/>
            <a:headEnd/>
            <a:tailEnd/>
          </a:ln>
        </p:spPr>
        <p:txBody>
          <a:bodyPr/>
          <a:lstStyle/>
          <a:p>
            <a:endParaRPr lang="es-ES_tradnl">
              <a:latin typeface="Calibri" pitchFamily="34" charset="0"/>
            </a:endParaRPr>
          </a:p>
        </p:txBody>
      </p:sp>
      <p:sp>
        <p:nvSpPr>
          <p:cNvPr id="17425" name="AutoShape 22" descr="data:image/jpg;base64,/9j/4AAQSkZJRgABAQAAAQABAAD/2wCEAAkGBhQQEQ8UEhIUFRQWEhQYGBEWFREWFhEfHxYVIBkgFRoXISciGCIkHhYeHzsgIycpMCwtGx4zQTAqNSYsLCkBCQoKBQUFDQUFDSkYEhgpKSkpKSkpKSkpKSkpKSkpKSkpKSkpKSkpKSkpKSkpKSkpKSkpKSkpKSkpKSkpKSkpKf/AABEIADsAmQMBIgACEQEDEQH/xAAcAAACAwEBAQEAAAAAAAAAAAAABgQFBwMIAQL/xABCEAACAQMCAwQFBwoFBQAAAAABAgMABBEFEhMhMQYiQVEHFFNh0iMyM0J0gZMIFRYkNXFykrO0NFLR0/AlVYKRof/EABQBAQAAAAAAAAAAAAAAAAAAAAD/xAAUEQEAAAAAAAAAAAAAAAAAAAAA/9oADAMBAAIRAxEAPwDcaKKKAooooCkb0v6lPaae9zbTvDJG6DuhCrhmAIYMD55yKeaQPTp+xrn+OH+otBE9CWtXN/azXF1cySsJ2iVCI1RQEjbOFUEkl/E+Ap+1SxaaNkSaSFj0lj2blP7mBB/cRWb/AJOf7Mn+2yf0retUoEv0bi4e19Zu7ySZi0y7WESRxhJZEyAqgknZnJNUfYH0rDUNTvrdiOGxLWvTmEGGHvLAcT/3S92p7Yep6BHBG2Jrma8QY6rH61NxD7sg7f8AyPlShqHYy40a20nU0LCUybnQ9IiTmIHl0ZMg58Tig2WTSos3t1LEJQtzNxEO4ttXAUxZOAQPq9CPf1rou8TaSx3C26TEEsyn1dpHHqucOSUPFA2tkZXyyBNt79b3R9Slhbuz+slD/lLADn+5uX3UXcmUuEzmSWxMy+LycMgDdy5vG7Lhue4EAjIyQLABJCIrR0niMkby2+0xOy8I8g7glSGGVPMEkZyM05aPqPrESuUZDl1ZGxlWR2RhyJ+sp+7FJ/Y+Z7YaZHMTI1xBI5kJyyyOFdw5PNgcHB6jGOmMNPZz6KT7Vef3U1BaUUUUBRRRQFFFFAUUiaTdazcwQTLLpoWWKOQKYbvKhlDAHD++pfA1r22mfg3fx0DhRSfwNb9tpn4N38dHA1r22mfg3fx0DhSL6a7R5dHuwiliDGxAGSFV1LH9wHOpXA1r22mfg3fx1S65qfaGB1WK2srlSuS6LIgU5IwRJKCeXP76Ct/Jyv4zY3MQccRbpnMee8FaOEA48soR91areXiQxvJIwREUszscBQPM1gd32Z1aSTijQ7WKX2sEjwMPeOFcAA/dXRtE1xlZZNNEu5WGZrqeUpkYJQNc4U+TYyPAigUtH0K41+8MMThUiWUq7htsSGV3GdvizSH/AIKcrj0B6g6lX1CN1/ys1yQcdOR5V97LadrmmCUWmkW6cQgsS5cnGcDLT9Bk8vfV9+k3ab/tlt/8/wB+gVfRn2nlhttS0yWNiyLK6jKKYsECUYYjOD3sDn86nbWJeHeLlDsjkLiUbCGhluV4yhQdx2u5UgDltXlzpGvuymsTXL3TaREs7klnSZ0ySuDyE+OY6+eT51ZS23aBzIZNOR2dAu9pjuQAk5QicbT7x15A5FA0Wt2Xu9HEiFPVVKtJvjZCZIZgp7pPdYRsQemD4eD12d+ik+1Xn91NWO2lnrsR3LpUG/iF+IZG3ZKspH0+NuHbu4wC7HGSadOz1rrQt05afASZGMMiXUjoTI5O5hKQckluvjig0Kik/ga17bTPwbv46OBrXttM/Bu/joHCik/ga17bTPwbv46OBrXttM/Bu/joHCik5odaAPy2mfg3nx1B/Te68oP5JPioDswDxNAHe2nRmOMttJAswMjOCQHP81SL+KWBobi2DvwUl4tsGZhcRcY7toJ+kT5y+fNfEY/enafIttp8ctlPxbaCNBLHNCpBEaq4Vg4JVtvQ9cDyqxt2aN1dbG4BWMRgcaHbtzn5vEwTn63WgrYmjlm0pom3RSy3jBldysimNyPHmPd4e7FR9CJa2lhcsZLJLyJnLvuJ7wiZufeLRd/J8SDVoLXDQMunzqYWcxhZYVVS+d/dEmDnJ6jxrsxY+sf9PmHH+kIktwX7gTqHyO6AOVAs2u46PcSukkUo0ruvxnJn/VVk4nI8mDk8+o8eorpGZpfzktuSAl3aqtjLIVduGqtMuTnYsyDlzIIBP1iKsU0FAjR+oXRQwGDablSFjO3KLmXug7QOXgMVQdp+1+n6dPGLu0ukmaKMhg4dmCM4jZmWTmy5YBjzwT4UFpp96s13pRVZYwW1FZIJGOY2UrlGAJVgrE46jBGKjWp9XsNJmiJWU3kEWAT8urzsjo+fndwlsnptB8Kpm9JmlpwJvVL9NgcxybXVTxCd7Z34cuc945zj3V+IfSNpdmIybO/UR7lj4qyEREg7uHxHwrEHqOeCfOga49Qb1u/Vy/CubSR4g2doMO6N9nPoyNG/hzzUXSDwLfs5JGSJJhBFIoJ+XRraRmLr9YqVDbuo588E1QS+kvTGMKNaahut4X2DEu5EZMMzd/JBRvnN4YOa+aN6VdKheDg2t6zBOHCCrSlF5DbCGc46Y7vlig1jU5tkMhGc4wAOpLEKuPfkikfT7x2t9KikZ+JBqfq0hLMGk4cdxtL4PPcojfBJByOtQbz0x2UzIj2t/uRhKFETKw2E94hWyVB8+VQG9JOmObj9Tvyz3ETyHY+UmBAjK9/5N+6AMYJwBzoHa401W/OUjb8xtLsG5wButLYkgZ8wenQlvE1VRW2PzIuX2XSxmfvtiQx2kkiA5595uZx87Zz5ZzSXnpl05InglgvlEgO7cpV3zyJLFw3hjPuxTNoerxXtlbmCxne2x8kzPEHXYzKCpZ9ykFSAc5xQVOoQztczQWsrI0F4HgyxKZaz4rRPz+jLeH1RIMYAAqTPrYuRAybohcX9vDcoS2+EqkheJufdJeMRnGMhvHcKuI7XaYiunzgxuzgiaEFmYYZnPE+UJHLvZrrKN4lDabIRKys/ftxvZQu1jh/nDavMc+6PKgXddhl4uowWzMOELS4hAZgEl+WZ4xjoriFcr0755c676Z2jFzqSTq59W/NTyIuTjPFi3sRnGe9s921hVtFbbdu2wuARIJC3Hi3SMBgGRuJl+Qxhs8hUV9CjJBGmzpiFoQEmiQBGbcygLIMZbvZ65oO/Y68k/XoJy5eOXiDecnZMu8AczyV+Ig9yik+nYIwmecWNxxWiEZbjQkFRkqCvExyJJzjPM+dUH6JXPsh/On+tBotFFFAUUUUBXnf8o7/H2n2Qf1Za9EV53/KP/wAfafZB/VloIDqVisncEQfo/Mjk8lZmku+CvPq3EKMB15Z8M1VekK3PEnZY5EUTKJGd8pK/BTbw12jBUB89cbutJRagsfOg1q378MrHPGGjXtvIhBDAR8JoWI64aOZFHnsrhounbjpCjcZbHVLeORTGymJZXRsMfHEschz4bxWWbj5183Gg1HT4iscqSKxk36w6x9JOCbNwcZB2q0mMZGCQSAeeZbxsbuZ8Zia80MxSDcQ8e0iNi3i20AMem7d06Vkm4+dG6gdO1S7LSVZeUh1Wdolb5wj2neQDzCs23n0JU+RrdvQv+xbD+Gb+4mryoTXqv0L/ALFsP4Zv7iagd6KKKAooooCjFFFB/9k="/>
          <p:cNvSpPr>
            <a:spLocks noChangeAspect="1" noChangeArrowheads="1"/>
          </p:cNvSpPr>
          <p:nvPr/>
        </p:nvSpPr>
        <p:spPr bwMode="auto">
          <a:xfrm>
            <a:off x="80963" y="-266700"/>
            <a:ext cx="1457325" cy="561975"/>
          </a:xfrm>
          <a:prstGeom prst="rect">
            <a:avLst/>
          </a:prstGeom>
          <a:noFill/>
          <a:ln w="9525">
            <a:noFill/>
            <a:miter lim="800000"/>
            <a:headEnd/>
            <a:tailEnd/>
          </a:ln>
        </p:spPr>
        <p:txBody>
          <a:bodyPr/>
          <a:lstStyle/>
          <a:p>
            <a:endParaRPr lang="es-ES_tradnl">
              <a:latin typeface="Calibri" pitchFamily="34" charset="0"/>
            </a:endParaRPr>
          </a:p>
        </p:txBody>
      </p:sp>
      <p:pic>
        <p:nvPicPr>
          <p:cNvPr id="17426" name="Picture 23" descr="C:\Users\Enrique\Pictures\My Pictures\trabajos\2000 08 sercam2.bmp"/>
          <p:cNvPicPr>
            <a:picLocks noChangeAspect="1" noChangeArrowheads="1"/>
          </p:cNvPicPr>
          <p:nvPr/>
        </p:nvPicPr>
        <p:blipFill>
          <a:blip r:embed="rId15"/>
          <a:srcRect/>
          <a:stretch>
            <a:fillRect/>
          </a:stretch>
        </p:blipFill>
        <p:spPr bwMode="auto">
          <a:xfrm>
            <a:off x="381000" y="2895600"/>
            <a:ext cx="874713" cy="1219200"/>
          </a:xfrm>
          <a:prstGeom prst="rect">
            <a:avLst/>
          </a:prstGeom>
          <a:noFill/>
          <a:ln w="9525">
            <a:noFill/>
            <a:miter lim="800000"/>
            <a:headEnd/>
            <a:tailEnd/>
          </a:ln>
        </p:spPr>
      </p:pic>
      <p:pic>
        <p:nvPicPr>
          <p:cNvPr id="17427" name="Picture 24" descr="C:\Users\Enrique\Pictures\My Pictures\trabajos\1998 07 guatemala  medicos del mundo.bmp"/>
          <p:cNvPicPr>
            <a:picLocks noChangeAspect="1" noChangeArrowheads="1"/>
          </p:cNvPicPr>
          <p:nvPr/>
        </p:nvPicPr>
        <p:blipFill>
          <a:blip r:embed="rId16"/>
          <a:srcRect/>
          <a:stretch>
            <a:fillRect/>
          </a:stretch>
        </p:blipFill>
        <p:spPr bwMode="auto">
          <a:xfrm>
            <a:off x="381000" y="4114800"/>
            <a:ext cx="1368425" cy="984250"/>
          </a:xfrm>
          <a:prstGeom prst="rect">
            <a:avLst/>
          </a:prstGeom>
          <a:noFill/>
          <a:ln w="9525">
            <a:noFill/>
            <a:miter lim="800000"/>
            <a:headEnd/>
            <a:tailEnd/>
          </a:ln>
        </p:spPr>
      </p:pic>
      <p:pic>
        <p:nvPicPr>
          <p:cNvPr id="17428" name="Picture 27" descr="C:\Users\Enrique\Pictures\My Pictures\trabajos\1998 04 encuestas de malaria tanzania.bmp"/>
          <p:cNvPicPr>
            <a:picLocks noChangeAspect="1" noChangeArrowheads="1"/>
          </p:cNvPicPr>
          <p:nvPr/>
        </p:nvPicPr>
        <p:blipFill>
          <a:blip r:embed="rId17"/>
          <a:srcRect/>
          <a:stretch>
            <a:fillRect/>
          </a:stretch>
        </p:blipFill>
        <p:spPr bwMode="auto">
          <a:xfrm>
            <a:off x="838200" y="3352800"/>
            <a:ext cx="1517650" cy="855663"/>
          </a:xfrm>
          <a:prstGeom prst="rect">
            <a:avLst/>
          </a:prstGeom>
          <a:noFill/>
          <a:ln w="9525">
            <a:noFill/>
            <a:miter lim="800000"/>
            <a:headEnd/>
            <a:tailEnd/>
          </a:ln>
        </p:spPr>
      </p:pic>
      <p:pic>
        <p:nvPicPr>
          <p:cNvPr id="17429" name="Picture 28" descr="C:\Users\Enrique\Pictures\My Pictures\trabajos\epidemias de malaria tanzania.bmp"/>
          <p:cNvPicPr>
            <a:picLocks noChangeAspect="1" noChangeArrowheads="1"/>
          </p:cNvPicPr>
          <p:nvPr/>
        </p:nvPicPr>
        <p:blipFill>
          <a:blip r:embed="rId18"/>
          <a:srcRect/>
          <a:stretch>
            <a:fillRect/>
          </a:stretch>
        </p:blipFill>
        <p:spPr bwMode="auto">
          <a:xfrm>
            <a:off x="1524000" y="4648200"/>
            <a:ext cx="1130300" cy="720725"/>
          </a:xfrm>
          <a:prstGeom prst="rect">
            <a:avLst/>
          </a:prstGeom>
          <a:noFill/>
          <a:ln w="9525">
            <a:noFill/>
            <a:miter lim="800000"/>
            <a:headEnd/>
            <a:tailEnd/>
          </a:ln>
        </p:spPr>
      </p:pic>
      <p:pic>
        <p:nvPicPr>
          <p:cNvPr id="17430" name="Picture 32" descr="Foto del acto."/>
          <p:cNvPicPr>
            <a:picLocks noChangeAspect="1" noChangeArrowheads="1"/>
          </p:cNvPicPr>
          <p:nvPr/>
        </p:nvPicPr>
        <p:blipFill>
          <a:blip r:embed="rId19"/>
          <a:srcRect/>
          <a:stretch>
            <a:fillRect/>
          </a:stretch>
        </p:blipFill>
        <p:spPr bwMode="auto">
          <a:xfrm>
            <a:off x="533400" y="2209800"/>
            <a:ext cx="1173163" cy="684213"/>
          </a:xfrm>
          <a:prstGeom prst="rect">
            <a:avLst/>
          </a:prstGeom>
          <a:noFill/>
          <a:ln w="9525">
            <a:noFill/>
            <a:miter lim="800000"/>
            <a:headEnd/>
            <a:tailEnd/>
          </a:ln>
        </p:spPr>
      </p:pic>
      <p:pic>
        <p:nvPicPr>
          <p:cNvPr id="17431" name="Picture 33" descr="C:\Users\Enrique\Pictures\My Pictures\trabajos\2003 04 comisión DG DEV B3.jpg"/>
          <p:cNvPicPr>
            <a:picLocks noChangeAspect="1" noChangeArrowheads="1"/>
          </p:cNvPicPr>
          <p:nvPr/>
        </p:nvPicPr>
        <p:blipFill>
          <a:blip r:embed="rId20"/>
          <a:srcRect/>
          <a:stretch>
            <a:fillRect/>
          </a:stretch>
        </p:blipFill>
        <p:spPr bwMode="auto">
          <a:xfrm>
            <a:off x="1905000" y="1143000"/>
            <a:ext cx="669925" cy="503238"/>
          </a:xfrm>
          <a:prstGeom prst="rect">
            <a:avLst/>
          </a:prstGeom>
          <a:noFill/>
          <a:ln w="9525">
            <a:noFill/>
            <a:miter lim="800000"/>
            <a:headEnd/>
            <a:tailEnd/>
          </a:ln>
        </p:spPr>
      </p:pic>
      <p:pic>
        <p:nvPicPr>
          <p:cNvPr id="17432" name="Picture 34" descr="C:\Users\Enrique\Pictures\My Pictures\trabajos\2004 08 brunapeg.jpg"/>
          <p:cNvPicPr>
            <a:picLocks noChangeAspect="1" noChangeArrowheads="1"/>
          </p:cNvPicPr>
          <p:nvPr/>
        </p:nvPicPr>
        <p:blipFill>
          <a:blip r:embed="rId21"/>
          <a:srcRect/>
          <a:stretch>
            <a:fillRect/>
          </a:stretch>
        </p:blipFill>
        <p:spPr bwMode="auto">
          <a:xfrm>
            <a:off x="1981200" y="2133600"/>
            <a:ext cx="1117600" cy="746125"/>
          </a:xfrm>
          <a:prstGeom prst="rect">
            <a:avLst/>
          </a:prstGeom>
          <a:noFill/>
          <a:ln w="9525">
            <a:noFill/>
            <a:miter lim="800000"/>
            <a:headEnd/>
            <a:tailEnd/>
          </a:ln>
        </p:spPr>
      </p:pic>
      <p:pic>
        <p:nvPicPr>
          <p:cNvPr id="17433" name="Picture 36" descr="http://t3.gstatic.com/images?q=tbn:ANd9GcSWfqngAcBVaYyBNt_AtypmuRjWR50vm3i0u3iVlrWHGJPPC28u"/>
          <p:cNvPicPr>
            <a:picLocks noChangeAspect="1" noChangeArrowheads="1"/>
          </p:cNvPicPr>
          <p:nvPr/>
        </p:nvPicPr>
        <p:blipFill>
          <a:blip r:embed="rId22"/>
          <a:srcRect/>
          <a:stretch>
            <a:fillRect/>
          </a:stretch>
        </p:blipFill>
        <p:spPr bwMode="auto">
          <a:xfrm>
            <a:off x="457200" y="1295400"/>
            <a:ext cx="1220788" cy="1122363"/>
          </a:xfrm>
          <a:prstGeom prst="rect">
            <a:avLst/>
          </a:prstGeom>
          <a:noFill/>
          <a:ln w="9525">
            <a:noFill/>
            <a:miter lim="800000"/>
            <a:headEnd/>
            <a:tailEnd/>
          </a:ln>
        </p:spPr>
      </p:pic>
      <p:sp>
        <p:nvSpPr>
          <p:cNvPr id="17434" name="AutoShape 38" descr="data:image/jpg;base64,/9j/4AAQSkZJRgABAQAAAQABAAD/2wCEAAkGBhQSERQUExQUFBQVFRcYFBgXGBQXFxYWGhkVGhgXFxwYHSYeFxkkHRcWHy8gIycpLCwsFx4xNTAqNSYrLCkBCQoKDgwOGg8PFykcHR8pKSwpKSkpKSkpKSwpKSkpKSwpKSkpKSkpKS0pKSkpKSkpKSwpLCwpKSkpKSkpKSksKf/AABEIAIEAwAMBIgACEQEDEQH/xAAbAAACAwEBAQAAAAAAAAAAAAAEBQACAwYBB//EAD4QAAEDAQUEBgkEAAUFAAAAAAEAAhEDBAUSITFBUWFxEyKBkbHBBhQyM1Kh0eHwI0JykhU0YoKiJENT0vH/xAAZAQACAwEAAAAAAAAAAAAAAAABBAACAwX/xAAmEQACAgICAQMEAwAAAAAAAAAAAQIRAyESMQQiMkEFE1FxM0KB/9oADAMBAAIRAxEAPwD5M2lXGyp3FaC2V2/F2t+y6uixEAIWA5Bt+VRu7QtW+krxqG95+q6ssG7wVfVmn9re4IaCc230nPwf8vstW+k42tPeE8N3UzrTZ/UKhueif+2zuhTRBY30nZud3LVnpLT/ANQ7CijcFD/xjvP1VD6N0D+0jk4qaDsq30gpnQ/IoqhXL4wgmUM70cpMzh07iTmig7CJaRkROQyG0qroKsL9RfuM7onwSy9LW+gOtTeObXAd+xE0bRVxmXkZy3cRsPFPLLazEVACD+7Z28OxAOzj2VnPhznZGDAXUNaIyyUvS42Fsshp7mnhwPEL2kDhE6wJ5oS6AtGNeu1gl7g0cSAvKVdrxLHNcOBB8EDYLG2sXVqgDpc4MBzDWgxkNJMFEVrnbiD6cU3giSBk4bWuG3JCiWER8tV46BqQOaGoCLRW/jTPycPJDWK7m1x0tYYsUljT7LW7Mtp4qUSxhCrhQdSxizua5mVNzg17dgnIOG7NL6dkDKArNc5tRp+Iw7rEYSDwUoNjotVS1ZXs4ik4DJzoa3m4wh6lcusrnaODDPBzcj4FSg2EuYhhdJJmfFHNbIHIeC2qOLWghZzqtgaTWwRjVcBVfUDRJMAa/gVRa2fEPn9EwUNoXoCx9dZ8be9e+u0/jZ/YKENgF7Cxbbafxs/s36q/rTPjZ/Zv1UCXhWYM4WXrTPjZ/ZqgtPWMZgQOc7fBSyBXqhe8AAnMfhWVC6Sar3TAkjLbuyTP/EozAiIz3nd+bl7YTkCe1Y5ZUtDOCHJ7K2awlurWubOzI8wNnZ3LSrZQ6Q3LdvB48E1pLWqAQsOToc+3E5H18tf0b5giM9oz03/ZXsdXEIOrTB4xoe5HXnQDhB2acEouikdXcc98EjsWkJ8tCmbFw2S5ThD6R9qm52W9rjLXDhmpe1lgOq9NUphrdGkBuXPboiLZdjKpDpc17cg9hhw4HeOCwFyS4GrVfVjNrXEBsjaQIlbioLdlN2OHklzrOwuJ1mXTPeirkf8ApBh9qnLHDcWz4jNS3WMPeHisabg3D1SzMTOc8Varc4dD21HtfABqNiXR8Q0KgUUvv3UbXua1vElw+iX2O46VRpJBxY39YEgghxgjYmFnusB+J9R1V7chiiG8gNDCyN0GXAV3tDiXFow5TrxChBe61PcKIwmo5rnl0ECcBLQ7vzXoe6LQ1zCzEx1RoJB1EO04gHtTKzUKVN0te32Q0CW5AHnMkrS02RtQjOCA6Yg9V4Ig8NvYgE9swljT/pb4BbWhpwNPEoWw2I0zBquf1YDXYcgNojNNOgLmAD4llk6DVoRXiP03cBPcQfJN6BS20MlpG8HwR1hdLWne0eATDF5hJdAzKrjB0IKEtdPE+NQGyAqMbheziTyj7qtlEtWMMA3DuCjqI+FvcF60q5RAUdZ2/C3uCBsllzcZaDi+qZxkgbDaGio8OAMHF3iJVJukM+PHlLiZWysJaxpkDM89B5rW1CoWgUzgEZvMZd+nNVtuFr8LRDdds5pnYiHNAOkpeUtnTx42k0IqVWo0/p21r3A5tcJE7sUZLprBeRfTxPGEgdbdIyyWbrup54WNaXRiIyxRJEjbmvS2KdRu8HwUlItHG0c9eN81ahd0FIuaP3OIAP8AEakclW4rQXNbIhxxYhu6xRRuOkWmo0EOcBOekZiMur2IX0dMvrcKjh4LSDTehfPdbCLucBWtIJA/Uae9gXlveOnsxBB67xkRtafosv8ACqVW1VukYHdWmRM7QQdOS8tt0UqL6DqbGtPTNBInQgiFuImFiu+g41ekbTLhWeOtExMjbpmndnY0NAbAaBAjSOCVWW6aVSraOkptcRV1O4tad6LvECjZ3BgDcsLAPidkI71Cwsuyq7pS8nq2guw8CwkN72z3I0t/6rnR8H/dB1rDaRSa3DRApYXNhzsUszyyiSJ70a14dXouGj6T472FAnwB1rqpC0MHRshzKkiBEgtz55lXfaWUrQ/G5rAabInLQuCLtjf16B39IP8AiD5Kj6ANqEgGaO0A6P481VhBadtZUtLMD2u/SeDB0zaU29cczIRv0QdooBtooEACekGQA/aD5Le15RyWOV+nRHaQKVawVg2m0nLKO6Qqlc/eNuLGkN2PIHDMmU0zGSsaWm+QagLc41z0HFXfaySDoYy2Qkt1sE4th2Lpqd3AicM5REoNFW60bXfbsctMBzdQNDxCOCAs92Na7EMjEbe1GdEfiPyQKM0XP3oHU6oc3KU6NE/E5CXjd+NkSZ2ZqslZaEmnZgbearhiAENjKc89eHJNbFkAues1IsAOsZHkuisTw5rTsKVkmmdzHLkrY2NTqSImOaV07ZhkvpucIicQkmN2xZ17RUbIAaWg74lD2u3OAks0GxzYzUWzZWEdIOgnITPZn/8AEp9DG4mVX7XVXHsyjwQ95Wkssz3nLFkxs78s+KI9AvcuHFvh9lvhXbEPKnbSHTLBFZ1SfaY1sRuJMz2qW2wioGgkjC9rxG9p05FE1GGcp02cwqlp4nd91dzr4FaFle4i6o57atWnjIJDCAJAjct2XQMLGue9+B4fLiJJGgPBGCieMyfttzU9Wdny1/NFTm/wGj000trXBSc1rTihhdhhxBGIyRI2Jo+zExnEaq9GhE81OTbCL6V1saGAAno5wySSJyOZ1WpsgxB0dYDCDwR3RqdGi2GgB9lBIJElswd05IS8qfs9qcmmld+WYlrYyg+SyybiCXQr2di5+1UgXvn4j84+q6Fw15nxQNksYdWc46AjLeSBCbvRjIDs1lMjY0Dhrlquosh6vd4IK3Cm2JlrjmCAYJ2zsRdlEN4ZeCBg9tG9NxXrnlZOfoc44bVlUtjWjOZgc1UslYS8rJtXFMZ4YncllW2l+UQ3x5rawvh0b8lbFXNWavG1Gxh6nmdzsxwO5BNtRoEsI6sy07uCdPqsawYnBu7WSeAAk/nbR9lbVZsKp5WLhLl8Md8bLyjx+UXsr2VGyIIKEtF2sknXcPzVB1LuwHqFzTtgwD2JTeDarnYOlqAEEkA5kbp2Sl4Q5OkMyy8FbFPpDbi+o2kPZDu/YOYyPbK6X0HEB7dwb4kLC13XTLWZAPbIZA2ZZHhO0+a0uG1Cg9xcCQ7dEjOU7LH9r0nL5vJLkdU8ZjUDhvVYd8zHKNDuVaN4Nqe7cCYMjMEabFv1idoGLI8EtJ7LlKlJxAjdn8vuoaLjPGPl+FX6F3H93ZuW1JhEyqLb2Ezp0MzxVmUYW4CW2SrWdaKk4egAAZGs6uJKtxoKDsCAvCzVy5hpPa1o9trmzi7diaQpCsEA6VzYxiJykGQh75Z+nycPNFW0YnNYNpk8gpednL6ZDYmREqk1aoDV6OXre07mfFC2athqVP8Aafl9kXafbdzKCZlVPFrfkXBMf1MJLYxqVA9uEtkHeoLU2m2M8oyGa0sNPFyCzvWzBr8sg4D6K3F8eRSMU5Az7Y52nVAy496ybRjUdq2azQwtKYkLEbSS6MBTg8DopUJaQ4bCtnsPdmrOEiUU6DQ0s7BUaXa4hB3gawOA1+aKsnVAB0giSdu7gk13Wjo3cDE/Ucl0GD76QRsjy3LpRcc+PixJ3hnyR5SsuISDkkouzHVLjsn7J8+zkNLm6DWNM0PSeNdpOXJJ4sHDPxe0OZM3LDYlvKphc1p1DSZ4k5D5SlbeKOvhxNYnlCCbl3o55tyr8GeKNRsnEZEbRsXTXBexqgsf7bRr8Q0k8VzQGfYi7or4LQw7DI7CEulbNX0dmvQF5K9ChmYWx8NMLWhSDWgBevYCIOhWOB7dDiG45HvQZZBJVXOgSUltnpC+m4tNlruA0c3CQfnlmlFC21rwq4XNNGjTdJaT1nuBjrEbAdgUoJ01jGImoduQ5BaWurhY5w2CVoxoAAGgELK1CWO/ifBUl0Q5S2+27n5BLbRXax4LiAC0jwMeKZW32z2eAXtjs+Jw4ZlM41cUjCXYxumjFMHfn36K1/Wf9NrvhPj90dTGnf8ARS8WYqTxwJ7s/JdBw9FC6lUrOaouyCuBByQ9A7I/PyESN65Z0CwVKYgwttmqqW6FAhR4hOrotGJuE6t0/ilLhKlktGB4drGvFu1bYZ8JWUyR5ROkqO6pCzo0IA7lYEOgjMESORWwGUcF1dPZz+tHLXwz9XsHmgMCNvY/q57AB8kM0LkZn62dDH7UZ4VpQdFWmdk/VeVBoo33lP8AkPFVh7l+y8umFXvfVWk8DG7DAIAgTrOa3st+PcJDnf7h+Sg/SIe7dxI8EHYjDXuEgbBMwfJZeZHjkaTMMUrR1NmvlzmmYmYEbd8r3152ZnQE9wJ8kjuJxNNs7ie9zp8k0a/ImJjZwjNWitKzY5Cn6d2gVA50FpzwxoM4g74T+7rxHrAqtjoq2fFriAHA8JgrjPSC7zQqEHOmfdvAkFuZAO4jRdN6IXZ09kex8tBdLCMiNdPktsiXFOJSLd0zuS5UqaHkUio3hVoEtrNmmB1XjU75GxG2W+qVUdR7Tw0PcVgXoRWw9c8gmN2UerO1xS2qMVQDeAn9jZpuCc8WNpMVys2cNewfNavE5fmazrN17Cr0yulWhU49owuI3GEXTCHvMYKrtgme+FpSfu01XGmqbOlF6CPzao1eNOS9KqWICs6jIMrQFR2YjzQCH3Nbcww7PZ5bR5p00COPkuPBLTOhGYXR0bxBpdJuBkcRs710cGTlHi+0J5oU7Xyc9ebprP5+CyYMlmZJJOpPiVsAkJPk2xtaVGNZaWKjifiOjPE6BUrjw+a3u89Qnn4Aea08aPLIrKZpVANtFnD2NxCQDKBtNEYHYdCBA2AJm5vUHABB0aXtgezlH0WH1ONZFL8lPHeqMbtEUmO2AlruE/dHMqQeB+SU2S1ihVNN/u6m3YCU1aDTIOrZyPDcVninapjEl8mVa8WMlrm4qbRicIDszOeZ03wsbx6cOp1bM5rmtpAmkIh4OpEbfonValRqNBc1jgDIkDIoO7LvY2rUqsGFrsmjQRqXRskrZMzYXd94itTDoiRmDsO0Ia1XFReZwgHe3I/JB3vQFF/rDTGmIT1TxjeU2p1g4AjaJVLsvfHaEdL33+3zK6Cx6FRRdDxPYhLL2XfoeStT28lFE+uhY5X0n967kFjd/sfm8qKLk5vezoQ6QcNPzevdpUUWJqerwan82hRRAJjX1Rdk/wAtU/l/6qKLfD2/0zPJ0v2LWbOaIp7fzeoosDQyft5ra7/dHt8WqKJrxP5DHyPYNKnsnksKen5vKiiw+rdR/wBKeN2xL6Sad6dXX7lvLyUUSGLpDj6Mn+abUPZCiicMRL6Z/wCVP82eKPu/3TP4jwUUUfRD/9k="/>
          <p:cNvSpPr>
            <a:spLocks noChangeAspect="1" noChangeArrowheads="1"/>
          </p:cNvSpPr>
          <p:nvPr/>
        </p:nvSpPr>
        <p:spPr bwMode="auto">
          <a:xfrm>
            <a:off x="80963" y="-585788"/>
            <a:ext cx="1828800" cy="1228726"/>
          </a:xfrm>
          <a:prstGeom prst="rect">
            <a:avLst/>
          </a:prstGeom>
          <a:noFill/>
          <a:ln w="9525">
            <a:noFill/>
            <a:miter lim="800000"/>
            <a:headEnd/>
            <a:tailEnd/>
          </a:ln>
        </p:spPr>
        <p:txBody>
          <a:bodyPr/>
          <a:lstStyle/>
          <a:p>
            <a:endParaRPr lang="es-ES_tradnl">
              <a:latin typeface="Calibri" pitchFamily="34" charset="0"/>
            </a:endParaRPr>
          </a:p>
        </p:txBody>
      </p:sp>
      <p:sp>
        <p:nvSpPr>
          <p:cNvPr id="17435" name="AutoShape 42" descr="data:image/jpg;base64,/9j/4AAQSkZJRgABAQAAAQABAAD/2wCEAAkGBhQSERUUExQWFRUWGRoaGBgYFxoaHBwdGhwaHR0fHhwdHSYeGhwjHBgaHy8gIycqLSwsHB4xNTAqNSYrLCkBCQoKDgwOGg8PGiwkHyQsKiopLCwwKiwsLCwsLCwsLCwsLCwsLCwsKiwsLCwsKSwsKSwsKSwsLCwsKSwsLCwsLP/AABEIALcBFAMBIgACEQEDEQH/xAAcAAACAgMBAQAAAAAAAAAAAAAFBgMEAAIHAQj/xABEEAACAQIEAwUECAMGBgIDAAABAhEDIQAEEjEFBkETIlFhcTKBkaEHI0JSscHR8BRy4WKCkqKy8RUkMzRDwhZTRJPS/8QAGgEAAwEBAQEAAAAAAAAAAAAAAQIDBAAFBv/EADARAAIBAwICCQMFAQEAAAAAAAECAAMRIRIxBEETIjJRYYGRofBCsdEUI3HB4VIz/9oADAMBAAIRAxEAPwBRrc/Zltlpr/dLH4sT+GKtfmTNOP8ArOP5YX/SBh0yv0b0x7b1G9NKD/2ODGW5Myyf+JT/ADS/+o6fljHrprsJfS53M5C9KpUN2Zz5sWP5nF7LcmZp4K0X9WGgfF4x2VaNOiv2aa+5B8oGBWb53yVHesrHwpgufiBHzx3TMeyJ3RAbmI+T+irMN7bonvLH/KI/zYYOHfRNSW71Xb0CoP8A2x7mfpVT/wANF283YKPgNRxQp8+5qs0DRTB20rJ+LTgFqvPEIVI3ZXkXKJ/4g38xZvxOn5Yu6splrDsqfkoVT8EE4Gcv5k1KZ7Ql2B3YzY4945llOlo2t+f64yGoScy2kAYlirzbQX2Fdz5JHzYjFWpzg59iiB/M/wCQH54GFAMVsxmwukkwJj4/1wQb7RTCdTmHNN9pE/lSf9ROCnA+KnQ3bVNTTIJA2jwA8R88LyVgcW+H1oqL52+OFY3EI3jG/F0BnvG3RTge/ONHoHPuA/E4sZinKn97YV85kgGJvB6AD9cICo7UqFJ2jFluZBUnSkR4n9MSNxN/BR8f1wsZTMJTOrUdrgj+mLdPjiNtqPuw2pI3RP3Qwc8/j8hjRsw5+0f36YmrcLqrRFYqCp6A3xDwbLtmKmgDQOpJn8sDpEEHRtvI2Ynck+84104s8byD5d9NmB2N8EKvLv8Ay4qB+/G3THGqondGceMDxjzAs16oaJjp7I/PDfk+BI2XLMT2kb/0wprqI/QkbmBJx4WxSp5R+10lm+JjD4OE0P4aNI1Rv1+OO6YEYgalp3nN85wxnqMwIAPjP6Yi/wCCnqw+BwRHCx2gU/Hyw/pTpDLBdK7eHkcD9QYWogWnPuB0xTqRqmfToD54Ps2AdPLhMyI270fA4La8cHL5MV0CGwgjmJr0v5mPwWPzwPDYscxP36Q8nP8AoxSU4uo6okDvNeIEmm0EgxuMLuVJ1qCZvv6YP55u4fd+Iwv5L2xjTT7Jkm3jfknnEuafvEjxxDw3pjdsZHNjKrGbJ5jWit4j59fnjMLuU4o1IFR4zj3DahOtKic+1Kyv2FOmjIRaoxYkGb6UAiCI36jC1nOdc5VdQlVr7LSRbkdbd4g+E9Dc4F1wkv2NB5+07tEA9Vg6QNiCT+GCHBqn8M6Co9F7TBfUoKzpMgSDcADY97yxqFhsPI/DJ5Mjbh9TMay4qLUGwdtU3gmPaEG21vditmuX6lKDXLqTJ7NU70AkTcgG46XuCcNFGtTKtWyxRnpFgupypMjcffENEtc94G+4qpXzFcyXMDSCqd5rCGAJhVFx3g3TYnCiof4+eZjaB8+CC8tl9LEsIURuRIm1xgvRohWDDx+WMyHI7VBJRgZE9oTaJ9kgX+N7HDHl+VtPtN6AXj32n4YLVAYoQiEuCVdLetsFeIpqpkdYn4XwGyo0+q2+G3yjBZ6swemPPO80jMXXfAvPYJ5hdLFfA/v5YGZ0Y0JvItN8nXxfStBB8L/DATLVIOCSvguuYBHFcyI9cU83R7s4gyFeaa/D4WwR0akPpjKwuCJrpGxvFrMUd4GIeGUe+B5+GCr5YnFWnQ0vvjFqxPSj9QzGqhpJxQ4RRFOoSOuK+Qrd2JxIjd7fBBktAF4Q4yA5k9L40fOgUwCY2HxxBmWkb4B8aqkvRHSW+MCPfY/HBveDSFEqZ2uq1fjhkyvEl0BZ3wmZ5hqnbzxu2YIpKb6gQR+nj0wLXgDQ+tP6yfL88GkzPcjywGpNLD0/TF4G3TAEfErMBIwQrZwaIn9wcCCb49qV9v30OOJhAlJqg7X44tE4pqQX9xxNrxpo9mYq/agPmBprJ/I3zI/TFVcbccb/AJgeSD5s36YhU43L2RMZ3kPE3imf34nAjhw7/uxf4w/c/fh/XFHhW592NC9iSO8a8gLe44namcRZFoGLW+Mb7y67SuaHljMStVxmEhvEbL8Jao7anNRnEWXTJ3sZ2HkCMFeDclVAxYqiG4kgnqb+MkRNhhy4cUKKyLpDAHaD78eZvi9Kl7bgH7oufgL41FmOBEsBmCuFckUaV27xMyIgX8pPyjpg9lskiewoHn1+JvhczXOonTTUCxOqoYsOsD9cBc/xt6sqajOdWkokgDxkDcD34Ohm3g1gbRx4hzLl6NnqDV91e83wG3vjC/m+eWcxRpwPvOZP+EW+ZwDyvA6jQWVaYvMmW3BkAAeEXPWcXctwY6iogkbHxny+Pw64UGmGte5hIfTe0KcIzTliajE6vID5DDLlGlY8MLGXplCJG2+D+Rq39cZ6ozeOhlLjNOHBHUfMfsYEZlbYYeM05pyN1IPu2wu1DbD04Hg1Wg4I0qlsCqxhsX8vVtjQwxeTEPcGqkhl8DPx/wBsMnC7gg9D+/wwn8IzEVI+8D8r/rhp4VW7xB6j8MZCLNLoZHmNyB0OBmYTvDBbiCd8x1g4G5lRvjzHFmInrJkAy9knjF0Eb/ngXl3GLS1RhQZxEvFwcD+IZTtEgGCIIOLYqDEZqYa8W14BfL6hBBnrY/sYjo5AuVW+hb3H79MHGqjHi1BhtREXTN0pgEYkLjyxHrFselx5YQGPNLYizDiB6/rj1nEdOuKtdhb99Djp0jB72Nw98Qqsm2NmQ9DjXS7Mw1+3AHF6k5g+SqP9R/PGqviDiLf8w/lpH+UfrjFbHpKMCYjvKvGnsB+9xiLhH54j4w9x+/HE3CBYYtskn9UaMqO7iaTGNMsO5jxqsfDGBt5oG0gYmd8ZiRnHhjMdOgbi/MFSwdyuqYRARMeZu17b7keOKvCeGPWBZvqNIYHtFYFmI7sLY77m8e/BjL5r6pE1FkT2NRDlYtZiJEARaNhiDO8USnd2ifHc4Y8UezTXPzlGHD83MpDltWM1Spse7TXQtzPrY3EAYJ9olIGNKi0naYt3jufUnAvJ8VauxCI4UAksV9IE+yCQbSfdjWty6HealVnWIK+8mZsB02HjfEnDt/7Nbw/yVUqP/Nb+P+zfPcyqhAVWYtMWIFus9R6A4xsjVdg5qBDpGwupNz6wYIJOL1JUpLCiAPMn5kk4E5zmRA2hTqe4AExI6T4z4TgU9/2V8z8xHYC37p8oyf8AEQFHamYgaoE+pxZGXDNSqLUJVSR3W7p6Qw6ny3BwsZDgeazBDVfqaUg6T7RjoR19/wADhl4bwynlyUTUzMNbF2JJg/vw88U06Rk3MzmxN1GITrwwK9CCPlhVe0g9MM1Vweu3T1/DC5xVYqHzv8d/nhqW9oHg3NUpmDB6RjelbHjPf+sY0av+wCf6Y0lrYMkFJ2l3L1YqKfMYbMhU01F9Y+NsJWu2GjK5ksqt1IBxCsNjHpmMXFF9k+II/fxwJzFORYYNV07RQd9jbzwO41nUydNXqK51EgBAG029pgSO6LTB6jxx51RC1Sy856tNwqXMqtmKdNFLsVLEKJU3JkwIBM2PwxGOYMtMdukkAgQ2zbfZ64VH58JqCotNWKqdFRqABBsTbtG0iJ+0SfEAnFrhVWjXrIlPLqWciNeSVO6BI7/bHTKgwYvEW3xoXggq3e/lM54u5sto1ZLitGowVK1N2MwA1zFjbyOKHF+ZFCFKLTX1aUUgjU2pYFx7JnewsbjF0ck0srW/iNRpM4OhFUBU21QVuJ8I64DcS5nzCVK6JXayjQWd4JibA/eIIvABgm2Fp0kNSwBPznHNRihJIHzlNP8A5A+nXVUUoJUqXWZESY9ogEH2ZtcnGJzNpy4zDaSHsqBxqJAXVHpqFvwwb4Tma+hdeZprUHtAVRud4BNp8MWXyvaA06lSkyEFTLU7Ajx3HqL4JaiMFD5QEPuG9ZIlIkC2IcywUhTZmmB1Pp44J5rMZbVo7SnTboGZVkDcwTsPLy88JvG+EpmqoZqWcGkaZpdhUUD73cJI1SYmT0gYz0qGo5Nh3yr1tIxk90PGmY2OKdVSTABJG46iQYnwmD8MLDcu06ek9rnKUIwitlKkRJN9JEekX+AwOznCKpaiuTq1KrNTl2UspOlgpOloeASfGLDpjUOEB+r2IkP1BH0+8dKdMqTIjHrPiIM6uaVT2lQMRqBIkkCVBMSBONqhwKalRYydYgubRYzrzXqn+0Pkq4xTiGsZq1D/AG2+Rj8sSKMejyExQbngXchQZG82H44sZRalOoqmmdJA70i5IB90X8cXcnkGdzpEnf3DFpsoyuoYgSYWdV7bC3ywS4taALzhFKlgPLHu5ti0aMKN9vD9ceMCgm3XpPTzxgLAZMuBygnPVGVgB4fmcZgRnMwmr69aSP4EMJEmGupsR1nGY0hR3H0k/OKtTM1ASgYyp1KZvbp52n4DDVlqVGuO1YFzpAbWSRtuQfxkj4YocW4ejVNYsxv0uR4W39Zm+1hilk61RK+lQWLKYIkmOuxNvl6Yuw6VAy4MVT0b6WyIx0+K09MI6aV6AgAe7YYH5jmWTpoq1Qmw0gkT0tufdjXhvJz1HDOYpzqGmABPg2x/uBvMjDnwzgdOj7AixEepm8yW/vEx0AxkNKkh75o6Z2GMRcyvK1bMd6u7UkJtTgEkDx6A9Laj6YZeFcu0Mv8A9NBq6s12PvP4beWJ87xOnRE1GgnYbsfQb/lhZ4lzY7SE+qXx+0ffsvuv5467MLcvb/YLZvGfP8WpUR32v0UXY+7oPWBhU4rx9qxEAIBt9749PQYW6vEyW7qyTuzT/v8AHGn8S6OGrBu4ANLLpOkkkR47mPXGhOH75NqqjbMcOXqxDMv3gD7x/vi1x9QFDnpYn9+nzx7SaitBa4IC2Oq/2u7+JGFzmGtVOYAJ0pUpkaSQRIDMLjzG+ESndr9053xNc1nArJtBO5P4YtlpMdCMK9NqlSKfdgtFyBLDpqNxtAiBJ8Ti+2cqU6iLUWIJDawRPeuN9JgCLEddsUqUdRwcw0q2kZhPt1kCbmY92COQ44EQgqTonYj1H44GZbOZepVYdolNAshiWItvuA07QIPh62eNZPsaVOr2g7JmAL02RrEdAbki0iJGA6agFMCmxLco58s8TbNKwJphFAZIOpyDtK7CNiZN/Dptm+KJUUU69EOqmYBK384kH8MIfBar5aitdW0hW0gxe7GxHSBYqevkcM1bmDKVqmpqjgNU7Nauh0Sy6i1xAEmIPe63GMlThWD3XaaqfELosZu3BOF1SNaVqcNqsQRFrSLxbffeI6HKB4fk1FTKKGqqe6pZhvMyWG0T8sK2RzNCuKjJXVezDEip3ZVftKbah5CTfbBSrypmYlaYYb2I2O28b45lqDDGcOjORK/FOOZvMu5NXsuiKtOjUUW+8x1CT1gi+9owPr8PFerNRSHhB3Z0yNzISAZkztGxxLmuH1aZIemykb2xEZidLj+636YqKjAdmT6JeTT3O52oO+tFVKhtSutU6iCIIdO6tp6xt7mTgb0a7UqelkqOJYEVAFIEkSRfrGFdqvrj2nm2Dd1mBi0GPHClxa2mMKTXvrjtzj9HS5ttSyCtMIkvYCWLW0G7TvPjhDH0P5kBhAEkeyymY94sD+GL68Vrf/dU/wD2N+uNV4rWIvWf/G364RatRRYRjRUnMoZnkriFItpasAzgkoXAtMRB2E7k9BjpGUyNOgBVqL9a1ix7z3uRO/SThMoZtmYA1GYnpqJwQy2boI01ajEjZUBN/NtvgcQqVHYgWl0pqnOb53hyrmq2YDk9sEGkpp06ABYzecQu+K3E+ZKZMJTaPFioPwCn8cKPEOcGFfSAFQWve5G52sDHzxektSpvMtbSmZMHlmPizH/McTatvXArKZies+Y6+eCAfbG8i0xgxo5boA0armIJCgm3jN4t6jwwk8858rX0I3dTSywVYBt/aiSRI8MPfAP+wSR7TNt4Ax+Rxz3nVw9fu2GmAoDW0zNmVSJ9/vxCgdVY3laosmIQynNhfUWgKCoB2uRe/r0jBDhXHTUrqpiDsQd5wn0uElAjVCCjVChGqGBUKxJWPA26+nU3w7OgZmnpkKAQFiwBI2xWtTUodI5RKbHULmPdXjDJC/w/aQN+z1ecToP44zBfJdoEhXpqAT7VNnO/irqPKI6YzHmow0jMu17nqznPCeS6jEVK9Qgkeypn/Nfw+yCPMYbaHCaagAILeImT4kGZP82qOkYlzGaSmNTsFHiTv+ZOFziPOBMiisD77C/uX9fhjUS7/MRAANox5zPJSGp3CjzuT6dThc4hza72ojQPvGC3uGy/P3YAtmAagNaoRJAaowLQCesdN7eWLPGeBNSqrReoV7QaqVSy0zIEBibqASdR6DSYvZ1pC+YdQG89z/DayaS69+rGk1GgNP8AaNpgg3PUYL8nZ2hmGrZbM00pK6AK0d5HBIA1ET3rMCCRKjecXOVsxl8zlv4bNVaKM7N2RVjKlftSxKn+zIiJF5OFrmhVp1mpGoe1pwqsr66ZUdLywM+JOn2b74qqgkowz3ybObaht3SzzHyfVo1lpsSugDQWIRSASdwNRY+QkHeZBxUpc21Kv1D0RUV3GjXJemtgVUk7QPtE9ZnHtXL5vNItXNVz2VNTpJbUQFF9KreRF5va+CK5VcnQc0Feo0pq3Yw0E7WB030j3kxh+VmyRJjfG0KaEp0vYBRQToIGkH0Ng0n3HqMKdXj1CooFdH1JTCj+bbY7W6n+uK3DuZKtOiV0ipSQQQ4mJMKPIgdBI8oxi52lVFIMxouFIDIZUSLypA06jqMKbW8cEqRe48xDcHaYOXkqKalKsCskAsVRgYG6k3HSbeQMQYqmYr5eoy1ZIIAOpTB+0CNYgm8yR9o424pyrXpJrK6qYGoOmxBm5k6o6dQY95p5XjOY0vSDaxUsZAY9BIJ2kACcEdcYII+fNoD1TtaWM7naFRRooNTqNsAZViTBsVnTuIBsYjBLgHKBqB2LoKihopGoE2sQSxnTe5+eNOBPl6Lnt3bUFjUFJ7M+F7+VsaZjg1JzTFGulRarT3wFZDAgMwJImYiImT545m09UXHqZwF8mWP4DiFBvYYrq1sF0VFmNN95lY9xnGnEuPVVq1Zy1NVDU3ZU1Kqju27rQVfqb7748bgmaDOv1k0yHhDrhiAFiGnURENFoxIeO18tVHasKoPeenVQgSyxpOoBiQImLAjrfCA6jcWJ8MfmMcYNx88pi1ciwDVqdaiNLmKbKVYySF+9G15ETGwnAtaCimjZbM1DUPt0grIVgTZg3eHhbp0jFzNcaoVkZP4SkK9RjoZO4EBgAQvtx94nrtgxwHlinl4rVX0lRc9BNifPeL+OKKCMm/8AG8U5wLQnyhxV6uTKrUBrkVWU1n+6VuWIO2qQDvGA9PmjiCKaqZumqVaxCrrpMAdoh1lVChL2BBBO+I34Nw2oABn2UKTpDU9pMnZAD064gHJ+Wd+zp8Rom2oFlCjeI1dpv5YTWp3+xjWbl94XA4w69qGVqdR1IanUy6hmUhABpIsSoXSLHwM334xxPii9t2lOloCorg9gpSZgQG1BidVxvE9LBc1yhUTQgz2XILQoFQgSBM92QNh3jGw8sQ5/krMqlR3r0mVLvNR/sgEe0okw4j+aBvgAoTy9ITqtz9Ycz3NvElqMlXL0Nb0tSqKawEGol10vpve950gDbBblDiIq5SmXVAyyth0XYmbkx1wh5fgtZalMNUDI6gylTWpUEiJFrFYg7YfeFZZUCosAf2jA956DzwxCgXxApN4Tz2R1J3VYR90C89OmAfDuEVqyF9JA1sF9m4W0kBjF5Huwu8ZzFXNVV7LNIqVG0BTWK3712XopIgHrK+OJKXLNZVq03zJ7VDbTXYKttR1alBvqUkjx88RZQMsReVDnleF85wd1VnNlW5JgADx3wu8T5QrGpqbQq6gp1OB3pI0xvJxSzXC6qqjPmqemobfWVD0mSNMgXF46jEma5RdSA+Ypyx8WYbTdogC25OClkzq9jEdi+Le4m9HQquBUpHswPtgarbLPtG2NqWfkSACI6HA6vwiiqVGbMrqUlVRUnWw/v91f7UEYn4PSJ0pM6iACJ+1EfjjTpBF5HUb2nVcpR0ZXLIfuKW94k/M4TvpJqD+LoqHjSi+006Zdrgmw7oE+mHPmVDoKLq2VRpYIbkAQxNjfHJeY6LrmKgqhtUk3m2qSN+nh03x53Crqqs001jZAJHV4RUqirVVlKowmWubbidwJj39cbZSrFZGAifuzp9wN+m53wLy+cKBgACHGkzfqDbzkYuZSmyuhPjttj0mGCDMqnIncspSTTOpTN7lhEgW3v64zC1R4wAo9BNusDGY+d0kch7z1CG74mV6z1CWcs7ATG5i+y+FjsOhwQ4Zl6WYpFabEVrsGJCr3dBCiWuDqgkDBznHg3ZVKGZpaOzrAU2KtpVdXsnUPYBDFSRt78KGXFbIRV7Nl7/ccqsGdVtzEhW8+7Ix7SrrXGDMRexztKmcrd0sxcVlOl1aFEREC+onr4QPfhryfPOVzWWNLPahUpQ1KpGsnTtPUvYKejAmSOgLm/mmjnBTdKJpV/tkHugbATJLnY6jEbR4U+D8tGoZqgopiIgFvISfnGHKh06+D82kgSG6uZoMkM3VHZhEZ2aUQMqqN5BJO5vpG2DdHhFDJhDXbtGcnTbuCBvE968CdvgcXMhm8tSKUqZQahMkgAXjvse8TvaIEbDfAnj2RqtrLMtSizllqCSEI7t4E6QBHd8BOGL5scCcFxcZljO0a4plRWpv2+pytMjVpO4VSRrWOnvG1wq8Tq0KjCi7FQ0hT1A+8pgza9h7saNm/4SqrZWrqBAvaZnvAgfZJG3UH1ww/8fymcIFeiaVUkKXU2EyNRJIZR4g6hhWuOVx7+kIt32MrZbmlHkVU0u86uz7oYECFKtIPW7TbGnG8nRFNqw7J9fdQD6tlNrhFlWgeMe+cD+NZKllquinUXMWNwTYxYFlIDAWNvAYgy+UUQ1ZoO6rtMef5Y5KYwyEgfPSFnOzASOjSqlNLVGFHUJBJ0ztOmYnBBeNU6AhKeo6hqJsdI3UQOtu9OKmT481NzKB6RYk02AgyLA26eXnglwrLZLMKO0YZerIEDUVc+MFSqjxGoD8mqG3aBt4f3zip4HPjNcycuzKzVGR6hdmK99FFtAOq7MYvJAxdrcnVKKPV10qtMS+qSt4t/Z36Sb9DtijmuSD24o0q9F2YallggMki1yJsbT0tOI25bagKy5gVkIWV7JRURjNtRVo0+Z/KDMEEDS/r8vGIsTdZmZyuapVGeotQVZV6jKQbEyGJWQt4IJ8BjSjzbmjUc6y/aDTDAEWEAhdgQPznA3IcTq0roxUkQfMW38YtHuwW5a4bqcs/QyCDv4+7FigPaAiBj9JhXl/l8U/rHu24tgXnub2qUzTdDOvvQ5EqGJ02ECLCQOk4PVedsroFPs2JkByR01DXsQZCzAuPPFOtS4TVBKmuHgnSJ1EgbDVqW/8AMMT1m/WU/PONYDYiePkMoSna1KiUqqqaTEqzCB3tbMogAwoE7R0xJS5NyJKn+PRlIuupFI8pY2P904EVeD5U10pCu9NWka3CkKekgRAJi823MYJUOQi1QU6WZp1HcOANDwQh7111CLj8sB7JjUR7/mFRqzpBmU+RF7VVp5ui5JOkRY6RJJKlgAANziDP8o1UoPV7RKlNJA7zgghtMKCsG/QxPliDP8pV0rrSarSNULYGoQYkAA6gL3sD0xWyuWnMuCoUISCobUARYweomTgrc5D38hONh9MM8qpppQwvJj0/3nBjjPDqtXLHQVVXOklifgAAZJiMRZDKkkKgknYfv0wLz3K2crViTRKj7BLqIUHoJmTf+mA7gHtAfzCoNtryoOQ65piorUdAAbXraCN59jzGKHEeXXQU3qVaKrVgqZOx3OnTIUG2Lmb5PzgkdmdM2+sQgifUSfcMVKvJ+bB/6LQNwWQf+2CtQc3Ht+YrJ3KZu3Kp/iDQD09YE3cwRAIFlktuYHSMeZ3lo0E1VayadTKFTVJK+0slRDCI2PTGtHlLMOqslPUrAHXrSJiTHe2/TFjPckVtUUgXFvaNNTsOgc9Z90Y41Be2se04IbdkyLN8pMtEVRUpFSJUaoZgb21RLAXiJMWGC3I+QJzFAG8Nq/wy35YWv+EVKdQB9IIYAwwN9+mOkckZcCsXj2VOw6mB+E4LkhDc3gAu21oZ4uqu7gvpuIhtJmZ3GwgDcR0645BzFnDUrMWcuw7pP8trbW9w64ceJ8UmvVYEjvH/AC2/LCDV1OxY3LEkk+eIcIhUm8rxBBAtJuGV2VtKx3t59mACSWBBBAEm4OLVOlTVkJZnkiAndHvZu8d/uDFfhxjXYewRJE+1C/gTi5k+Gu1VSoNRUIJIWIjYeA2jfGxuczrHMV4sAojyn5k4zBPhit2Y2BvMEN18RjMfPtUAJBE9YLcQfwj6R8ovDWy2YpPWeGCpsCCSRL6rabXibL4WRMslSt3ASy6gx3MdJJ2FrSfwwZzfDKFFUastQdpuE0oJFwpBuJmfdthg4XWoVKGnLsg0qS1MgggQZN9yL3Or1G2PcOmndgJ5Yu2DBNTh1DLUtWgGppLDUC0kfdtBjcnwvHXEdTM/xVDSzLSfUuk37z3AA3LdZI2wK4jUrUSKNVmCKe6SAwIuDHuO029Dgbm1aSyyaat3WgDcnTIBIBOnaT1wdOoXB84b6TYie8TyVRHK1QVqWs3UdCDsfXEnC+M1cq50x4MpEggdPj4HDTwnjFDMUadLMqGcsR2lRtKxci4OoNcDa8b3wH4/y+lBkBqrpebsCXAvBKgXHQbHy3wvSAno6g/Bh0WGtIWoUclmqRqB0y9YKRUDBQDYEsBOxINxBEx6qWaIqPFNADcSCYbz718aUsl3dRsAY+OLj5hKDKaYBZbywn0sbEfLDpT0Xsf8iM2reY+WFEKwKs4I1LquPKB88MlPnXLVlCZnKIFAiaYkA22U3HW4acQ5GvlM/U0VEFGqQIqBtBZ+uy6PiLzitxbkWpSdkp1KdUqVBXUquC3siCYJPriLsj9WoCD82MooZcpn53Qq3J2UzA1ZTMabzpJkLE3IYhl+J3wJzPKObowIVgzQGTSWnyFnJgGyz1wDzeTajAdaiPPsukCPGSbn0HvxLW49WLIe2qsKdqepjIHkJMfPDKjjstceOfeKWU7jM8q1WoVpBdWU90sCjCPh8cXKXMubSoa61Hl17LWQDIidIMWImbXvPXBLiv0hNXy5pGhTDkQX3t5Ag6T6H4YFcL4IWILTAvhwLjrgfeA47Jkw4WrUgWOloPxiY89sZkOaAlJkanqNtLBysWi8bjrhgpcvrmqad80aqdBpb2ugAINlEn+uB1f6Osx3jTelV0HS0SpVoBggjSDBHXrhDWpnqsfv942hhkCaHJ5SuUbtXplhJLFCBCkmQQJuukCb4m4fyjSr6npZim5YwE0MpDE2EKTpFxH4WwLXlLM0zLUCVvMQ428FJP54rLkzTTtO17NjqBWGDKR7M+TXv0gjHb9h/sZ23aX+pdzHJ1ZKrUw9EuoOodqsjxnVpixxlHlGtMoyut4qUzNxBII9rabRcx0vgE+YYsSWJJkEzMzYyes4JcN5jr5VdNNgFJDxpBv52k7RG2HYVQMERQU5iacR4e9KokdpqgEFgVMg2Im4G0YNcEypVZa7Ekn3+eIsvXfMEVKxloCi0WH6kk4KLCqT5YNzax3hsL3EGcXz9elVVqTOFj7E2N526xiHM875oN3M3WKyY1QGABMAxImLmMVclzXXpuzatepQrBuoUELttpmRi9U53q1aDUXVTMS4sYA29SYM4Qq18qD8/idcW3Pzzgyrzbmi6OcxU1U9Wg6vZ1CGjpcWxpneYq9U1GaofrY1+YEQPEC22GnhfOy1KT0q4RTuKo0hrRAAI3xj/SPSP/4oj+ZZ6f2NI6/L3rdhtTHr/kNlP1RSyXMNekumnWqIs6oVyBI674vf/LMzp/7msXb2u8R5dD3rYMZL6RAklqIqm8SKagWtOlLib4BVOZGNIIBDdoahYnV1kASLAGTuZw6gk3KD55RTYbNPOG5pnqKIkdSTPvx1XkylppVX9B8Af/6GOeZXN/xLioRDAKGNoZgIJAAAEiLY6dwGloyY/tMT84/9cR4lrU8x6Q60DVORadaXVyNRYtcMJk+m/hOEwcKBNgPfAx0IZiiUdr9oqkSYVrCRIIBicc1yOZRwe2OnRAjURO82i4sMS4R3YHV4SlZVBxPeC5fvHXphW2t5xI2j+uL6Z8PUqUyWJAsSbW3AH6YWUzoTWgllbYg6SPA+m9vPFRGMi59cb9NzczNqnX+CWpx5n8sZgJwTPkU4J6/kMZj56rQJcz10caRF/mag6VXB7q1CHEj7QtHqImd8Aa4dfatPXxB/EHHQMnxBeJK6uqB//rAOq32gx9q95tG2FTjPLj0XAZh2RJh948jG3l0Plj2qdbOh9/vPNenjUu0t8A4imYYZfMS3aQFY3IIACjxUb7eI6TjTjXKz5eSoNSkLk/aUeflv3h8sDE4PbUHVoNwJG3mdpMeeLWa49mKyilqYrPWCx8maBqj/AHwSra70zjmINQ02fflAznwJjwwRymQmGqNHXe8D8sG+BcqtUvAG8TME+A8cBuLUa1GqS6tTmw6gjyOx9N/HFRUUtpBzJ6CBcjEaKVHIvl2V6wDCC26sDIjQLhhf8zFsC+K8h1aaipSIzFNlDAqe8AfLr7j7sK4fphl5a56rZRdAAen9w233hhcfPEjTqLdkN/A7Rw6thhF9qd9IUhhupBJJv0i0Dpixks+9K4kSZkb22nxEgGJFwMPGY5qyuaKGrQVDqCySxeD9sMglQIiJ6+ZIq1eSRWRqmVqSikrFUCAbSAwF7mJgi2+O6bH7i29xO0f8m80z3P7tTuiMGC90qCgIAkQTP738RnFeJ5R/+1odmzyragGEEDZTIVtUwVjbzwBzNAq7UyBqVoJUztaxBgjzwa4Nwm8n4+H9cMtFF6yzjUZsGScO4WqjU8ACL+/8ZwR5hyFeiFCU6mmDJS97X7t5G/hfA3ifFg1MimD3Xjfwm/nses7HEvBOf6tBXDr2pYWLMQQdtx0i8GZIxz9JuvoZy6RgwdkSK1VVzFQoAYLxLjcm29gD8vf5Q4uaVZtNSq1KXHdqMrMpkAkjrEHbphr4ZztQrIBnULaQAzaVdmbxAIAAPW8g7WJxYThfCczdKlOkTNi7UyN4Gk90nbEzVYdtD5fBG0A9loKf6RamsEWUIQEZbd6O8SIJNt56mMWct9J6EEVsuGuIKubCIuGBDX9LW88Tp9H9GozinVrN2WjVoC1dIYFli6g9ZCkxgY/0aVmGpGUzB7yspE+MAj1xE/pjbULesf8AeGxl9eY+HVYFSjpfqexUze3sAHbywG4xlMq1RP4XaCXI1RfYQ2xEH44r8e4bmKNKmlVKca201FILE6QNLfagBbSMecIy2lfM4tTpIOujG3dfERnbssPzCmVowAMMuR4RlXpjtsyiM32dQUj11WJwAp2E4WOI5hnc99WSZAkWxQrrxeLq0x3f6O8mxAGbWWNgK1Ik+QEfuMD6vI9BcwKNPNN2swFCqTMSYKkDa/6YTa+VqKdLIVJAsVgkHY7XnxxGQwNwRHqIwvQvyc+0PSL/AMx4zf0ZqiszZgIqAklqcCB59pcnwwNy3JlN6JrrmA1NRJIpmQYkgjV3SPPfCyarkQSxHhJjGoqEAi4B3HQ+H54Ip1QMv7CAul+z9451Po2Ip6+2TSQCpKlZnaNRgk2GIU+j1h7dRREyNLyDMXgH97xgJwzjhpoyMgqISCFZmhSJNo2mb+ON6vMdR2DtrLBtQhiALQABsLdRBOAVrcm+0YGmdx94Y4TlQndiCN/XrjqFSnoy1NeoQdJvpHTrcm2Oe8FQ1GQdXI38WIn8cdJ4ix1KBHSJMdfxj8MZeNbq2lKAzeJvOWZIyro1an3+6lPul+6eg0gqLRM9fDHM8tVGo9pJUgzc+Hd+Bi35Y6nz1wSrUyzlQrOWVjpChm023tsI36DHLTliFYuCrAwARva48bW+I8saOFINO0lWHWvIA1oxs9gBN/Dw/rjenlwUZtUEEDSFJ8Lk2Ci+9740BABkEn3RH+/4dcbJCNGQrdwY9xV4c31a+mMx5zr1jPQU4EEU+IshmLwAGkysfdM2J9++Dyc8E0dNRFqMF0iV9ACxkhhEyIBJ8sA62bpFYSnBmZJm0bemIcrTBknYDG1kV+0JiVyuxljIZMvtME7dJ9OuLNaqqsyFtJkCYJIJuSfIfHBDlPjAospamH6Ai5Hjbx8xOGfjPKtHOIKtNjJ2cAQbxcTdT0NunpiFSvoezDHfKJT1LcHMRU4rWy7915KMSj3iSLlZjcRvgpw/m937uZYVKZklWAMxt06nx8elsUs4lXKa6TAhWDKpgGVaCYMWNhaxwPzGVp6Zp1dUbhl0naZG9ul4MzaMUKJUF7ecGt1x3RpzvJdGuQcnUhmUMabTbUbQT3gD43HgcA+OcPrUlRK1AU9E98KBrLGSS4F+gAmw6XxU4Lxd8vUV0cpBuVUEkeF+kY6NkOfsrmGKVgKck997qQIsR5xtiTdLSIt1h7xhocdxnM8rl3ZjouV7142W/W0WwaHNNUrpSrUVWsyrF/DcWPmPAeGNOaf4Z8xpyqhQJkrsxnoNgB5Yn4dw3aemLgh1BI9ZOxU2BkPDeFXv8/z88MvLWZy7NVWpUpoEgLrbSSxJBtbYgX/YCcbzbUOzC2BJ1eJiPHbffCtVqFmLEyTcn1wCnSC04NoM6Dl+TaOapI+XrPT162VCNR7pAaQLn2h16i18BuKclZhe4OyqaNROjSjxYEsCAbRG56+eAHDs/WpPqoO6ObShImeh8RtY4J5/NZ6nX1VDUFUIrbCy9DAsBIn1xIU6qtZWv4H5ePrQjI9INr8LqUp7Sm6AR7Sxv4Tvt6YOjk7tdNSjUigwntKpUaQFJIZVvYgiRg7Q+kmg6jtaVRWAJOkqwY32n2QdtrTgVS5my9RW7agjFnsqgppQmLusFmgzMX8uqipXO6fPnjG0U+TRayGYKMJBZDZlDFZB8D0OGijzJUyxQK+ZoUSilAza5EEalsRfu2238sT1OW8pUNHsmdO3LCnB1KWX7PeEg9N79MA+YuXjQrLT7TX3Z9kgrfYiThhVSqwBHqO72gKMgvLOZ4/WztT659YpToOkL7R3IAFyAPhi5l0xR4dktC/ngoKD6WNNC7KJgYqbL4CILmGeDZ4IlVFplnYSGGmwG4gkb/vbEHFebcqrXpM6kKVDU0GoAxY+yBY3i/XfChWzebCgdnVRlJOsI6sQdgYsQL/sDFLP5/tFTtNfaLIJZpBHSB0PvxMUKbEne8JqMMToH/F+FVSR2YUKuqWy3dg+a3Ak7wB54yonCman9ZRJeZMOII+832doG2ELIUcxVR+yJKIJMuq2HQaiJt0GBujzHxwg4UZyfWO1baw9p1KryjkuxatTTtFXcUqlRz7hN5HnbHp5SyWsBWAJFj/EFbeF5mSMJWT5izCU+7VYBR3VKhhAi0k+Z6dPgEzNYu7OYliSbdTc44cO22s+pgNUf8iP1XlPIyZqjVIlRVg94kDcRdhZha48QcQ8Z5Op0KRemzTIF3RhBtYRM3F8IeJ8oxDrA69ROKCiwIOsxTUB+kTovJtLVmKflLf4QT+MYceJLLnqAQDEatiJUmwMxv0nC79HlGart0VI/wARH5KcGc5DlkYppZTKt1naZOxhhjz+MbrgfxNNAYvFPnHN9gV7PMVjU1j6ioFgKQbrABibb4QOKZtqlQs0gnYHwwxcx1KSCiUZ+2pkq6MoUAC4YDwabGTbCvXqajO3gPDHp0kCjaZajXnlJZ6xiUkAbdMQKTiR6ZxaSh3hjfVLjMMXJfLgr5UO1u8wHoI/OcZjzajgMRNq9kQHwnlp2pl4UEbT19PIdTtgPo7Oqy1F0keHT3dQfXB3lfmhcuXWoO0pkjaxAvtMCb9cHM9w6jn0JChGUkKwIJ6G5FmWSR67EdbNVemx19n7SQRWHV3iVn8rRWhTdahaszHUloVR1tMX2vt0GKmW4jUT2XZd/ZJG++3jiznuGVMs+iqtrwYlT5g/sjFWqNZmbnpYefSBGNKkMLjIkSCDOgcE4kmYSK70VTstThtPeKiBv7TBVkn0tbFTmD6O1Hey7gNv2TTYRIhjcGOh+Iwi06kHx8sE6PM9dWVtZOkaQCel9+p33N/PGc0GU6qZsfaWFUNhxLmS4eqpUpVgErVIA105KgGZUyJnxBwNzmUpmqVoltCwupoJYgQxEbAmSBeB1xe47zG2b0IF7qgW3lj7RnE/DOGx+ZxVNVrvv3RG07LNOGcJ036/hhg4dxClTeagJCdB1O/v8f3GNM1TNBA9RWVLd6PHb0nC/lqtF8wr1WK0i0soEyANpmbxHvwDZwf6nDqx6TiuTzqw5UEzCVQA07CCbSd7G2Aub5b4fV/6NUoZglG1opvvqEgd3eQD0nCNVqXIHsyY8Y6Y0FY6SsnSSDE2kSAY8YJv5nEF4TR2GIlDX1doAxtr8h5mmdVJ0fTBH2WHUWMiffinnXrATmKdUsQQWKx5e0BBG/XfFKvzXmW7KahBpIUTSALEReNzECfLB3g/PcNUFbUe10hWm1K8N5kEX9QLHDEV1ybH2MANM4Fx7xSy1NTJYmB4ESfDx9f98Rgxhy4FnaedzD0q1KmdZLI0AREd2QJgi8z+ODWf+jKiIIZkmY0nUI/lMk/EYJ4kIbOCPf56QClqHVM5kGOGDIh3l6jFnMXJkwBA+WKdHJfWMJDKCQGjcA7+UjBujTtjQSDmTAtJaa4m4fzimVqOrJqBW58D0HoZviGqdKMeoB/DCq47aqAgZmYwIElj0sNugiTiZQOCG2jaiuROhLz9QdqbdgVpk6agJlgoG6gHvX6H+uJ8zzvk6jiGbs5g6kuB8J6Y5xxDh1ShUNOqNLAbSOokeWIs9lglQqjB1EQw2MgH5THuxAcHR5Sg4hxOoUM1wyqTrqZa9xqpqD6XFv64DcbqZBKy06VClVG7MllG8CQTcge6RhDBK9MRnBTgwv1H1/EBrk8hH+pleHRqIXSdBGmpU2csIImZUKSevlMSUX6PsrUUOoAQwZ7RjIO0TtNscuggCQRNxPXpI8bgj3Y2Fa0Yb9OeTn1g6Uc1E6FmuQ8tTqBG7RST3frFuB0GrdvL5YB8Q4QKOYKLq0iCNUTBHWLbzgLWz7QJdmkCxJgED1/TBbhlZqihnYsdpJJNvM4KU3U3LXE5nVhYC06NyLQ05eo/3mj/AAr+rYnfL1GLGmFG0Egm1zBuIubR4nE/BKXZ5JPMav8AES34AYjLEKxYEDYwxiCYE26+mPLr9erNdPCTmHNb1Mw6uKYAEgBbmxgyeo1Ax+WF/OZU02g+APx/cYNcezYWqwphqa6j3Sb7+1A6HAbO1tTbzbfHsURpUAbTFUNyTCHDeG0nUNWrimpJEAS5jy2HriFCgBUrDeMkn9APdiglTBflnKmvmqNM3BYFv5V7zfIYo2BeTE65y5wzscrSpxcKJ9Tc/MnGYKLjMeQcm82jE+faiGlUZSAShZTsRIJB3GC3AeaTlwJRagWdIaZANyAdoJ3keMeGMxmPXIDDMxAkRrbjFPNIpNC1UrTAYiC+mWiLwtzJ09IwK4hyn/Dv29ELWpKCWp1PukEG536+YtvjMZjy6jGjUATY7jztNyqKidbl+IApcTUl0I7OlUbUwVdWkDYLJkeEziPOLRd1FEMqhVBJ+03UgdAbf02GYzHq2mG8IZHh+n1x7x6qaaIFMXn4bYzGYXnG5Ro5b5zoPTWnWJR9QVbMwK206o8yZjfwvgvn+RMnWpFgpV5Msnd87iIsD4HHmMx5/EUxROpMXvNNNi4s0T+I/R3VS9FxUF4B7jEATO5XbxI9MDeE5TLl1GYLKyMQ1MCde2kBlst7Hy28sxmDwld6twxgr01SxEp8bpL/ABFXSERQxCqk6QBaLifUncziBOHMaLVpEKyrF5lgSCLRFj1xmMxvGwmbmZXUwZ8DgvluZcwF7NKrhWBBBYkEHyMgddoxmMwSAd4ASNpeyVAKoGCFMTjzGYQyghvljiOXLPRd4ckAjS23kQPM4L8Q5YoEauypsXdEUFQsFrTIBi589sZjMYKyAVB4zRTYlYv8e5CBroadIdkR3yKhmQSD7TSbAHbHp5LoCmUDuqlg14YkgERYCBfxxmMxDiqz0wmkx6CK5bUJSzX0cmC1OssRsVb8dRxRpch10azUmJWYJbbz7sfPGYzEl46tY3Mc8PT7pXzXKGcdVhFZVB0w67EljEkdST78UM/wzMBVWpTVQkgR2YNzNypv78eYzGqhxju2kgSVTh1AuLyjQpd6CJwy8Ky/dAxmMx6ZOJjE6xmU0U0XooA/wgDATIuXDKisVAVhLe0HkyZI8Tb0xmMx4tMaqk9A4T54Tn3MHKr09VRqoZVEAGdYj2QbaTYbzhXIxmMx61BiwN5krKFtaHOH8mV69AVqZQi/dJIPd90fPDP9FXLzGs9UxZdIvsSQT8h88ZjMTrObER6dMadU6/QyKqIice4zGYwys//Z"/>
          <p:cNvSpPr>
            <a:spLocks noChangeAspect="1" noChangeArrowheads="1"/>
          </p:cNvSpPr>
          <p:nvPr/>
        </p:nvSpPr>
        <p:spPr bwMode="auto">
          <a:xfrm>
            <a:off x="80963" y="-830263"/>
            <a:ext cx="2628900" cy="1743076"/>
          </a:xfrm>
          <a:prstGeom prst="rect">
            <a:avLst/>
          </a:prstGeom>
          <a:noFill/>
          <a:ln w="9525">
            <a:noFill/>
            <a:miter lim="800000"/>
            <a:headEnd/>
            <a:tailEnd/>
          </a:ln>
        </p:spPr>
        <p:txBody>
          <a:bodyPr/>
          <a:lstStyle/>
          <a:p>
            <a:endParaRPr lang="es-ES_tradnl">
              <a:latin typeface="Calibri" pitchFamily="34" charset="0"/>
            </a:endParaRPr>
          </a:p>
        </p:txBody>
      </p:sp>
      <p:pic>
        <p:nvPicPr>
          <p:cNvPr id="17436" name="Picture 44" descr="http://www.who.int/entity/mediacentre/multimedia/2008/wha61/who_wha61_080519_03.jpg"/>
          <p:cNvPicPr>
            <a:picLocks noChangeAspect="1" noChangeArrowheads="1"/>
          </p:cNvPicPr>
          <p:nvPr/>
        </p:nvPicPr>
        <p:blipFill>
          <a:blip r:embed="rId23"/>
          <a:srcRect/>
          <a:stretch>
            <a:fillRect/>
          </a:stretch>
        </p:blipFill>
        <p:spPr bwMode="auto">
          <a:xfrm>
            <a:off x="2843213" y="1484313"/>
            <a:ext cx="1144587" cy="760412"/>
          </a:xfrm>
          <a:prstGeom prst="rect">
            <a:avLst/>
          </a:prstGeom>
          <a:noFill/>
          <a:ln w="9525">
            <a:noFill/>
            <a:miter lim="800000"/>
            <a:headEnd/>
            <a:tailEnd/>
          </a:ln>
        </p:spPr>
      </p:pic>
      <p:sp>
        <p:nvSpPr>
          <p:cNvPr id="17437" name="40 CuadroTexto"/>
          <p:cNvSpPr txBox="1">
            <a:spLocks noChangeArrowheads="1"/>
          </p:cNvSpPr>
          <p:nvPr/>
        </p:nvSpPr>
        <p:spPr bwMode="auto">
          <a:xfrm>
            <a:off x="2339975" y="2420938"/>
            <a:ext cx="4319588" cy="1200150"/>
          </a:xfrm>
          <a:prstGeom prst="rect">
            <a:avLst/>
          </a:prstGeom>
          <a:noFill/>
          <a:ln w="9525">
            <a:noFill/>
            <a:miter lim="800000"/>
            <a:headEnd/>
            <a:tailEnd/>
          </a:ln>
        </p:spPr>
        <p:txBody>
          <a:bodyPr>
            <a:spAutoFit/>
          </a:bodyPr>
          <a:lstStyle/>
          <a:p>
            <a:endParaRPr lang="es-ES_tradnl">
              <a:latin typeface="Calibri" pitchFamily="34" charset="0"/>
            </a:endParaRPr>
          </a:p>
          <a:p>
            <a:endParaRPr lang="es-ES_tradnl">
              <a:latin typeface="Calibri" pitchFamily="34" charset="0"/>
            </a:endParaRPr>
          </a:p>
          <a:p>
            <a:endParaRPr lang="es-ES_tradnl">
              <a:latin typeface="Calibri" pitchFamily="34" charset="0"/>
            </a:endParaRPr>
          </a:p>
          <a:p>
            <a:endParaRPr lang="es-ES_tradnl">
              <a:latin typeface="Calibri" pitchFamily="34" charset="0"/>
            </a:endParaRPr>
          </a:p>
        </p:txBody>
      </p:sp>
      <p:graphicFrame>
        <p:nvGraphicFramePr>
          <p:cNvPr id="32" name="Diagram 31"/>
          <p:cNvGraphicFramePr/>
          <p:nvPr/>
        </p:nvGraphicFramePr>
        <p:xfrm>
          <a:off x="2209800" y="2514600"/>
          <a:ext cx="4176464" cy="3024336"/>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pic>
        <p:nvPicPr>
          <p:cNvPr id="17439" name="Picture 5" descr="GH1"/>
          <p:cNvPicPr>
            <a:picLocks noChangeAspect="1" noChangeArrowheads="1"/>
          </p:cNvPicPr>
          <p:nvPr/>
        </p:nvPicPr>
        <p:blipFill>
          <a:blip r:embed="rId29"/>
          <a:srcRect/>
          <a:stretch>
            <a:fillRect/>
          </a:stretch>
        </p:blipFill>
        <p:spPr bwMode="auto">
          <a:xfrm>
            <a:off x="914400" y="990600"/>
            <a:ext cx="903288" cy="1198563"/>
          </a:xfrm>
          <a:prstGeom prst="rect">
            <a:avLst/>
          </a:prstGeom>
          <a:noFill/>
          <a:ln w="9525">
            <a:noFill/>
            <a:miter lim="800000"/>
            <a:headEnd/>
            <a:tailEnd/>
          </a:ln>
        </p:spPr>
      </p:pic>
      <p:pic>
        <p:nvPicPr>
          <p:cNvPr id="17440" name="Picture 1"/>
          <p:cNvPicPr>
            <a:picLocks noChangeAspect="1" noChangeArrowheads="1"/>
          </p:cNvPicPr>
          <p:nvPr/>
        </p:nvPicPr>
        <p:blipFill>
          <a:blip r:embed="rId30"/>
          <a:srcRect/>
          <a:stretch>
            <a:fillRect/>
          </a:stretch>
        </p:blipFill>
        <p:spPr bwMode="auto">
          <a:xfrm>
            <a:off x="3886200" y="1143000"/>
            <a:ext cx="933450" cy="593725"/>
          </a:xfrm>
          <a:prstGeom prst="rect">
            <a:avLst/>
          </a:prstGeom>
          <a:noFill/>
          <a:ln w="9525">
            <a:noFill/>
            <a:miter lim="800000"/>
            <a:headEnd/>
            <a:tailEnd/>
          </a:ln>
        </p:spPr>
      </p:pic>
      <p:sp>
        <p:nvSpPr>
          <p:cNvPr id="35" name="Slide Number Placeholder 34"/>
          <p:cNvSpPr>
            <a:spLocks noGrp="1"/>
          </p:cNvSpPr>
          <p:nvPr>
            <p:ph type="sldNum" sz="quarter" idx="11"/>
          </p:nvPr>
        </p:nvSpPr>
        <p:spPr/>
        <p:txBody>
          <a:bodyPr/>
          <a:lstStyle/>
          <a:p>
            <a:pPr>
              <a:defRPr/>
            </a:pPr>
            <a:fld id="{1B3D757E-2B3A-477D-8833-164288382C09}" type="slidenum">
              <a:rPr lang="en-US"/>
              <a:pPr>
                <a:defRPr/>
              </a:pPr>
              <a:t>1</a:t>
            </a:fld>
            <a:endParaRPr lang="en-US"/>
          </a:p>
        </p:txBody>
      </p:sp>
      <p:sp>
        <p:nvSpPr>
          <p:cNvPr id="36" name="Footer Placeholder 35"/>
          <p:cNvSpPr>
            <a:spLocks noGrp="1"/>
          </p:cNvSpPr>
          <p:nvPr>
            <p:ph type="ftr" sz="quarter" idx="4294967295"/>
          </p:nvPr>
        </p:nvSpPr>
        <p:spPr>
          <a:xfrm>
            <a:off x="381000" y="6356350"/>
            <a:ext cx="80010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endParaRPr lang="en-US" dirty="0">
              <a:solidFill>
                <a:schemeClr val="tx1">
                  <a:tint val="75000"/>
                </a:schemeClr>
              </a:solidFill>
              <a:latin typeface="+mn-lt"/>
            </a:endParaRPr>
          </a:p>
        </p:txBody>
      </p:sp>
      <p:pic>
        <p:nvPicPr>
          <p:cNvPr id="17443" name="Picture 4" descr="Global Health Comm"/>
          <p:cNvPicPr>
            <a:picLocks noChangeAspect="1" noChangeArrowheads="1"/>
          </p:cNvPicPr>
          <p:nvPr/>
        </p:nvPicPr>
        <p:blipFill>
          <a:blip r:embed="rId31"/>
          <a:srcRect/>
          <a:stretch>
            <a:fillRect/>
          </a:stretch>
        </p:blipFill>
        <p:spPr bwMode="auto">
          <a:xfrm>
            <a:off x="1600200" y="1600200"/>
            <a:ext cx="998538" cy="762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p:cNvPicPr>
            <a:picLocks noGrp="1" noChangeAspect="1" noChangeArrowheads="1"/>
          </p:cNvPicPr>
          <p:nvPr>
            <p:ph type="subTitle" idx="1"/>
          </p:nvPr>
        </p:nvPicPr>
        <p:blipFill>
          <a:blip r:embed="rId2"/>
          <a:srcRect/>
          <a:stretch>
            <a:fillRect/>
          </a:stretch>
        </p:blipFill>
        <p:spPr>
          <a:xfrm>
            <a:off x="1760538" y="3886200"/>
            <a:ext cx="5622925" cy="1752600"/>
          </a:xfrm>
        </p:spPr>
      </p:pic>
      <p:pic>
        <p:nvPicPr>
          <p:cNvPr id="25602" name="Picture 5"/>
          <p:cNvPicPr>
            <a:picLocks noGrp="1" noChangeAspect="1" noChangeArrowheads="1"/>
          </p:cNvPicPr>
          <p:nvPr>
            <p:ph type="ctrTitle"/>
          </p:nvPr>
        </p:nvPicPr>
        <p:blipFill>
          <a:blip r:embed="rId3"/>
          <a:srcRect/>
          <a:stretch>
            <a:fillRect/>
          </a:stretch>
        </p:blipFill>
        <p:spPr>
          <a:xfrm>
            <a:off x="1765300" y="2468563"/>
            <a:ext cx="5613400" cy="792162"/>
          </a:xfrm>
        </p:spPr>
      </p:pic>
      <p:sp>
        <p:nvSpPr>
          <p:cNvPr id="4" name="Slide Number Placeholder 3"/>
          <p:cNvSpPr>
            <a:spLocks noGrp="1"/>
          </p:cNvSpPr>
          <p:nvPr>
            <p:ph type="sldNum" sz="quarter" idx="12"/>
          </p:nvPr>
        </p:nvSpPr>
        <p:spPr/>
        <p:txBody>
          <a:bodyPr/>
          <a:lstStyle/>
          <a:p>
            <a:pPr>
              <a:defRPr/>
            </a:pPr>
            <a:fld id="{CEE9E13C-6EDD-4A9C-B917-0C16BB9954D6}" type="slidenum">
              <a:rPr lang="en-US"/>
              <a:pPr>
                <a:defRPr/>
              </a:pPr>
              <a:t>10</a:t>
            </a:fld>
            <a:endParaRPr lang="en-US"/>
          </a:p>
        </p:txBody>
      </p:sp>
      <p:sp>
        <p:nvSpPr>
          <p:cNvPr id="5" name="Footer Placeholder 4"/>
          <p:cNvSpPr>
            <a:spLocks noGrp="1"/>
          </p:cNvSpPr>
          <p:nvPr>
            <p:ph type="ftr" sz="quarter" idx="11"/>
          </p:nvPr>
        </p:nvSpPr>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endParaRPr lang="en-US" dirty="0">
              <a:solidFill>
                <a:schemeClr val="tx1">
                  <a:tint val="75000"/>
                </a:schemeClr>
              </a:solidFill>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mtClean="0"/>
              <a:t>Global Health Equity</a:t>
            </a:r>
          </a:p>
        </p:txBody>
      </p:sp>
      <p:sp>
        <p:nvSpPr>
          <p:cNvPr id="26626" name="Content Placeholder 2"/>
          <p:cNvSpPr>
            <a:spLocks noGrp="1"/>
          </p:cNvSpPr>
          <p:nvPr>
            <p:ph idx="1"/>
          </p:nvPr>
        </p:nvSpPr>
        <p:spPr/>
        <p:txBody>
          <a:bodyPr/>
          <a:lstStyle/>
          <a:p>
            <a:r>
              <a:rPr lang="en-US" smtClean="0"/>
              <a:t>Most consistent stratifying variable : income</a:t>
            </a:r>
          </a:p>
          <a:p>
            <a:r>
              <a:rPr lang="en-US" smtClean="0"/>
              <a:t>Best standards at country level : Upper quintile</a:t>
            </a:r>
          </a:p>
          <a:p>
            <a:r>
              <a:rPr lang="en-US" smtClean="0"/>
              <a:t>Best standards at global level : High income region.</a:t>
            </a:r>
          </a:p>
          <a:p>
            <a:r>
              <a:rPr lang="en-US" smtClean="0"/>
              <a:t>Narrow disparities, improve global averages and best standards.</a:t>
            </a:r>
          </a:p>
        </p:txBody>
      </p:sp>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3B57CD11-ECDC-42CD-A6DA-5D5C80430623}" type="slidenum">
              <a:rPr lang="en-US"/>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mtClean="0"/>
              <a:t>Health disparities</a:t>
            </a:r>
          </a:p>
        </p:txBody>
      </p:sp>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BB18BAE0-7492-491F-80FB-4754BA771157}" type="slidenum">
              <a:rPr lang="en-US"/>
              <a:pPr>
                <a:defRPr/>
              </a:pPr>
              <a:t>12</a:t>
            </a:fld>
            <a:endParaRPr lang="en-US"/>
          </a:p>
        </p:txBody>
      </p:sp>
      <p:pic>
        <p:nvPicPr>
          <p:cNvPr id="27652" name="Content Placeholder 5"/>
          <p:cNvPicPr>
            <a:picLocks noGrp="1"/>
          </p:cNvPicPr>
          <p:nvPr>
            <p:ph idx="1"/>
          </p:nvPr>
        </p:nvPicPr>
        <p:blipFill>
          <a:blip r:embed="rId2"/>
          <a:srcRect/>
          <a:stretch>
            <a:fillRect/>
          </a:stretch>
        </p:blipFill>
        <p:spPr>
          <a:xfrm>
            <a:off x="685800" y="1676400"/>
            <a:ext cx="3962400" cy="3429000"/>
          </a:xfrm>
        </p:spPr>
      </p:pic>
      <p:pic>
        <p:nvPicPr>
          <p:cNvPr id="27653" name="Picture 6"/>
          <p:cNvPicPr>
            <a:picLocks noChangeAspect="1" noChangeArrowheads="1"/>
          </p:cNvPicPr>
          <p:nvPr/>
        </p:nvPicPr>
        <p:blipFill>
          <a:blip r:embed="rId3"/>
          <a:srcRect/>
          <a:stretch>
            <a:fillRect/>
          </a:stretch>
        </p:blipFill>
        <p:spPr bwMode="auto">
          <a:xfrm>
            <a:off x="4572000" y="1676400"/>
            <a:ext cx="4191000" cy="3429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Different risks and forms of ill health</a:t>
            </a:r>
            <a:endParaRPr lang="en-US" dirty="0"/>
          </a:p>
        </p:txBody>
      </p:sp>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7E4D6C30-7E82-47A4-AB56-CC43C1A924F8}" type="slidenum">
              <a:rPr lang="en-US"/>
              <a:pPr>
                <a:defRPr/>
              </a:pPr>
              <a:t>13</a:t>
            </a:fld>
            <a:endParaRPr lang="en-US"/>
          </a:p>
        </p:txBody>
      </p:sp>
      <p:graphicFrame>
        <p:nvGraphicFramePr>
          <p:cNvPr id="6" name="Content Placeholder 5"/>
          <p:cNvGraphicFramePr>
            <a:graphicFrameLocks noGrp="1"/>
          </p:cNvGraphicFramePr>
          <p:nvPr>
            <p:ph idx="1"/>
          </p:nvPr>
        </p:nvGraphicFramePr>
        <p:xfrm>
          <a:off x="457200" y="1600201"/>
          <a:ext cx="7620000" cy="42671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z="3600" smtClean="0"/>
              <a:t>Excess ill-health vs. best regional standards</a:t>
            </a:r>
          </a:p>
        </p:txBody>
      </p:sp>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2B3C1F3E-3605-4A2A-81FB-BC943A9C78D9}" type="slidenum">
              <a:rPr lang="en-US"/>
              <a:pPr>
                <a:defRPr/>
              </a:pPr>
              <a:t>14</a:t>
            </a:fld>
            <a:endParaRPr lang="en-US"/>
          </a:p>
        </p:txBody>
      </p:sp>
      <p:graphicFrame>
        <p:nvGraphicFramePr>
          <p:cNvPr id="6" name="Content Placeholder 5"/>
          <p:cNvGraphicFramePr>
            <a:graphicFrameLocks noGrp="1"/>
          </p:cNvGraphicFramePr>
          <p:nvPr>
            <p:ph idx="1"/>
          </p:nvPr>
        </p:nvGraphicFramePr>
        <p:xfrm>
          <a:off x="457200" y="1600201"/>
          <a:ext cx="8382000" cy="3276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762000" y="4876800"/>
          <a:ext cx="6477000" cy="152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Title 1"/>
          <p:cNvSpPr>
            <a:spLocks noGrp="1"/>
          </p:cNvSpPr>
          <p:nvPr>
            <p:ph type="title"/>
          </p:nvPr>
        </p:nvSpPr>
        <p:spPr/>
        <p:txBody>
          <a:bodyPr/>
          <a:lstStyle/>
          <a:p>
            <a:r>
              <a:rPr lang="en-US" smtClean="0"/>
              <a:t>Excess burden of disease vs. HICs</a:t>
            </a:r>
          </a:p>
        </p:txBody>
      </p:sp>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2492F870-5516-4D33-B5E0-67FDF291F377}" type="slidenum">
              <a:rPr lang="en-US"/>
              <a:pPr>
                <a:defRPr/>
              </a:pPr>
              <a:t>15</a:t>
            </a:fld>
            <a:endParaRPr lang="en-US"/>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Distribution and trend of life expectancy</a:t>
            </a:r>
            <a:endParaRPr lang="en-US" dirty="0"/>
          </a:p>
        </p:txBody>
      </p:sp>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1C5A67EB-C7D6-4A84-BF60-400D3E27C200}" type="slidenum">
              <a:rPr lang="en-US"/>
              <a:pPr>
                <a:defRPr/>
              </a:pPr>
              <a:t>16</a:t>
            </a:fld>
            <a:endParaRPr lang="en-US"/>
          </a:p>
        </p:txBody>
      </p:sp>
      <p:graphicFrame>
        <p:nvGraphicFramePr>
          <p:cNvPr id="31748" name="Content Placeholder 5"/>
          <p:cNvGraphicFramePr>
            <a:graphicFrameLocks noGrp="1"/>
          </p:cNvGraphicFramePr>
          <p:nvPr>
            <p:ph idx="1"/>
          </p:nvPr>
        </p:nvGraphicFramePr>
        <p:xfrm>
          <a:off x="457200" y="1600200"/>
          <a:ext cx="7620000" cy="3886200"/>
        </p:xfrm>
        <a:graphic>
          <a:graphicData uri="http://schemas.openxmlformats.org/presentationml/2006/ole">
            <mc:AlternateContent xmlns:mc="http://schemas.openxmlformats.org/markup-compatibility/2006">
              <mc:Choice xmlns:v="urn:schemas-microsoft-com:vml" Requires="v">
                <p:oleObj spid="_x0000_s31752" r:id="rId3" imgW="7620660" imgH="3883489" progId="Excel.Chart.8">
                  <p:embed/>
                </p:oleObj>
              </mc:Choice>
              <mc:Fallback>
                <p:oleObj r:id="rId3" imgW="7620660" imgH="3883489" progId="Excel.Chart.8">
                  <p:embed/>
                  <p:pic>
                    <p:nvPicPr>
                      <p:cNvPr id="0" name="Content Placeholder 5"/>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00200"/>
                        <a:ext cx="7620000" cy="388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z="3600" smtClean="0"/>
              <a:t>Distribution of child and adult mortality</a:t>
            </a:r>
          </a:p>
        </p:txBody>
      </p:sp>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91FF1D3B-E0B8-484A-992B-19FDEB9CE2E1}" type="slidenum">
              <a:rPr lang="en-US"/>
              <a:pPr>
                <a:defRPr/>
              </a:pPr>
              <a:t>17</a:t>
            </a:fld>
            <a:endParaRPr lang="en-US"/>
          </a:p>
        </p:txBody>
      </p:sp>
      <p:graphicFrame>
        <p:nvGraphicFramePr>
          <p:cNvPr id="32772" name="Content Placeholder 5"/>
          <p:cNvGraphicFramePr>
            <a:graphicFrameLocks noGrp="1"/>
          </p:cNvGraphicFramePr>
          <p:nvPr>
            <p:ph idx="1"/>
          </p:nvPr>
        </p:nvGraphicFramePr>
        <p:xfrm>
          <a:off x="381000" y="1524000"/>
          <a:ext cx="4343400" cy="2667000"/>
        </p:xfrm>
        <a:graphic>
          <a:graphicData uri="http://schemas.openxmlformats.org/presentationml/2006/ole">
            <mc:AlternateContent xmlns:mc="http://schemas.openxmlformats.org/markup-compatibility/2006">
              <mc:Choice xmlns:v="urn:schemas-microsoft-com:vml" Requires="v">
                <p:oleObj spid="_x0000_s32784" r:id="rId3" imgW="4340728" imgH="2670279" progId="Excel.Chart.8">
                  <p:embed/>
                </p:oleObj>
              </mc:Choice>
              <mc:Fallback>
                <p:oleObj r:id="rId3" imgW="4340728" imgH="2670279" progId="Excel.Chart.8">
                  <p:embed/>
                  <p:pic>
                    <p:nvPicPr>
                      <p:cNvPr id="0" name="Content Placeholder 5"/>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24000"/>
                        <a:ext cx="4343400" cy="266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73" name="Chart 6"/>
          <p:cNvGraphicFramePr>
            <a:graphicFrameLocks/>
          </p:cNvGraphicFramePr>
          <p:nvPr/>
        </p:nvGraphicFramePr>
        <p:xfrm>
          <a:off x="4648200" y="1524000"/>
          <a:ext cx="4267200" cy="2667000"/>
        </p:xfrm>
        <a:graphic>
          <a:graphicData uri="http://schemas.openxmlformats.org/presentationml/2006/ole">
            <mc:AlternateContent xmlns:mc="http://schemas.openxmlformats.org/markup-compatibility/2006">
              <mc:Choice xmlns:v="urn:schemas-microsoft-com:vml" Requires="v">
                <p:oleObj spid="_x0000_s32785" r:id="rId5" imgW="4267570" imgH="2670279" progId="Excel.Chart.8">
                  <p:embed/>
                </p:oleObj>
              </mc:Choice>
              <mc:Fallback>
                <p:oleObj r:id="rId5" imgW="4267570" imgH="2670279" progId="Excel.Chart.8">
                  <p:embed/>
                  <p:pic>
                    <p:nvPicPr>
                      <p:cNvPr id="0" name="Chart 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1524000"/>
                        <a:ext cx="4267200" cy="266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74" name="Chart 7"/>
          <p:cNvGraphicFramePr>
            <a:graphicFrameLocks/>
          </p:cNvGraphicFramePr>
          <p:nvPr/>
        </p:nvGraphicFramePr>
        <p:xfrm>
          <a:off x="1981200" y="4267200"/>
          <a:ext cx="5314950" cy="2152650"/>
        </p:xfrm>
        <a:graphic>
          <a:graphicData uri="http://schemas.openxmlformats.org/presentationml/2006/ole">
            <mc:AlternateContent xmlns:mc="http://schemas.openxmlformats.org/markup-compatibility/2006">
              <mc:Choice xmlns:v="urn:schemas-microsoft-com:vml" Requires="v">
                <p:oleObj spid="_x0000_s32786" r:id="rId7" imgW="5316173" imgH="2152075" progId="Excel.Chart.8">
                  <p:embed/>
                </p:oleObj>
              </mc:Choice>
              <mc:Fallback>
                <p:oleObj r:id="rId7" imgW="5316173" imgH="2152075" progId="Excel.Chart.8">
                  <p:embed/>
                  <p:pic>
                    <p:nvPicPr>
                      <p:cNvPr id="0" name="Chart 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4267200"/>
                        <a:ext cx="5314950" cy="2152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Excess deaths due to health inequity</a:t>
            </a:r>
            <a:endParaRPr lang="en-US" dirty="0"/>
          </a:p>
        </p:txBody>
      </p:sp>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1A0B0C6F-CB92-4128-82FD-2B89FCD92491}" type="slidenum">
              <a:rPr lang="en-US"/>
              <a:pPr>
                <a:defRPr/>
              </a:pPr>
              <a:t>18</a:t>
            </a:fld>
            <a:endParaRPr lang="en-US"/>
          </a:p>
        </p:txBody>
      </p:sp>
      <p:graphicFrame>
        <p:nvGraphicFramePr>
          <p:cNvPr id="8" name="Content Placeholder 7"/>
          <p:cNvGraphicFramePr>
            <a:graphicFrameLocks noGrp="1"/>
          </p:cNvGraphicFramePr>
          <p:nvPr>
            <p:ph idx="1"/>
          </p:nvPr>
        </p:nvGraphicFramePr>
        <p:xfrm>
          <a:off x="457200" y="1600201"/>
          <a:ext cx="4191000" cy="44195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nvGraphicFramePr>
        <p:xfrm>
          <a:off x="4648200" y="1600200"/>
          <a:ext cx="3886199" cy="4419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sz="3200" smtClean="0"/>
              <a:t>Proportion of deaths due to inequity = injustice?</a:t>
            </a:r>
          </a:p>
        </p:txBody>
      </p:sp>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4296891C-E9E9-4E13-9470-236CFAF54AB3}" type="slidenum">
              <a:rPr lang="en-US"/>
              <a:pPr>
                <a:defRPr/>
              </a:pPr>
              <a:t>19</a:t>
            </a:fld>
            <a:endParaRPr lang="en-US"/>
          </a:p>
        </p:txBody>
      </p:sp>
      <p:graphicFrame>
        <p:nvGraphicFramePr>
          <p:cNvPr id="6" name="Content Placeholder 5"/>
          <p:cNvGraphicFramePr>
            <a:graphicFrameLocks noGrp="1"/>
          </p:cNvGraphicFramePr>
          <p:nvPr>
            <p:ph idx="1"/>
          </p:nvPr>
        </p:nvGraphicFramePr>
        <p:xfrm>
          <a:off x="457200" y="1600201"/>
          <a:ext cx="4267200" cy="4267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4800600" y="1600200"/>
          <a:ext cx="3886200" cy="4191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p:cNvSpPr>
          <p:nvPr>
            <p:ph type="title" idx="4294967295"/>
          </p:nvPr>
        </p:nvSpPr>
        <p:spPr/>
        <p:txBody>
          <a:bodyPr/>
          <a:lstStyle/>
          <a:p>
            <a:r>
              <a:rPr lang="fr-BE" smtClean="0"/>
              <a:t>Global health?</a:t>
            </a:r>
            <a:endParaRPr lang="en-GB" smtClean="0"/>
          </a:p>
        </p:txBody>
      </p:sp>
      <p:pic>
        <p:nvPicPr>
          <p:cNvPr id="330756" name="Picture 21"/>
          <p:cNvPicPr>
            <a:picLocks noGrp="1" noChangeAspect="1" noChangeArrowheads="1"/>
          </p:cNvPicPr>
          <p:nvPr>
            <p:ph type="body" idx="4294967295"/>
          </p:nvPr>
        </p:nvPicPr>
        <p:blipFill>
          <a:blip r:embed="rId3"/>
          <a:srcRect/>
          <a:stretch>
            <a:fillRect/>
          </a:stretch>
        </p:blipFill>
        <p:spPr>
          <a:xfrm>
            <a:off x="457200" y="2354263"/>
            <a:ext cx="8229600" cy="3017837"/>
          </a:xfrm>
          <a:noFill/>
          <a:ln>
            <a:solidFill>
              <a:srgbClr val="000000"/>
            </a:solid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Trend , burden and share of ill health</a:t>
            </a:r>
            <a:endParaRPr lang="en-US" dirty="0"/>
          </a:p>
        </p:txBody>
      </p:sp>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69B5F926-42D2-4108-B851-AA0AC5B8F66D}" type="slidenum">
              <a:rPr lang="en-US"/>
              <a:pPr>
                <a:defRPr/>
              </a:pPr>
              <a:t>20</a:t>
            </a:fld>
            <a:endParaRPr lang="en-US"/>
          </a:p>
        </p:txBody>
      </p:sp>
      <p:graphicFrame>
        <p:nvGraphicFramePr>
          <p:cNvPr id="6" name="Content Placeholder 5"/>
          <p:cNvGraphicFramePr>
            <a:graphicFrameLocks noGrp="1"/>
          </p:cNvGraphicFramePr>
          <p:nvPr>
            <p:ph idx="1"/>
          </p:nvPr>
        </p:nvGraphicFramePr>
        <p:xfrm>
          <a:off x="457200" y="3733800"/>
          <a:ext cx="3962400" cy="25146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4648200" y="3810000"/>
          <a:ext cx="4114800" cy="2362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nvGraphicFramePr>
        <p:xfrm>
          <a:off x="2286000" y="1143000"/>
          <a:ext cx="4733925" cy="271843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smtClean="0"/>
              <a:t>And national health inequities?</a:t>
            </a:r>
          </a:p>
        </p:txBody>
      </p:sp>
      <p:sp>
        <p:nvSpPr>
          <p:cNvPr id="3" name="Footer Placeholder 2"/>
          <p:cNvSpPr>
            <a:spLocks noGrp="1"/>
          </p:cNvSpPr>
          <p:nvPr>
            <p:ph type="ftr" sz="quarter" idx="4294967295"/>
          </p:nvPr>
        </p:nvSpPr>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4" name="Slide Number Placeholder 3"/>
          <p:cNvSpPr>
            <a:spLocks noGrp="1"/>
          </p:cNvSpPr>
          <p:nvPr>
            <p:ph type="sldNum" sz="quarter" idx="4294967295"/>
          </p:nvPr>
        </p:nvSpPr>
        <p:spPr/>
        <p:txBody>
          <a:bodyPr/>
          <a:lstStyle/>
          <a:p>
            <a:pPr>
              <a:defRPr/>
            </a:pPr>
            <a:fld id="{03A854C2-88D8-40F7-B96B-63FFA3B95B63}" type="slidenum">
              <a:rPr lang="en-US"/>
              <a:pPr>
                <a:defRPr/>
              </a:pPr>
              <a:t>21</a:t>
            </a:fld>
            <a:endParaRPr lang="en-US"/>
          </a:p>
        </p:txBody>
      </p:sp>
      <p:sp>
        <p:nvSpPr>
          <p:cNvPr id="36868" name="Rectangle 5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GB">
              <a:latin typeface="Calibri" pitchFamily="34" charset="0"/>
            </a:endParaRPr>
          </a:p>
        </p:txBody>
      </p:sp>
      <p:graphicFrame>
        <p:nvGraphicFramePr>
          <p:cNvPr id="61" name="Chart 60"/>
          <p:cNvGraphicFramePr/>
          <p:nvPr/>
        </p:nvGraphicFramePr>
        <p:xfrm>
          <a:off x="914400" y="1752600"/>
          <a:ext cx="7772400" cy="3429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mtClean="0"/>
              <a:t>Conclusion GH situation and equity</a:t>
            </a:r>
          </a:p>
        </p:txBody>
      </p:sp>
      <p:sp>
        <p:nvSpPr>
          <p:cNvPr id="37890" name="Content Placeholder 2"/>
          <p:cNvSpPr>
            <a:spLocks noGrp="1"/>
          </p:cNvSpPr>
          <p:nvPr>
            <p:ph idx="1"/>
          </p:nvPr>
        </p:nvSpPr>
        <p:spPr/>
        <p:txBody>
          <a:bodyPr/>
          <a:lstStyle/>
          <a:p>
            <a:r>
              <a:rPr lang="en-US" smtClean="0">
                <a:solidFill>
                  <a:srgbClr val="FF0000"/>
                </a:solidFill>
              </a:rPr>
              <a:t>Unprecedented </a:t>
            </a:r>
            <a:r>
              <a:rPr lang="en-US" smtClean="0"/>
              <a:t>average increase in life expectancy (one day every three days)</a:t>
            </a:r>
          </a:p>
          <a:p>
            <a:r>
              <a:rPr lang="en-US" smtClean="0"/>
              <a:t>GH Inequity remained </a:t>
            </a:r>
            <a:r>
              <a:rPr lang="en-US" smtClean="0">
                <a:solidFill>
                  <a:srgbClr val="FF0000"/>
                </a:solidFill>
              </a:rPr>
              <a:t>stagnant</a:t>
            </a:r>
            <a:r>
              <a:rPr lang="en-US" smtClean="0"/>
              <a:t> last 20 years</a:t>
            </a:r>
          </a:p>
          <a:p>
            <a:r>
              <a:rPr lang="en-US" smtClean="0"/>
              <a:t>GH inequity translates in some 20 m </a:t>
            </a:r>
            <a:r>
              <a:rPr lang="en-US" smtClean="0">
                <a:solidFill>
                  <a:srgbClr val="FF0000"/>
                </a:solidFill>
              </a:rPr>
              <a:t>premature</a:t>
            </a:r>
            <a:r>
              <a:rPr lang="en-US" smtClean="0"/>
              <a:t> deaths per year, </a:t>
            </a:r>
            <a:r>
              <a:rPr lang="en-US" smtClean="0">
                <a:solidFill>
                  <a:srgbClr val="FF0000"/>
                </a:solidFill>
              </a:rPr>
              <a:t>one in three</a:t>
            </a:r>
            <a:r>
              <a:rPr lang="en-US" smtClean="0"/>
              <a:t> and </a:t>
            </a:r>
            <a:r>
              <a:rPr lang="en-US" smtClean="0">
                <a:solidFill>
                  <a:srgbClr val="FF0000"/>
                </a:solidFill>
              </a:rPr>
              <a:t>half of the burden of ill health</a:t>
            </a:r>
          </a:p>
          <a:p>
            <a:r>
              <a:rPr lang="en-US" smtClean="0">
                <a:solidFill>
                  <a:srgbClr val="FF0000"/>
                </a:solidFill>
              </a:rPr>
              <a:t>NH inequity </a:t>
            </a:r>
            <a:r>
              <a:rPr lang="en-US" smtClean="0"/>
              <a:t>contributes to </a:t>
            </a:r>
            <a:r>
              <a:rPr lang="en-US" smtClean="0">
                <a:solidFill>
                  <a:srgbClr val="FF0000"/>
                </a:solidFill>
              </a:rPr>
              <a:t>one third </a:t>
            </a:r>
            <a:r>
              <a:rPr lang="en-US" smtClean="0"/>
              <a:t>of the global health gap on average (more in LMICs)</a:t>
            </a:r>
          </a:p>
        </p:txBody>
      </p:sp>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endParaRPr lang="en-US" dirty="0">
              <a:solidFill>
                <a:schemeClr val="tx1">
                  <a:tint val="75000"/>
                </a:schemeClr>
              </a:solidFill>
              <a:latin typeface="+mn-lt"/>
            </a:endParaRPr>
          </a:p>
        </p:txBody>
      </p:sp>
      <p:sp>
        <p:nvSpPr>
          <p:cNvPr id="5" name="Slide Number Placeholder 4"/>
          <p:cNvSpPr>
            <a:spLocks noGrp="1"/>
          </p:cNvSpPr>
          <p:nvPr>
            <p:ph type="sldNum" sz="quarter" idx="11"/>
          </p:nvPr>
        </p:nvSpPr>
        <p:spPr/>
        <p:txBody>
          <a:bodyPr/>
          <a:lstStyle/>
          <a:p>
            <a:pPr>
              <a:defRPr/>
            </a:pPr>
            <a:fld id="{744C63A4-6F2F-45AC-8EFC-340865D55E58}" type="slidenum">
              <a:rPr lang="en-US"/>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p:cNvSpPr>
          <p:nvPr>
            <p:ph type="title" idx="4294967295"/>
          </p:nvPr>
        </p:nvSpPr>
        <p:spPr/>
        <p:txBody>
          <a:bodyPr/>
          <a:lstStyle/>
          <a:p>
            <a:r>
              <a:rPr lang="fr-BE" smtClean="0"/>
              <a:t>The equity approach …</a:t>
            </a:r>
            <a:endParaRPr lang="en-GB" smtClean="0"/>
          </a:p>
        </p:txBody>
      </p:sp>
      <p:sp>
        <p:nvSpPr>
          <p:cNvPr id="326659" name="Rectangle 3"/>
          <p:cNvSpPr>
            <a:spLocks noGrp="1"/>
          </p:cNvSpPr>
          <p:nvPr>
            <p:ph type="body" idx="4294967295"/>
          </p:nvPr>
        </p:nvSpPr>
        <p:spPr/>
        <p:txBody>
          <a:bodyPr/>
          <a:lstStyle/>
          <a:p>
            <a:endParaRPr lang="en-GB" smtClean="0"/>
          </a:p>
        </p:txBody>
      </p:sp>
      <p:pic>
        <p:nvPicPr>
          <p:cNvPr id="326661" name="Picture 5" descr="1"/>
          <p:cNvPicPr>
            <a:picLocks noChangeAspect="1" noChangeArrowheads="1"/>
          </p:cNvPicPr>
          <p:nvPr/>
        </p:nvPicPr>
        <p:blipFill>
          <a:blip r:embed="rId2"/>
          <a:srcRect/>
          <a:stretch>
            <a:fillRect/>
          </a:stretch>
        </p:blipFill>
        <p:spPr bwMode="auto">
          <a:xfrm>
            <a:off x="609600" y="1752600"/>
            <a:ext cx="7440613" cy="3897313"/>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p:cNvSpPr>
          <p:nvPr>
            <p:ph type="title" idx="4294967295"/>
          </p:nvPr>
        </p:nvSpPr>
        <p:spPr/>
        <p:txBody>
          <a:bodyPr/>
          <a:lstStyle/>
          <a:p>
            <a:r>
              <a:rPr lang="fr-BE" smtClean="0"/>
              <a:t>Vs. The inequity principle</a:t>
            </a:r>
            <a:endParaRPr lang="en-GB" smtClean="0"/>
          </a:p>
        </p:txBody>
      </p:sp>
      <p:sp>
        <p:nvSpPr>
          <p:cNvPr id="327683" name="Rectangle 3"/>
          <p:cNvSpPr>
            <a:spLocks noGrp="1"/>
          </p:cNvSpPr>
          <p:nvPr>
            <p:ph type="body" idx="4294967295"/>
          </p:nvPr>
        </p:nvSpPr>
        <p:spPr/>
        <p:txBody>
          <a:bodyPr/>
          <a:lstStyle/>
          <a:p>
            <a:endParaRPr lang="en-GB" smtClean="0"/>
          </a:p>
        </p:txBody>
      </p:sp>
      <p:pic>
        <p:nvPicPr>
          <p:cNvPr id="327685" name="Picture 5" descr="locomotora-vapor"/>
          <p:cNvPicPr>
            <a:picLocks noChangeAspect="1" noChangeArrowheads="1"/>
          </p:cNvPicPr>
          <p:nvPr/>
        </p:nvPicPr>
        <p:blipFill>
          <a:blip r:embed="rId2"/>
          <a:srcRect/>
          <a:stretch>
            <a:fillRect/>
          </a:stretch>
        </p:blipFill>
        <p:spPr bwMode="auto">
          <a:xfrm>
            <a:off x="609600" y="1371600"/>
            <a:ext cx="8085138" cy="511968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p:cNvSpPr>
          <p:nvPr>
            <p:ph type="title" idx="4294967295"/>
          </p:nvPr>
        </p:nvSpPr>
        <p:spPr/>
        <p:txBody>
          <a:bodyPr/>
          <a:lstStyle/>
          <a:p>
            <a:r>
              <a:rPr lang="fr-BE" smtClean="0"/>
              <a:t>Annual death toll by…</a:t>
            </a:r>
            <a:endParaRPr lang="en-GB" smtClean="0"/>
          </a:p>
        </p:txBody>
      </p:sp>
      <p:sp>
        <p:nvSpPr>
          <p:cNvPr id="328707" name="Rectangle 3"/>
          <p:cNvSpPr>
            <a:spLocks noGrp="1"/>
          </p:cNvSpPr>
          <p:nvPr>
            <p:ph type="body" idx="4294967295"/>
          </p:nvPr>
        </p:nvSpPr>
        <p:spPr/>
        <p:txBody>
          <a:bodyPr/>
          <a:lstStyle/>
          <a:p>
            <a:pPr>
              <a:buFont typeface="Arial" charset="0"/>
              <a:buNone/>
            </a:pPr>
            <a:endParaRPr lang="fr-BE" smtClean="0"/>
          </a:p>
          <a:p>
            <a:pPr>
              <a:buFont typeface="Arial" charset="0"/>
              <a:buNone/>
            </a:pPr>
            <a:endParaRPr lang="fr-BE" smtClean="0"/>
          </a:p>
          <a:p>
            <a:r>
              <a:rPr lang="fr-BE" smtClean="0"/>
              <a:t>Non equity and progress : 20 m</a:t>
            </a:r>
          </a:p>
          <a:p>
            <a:r>
              <a:rPr lang="fr-BE" smtClean="0"/>
              <a:t>Non progress (since 1990) and equity : 12 m</a:t>
            </a:r>
            <a:endParaRPr lang="en-GB"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smtClean="0"/>
              <a:t>The response of health systems</a:t>
            </a:r>
          </a:p>
        </p:txBody>
      </p:sp>
      <p:graphicFrame>
        <p:nvGraphicFramePr>
          <p:cNvPr id="6" name="Content Placeholder 5"/>
          <p:cNvGraphicFramePr>
            <a:graphicFrameLocks noGrp="1"/>
          </p:cNvGraphicFramePr>
          <p:nvPr>
            <p:ph idx="1"/>
          </p:nvPr>
        </p:nvGraphicFramePr>
        <p:xfrm>
          <a:off x="457200" y="1600200"/>
          <a:ext cx="8153400" cy="4267200"/>
        </p:xfrm>
        <a:graphic>
          <a:graphicData uri="http://schemas.openxmlformats.org/drawingml/2006/table">
            <a:tbl>
              <a:tblPr firstRow="1" bandRow="1">
                <a:tableStyleId>{5C22544A-7EE6-4342-B048-85BDC9FD1C3A}</a:tableStyleId>
              </a:tblPr>
              <a:tblGrid>
                <a:gridCol w="1630680"/>
                <a:gridCol w="1630680"/>
                <a:gridCol w="1630680"/>
                <a:gridCol w="1630680"/>
                <a:gridCol w="1630680"/>
              </a:tblGrid>
              <a:tr h="1054452">
                <a:tc>
                  <a:txBody>
                    <a:bodyPr/>
                    <a:lstStyle/>
                    <a:p>
                      <a:pPr marL="0" marR="0">
                        <a:lnSpc>
                          <a:spcPct val="115000"/>
                        </a:lnSpc>
                        <a:spcBef>
                          <a:spcPts val="1000"/>
                        </a:spcBef>
                        <a:spcAft>
                          <a:spcPts val="1000"/>
                        </a:spcAft>
                      </a:pPr>
                      <a:r>
                        <a:rPr lang="en-GB" sz="1200" b="1" dirty="0">
                          <a:latin typeface="Cambria"/>
                          <a:ea typeface="Times New Roman"/>
                          <a:cs typeface="Times New Roman"/>
                        </a:rPr>
                        <a:t>Dynamics : </a:t>
                      </a:r>
                      <a:endParaRPr lang="en-US" sz="1200" dirty="0">
                        <a:latin typeface="Cambria"/>
                        <a:ea typeface="Times New Roman"/>
                        <a:cs typeface="Times New Roman"/>
                      </a:endParaRPr>
                    </a:p>
                  </a:txBody>
                  <a:tcPr/>
                </a:tc>
                <a:tc>
                  <a:txBody>
                    <a:bodyPr/>
                    <a:lstStyle/>
                    <a:p>
                      <a:pPr marL="0" marR="0">
                        <a:lnSpc>
                          <a:spcPct val="115000"/>
                        </a:lnSpc>
                        <a:spcBef>
                          <a:spcPts val="1000"/>
                        </a:spcBef>
                        <a:spcAft>
                          <a:spcPts val="1000"/>
                        </a:spcAft>
                      </a:pPr>
                      <a:r>
                        <a:rPr lang="en-GB" sz="1200" dirty="0">
                          <a:latin typeface="Cambria"/>
                          <a:ea typeface="Times New Roman"/>
                          <a:cs typeface="Times New Roman"/>
                        </a:rPr>
                        <a:t>Situation analysis   </a:t>
                      </a:r>
                      <a:endParaRPr lang="en-US" sz="1200" dirty="0">
                        <a:latin typeface="Cambria"/>
                        <a:ea typeface="Times New Roman"/>
                        <a:cs typeface="Times New Roman"/>
                      </a:endParaRPr>
                    </a:p>
                  </a:txBody>
                  <a:tcPr/>
                </a:tc>
                <a:tc>
                  <a:txBody>
                    <a:bodyPr/>
                    <a:lstStyle/>
                    <a:p>
                      <a:pPr marL="0" marR="0">
                        <a:lnSpc>
                          <a:spcPct val="115000"/>
                        </a:lnSpc>
                        <a:spcBef>
                          <a:spcPts val="1000"/>
                        </a:spcBef>
                        <a:spcAft>
                          <a:spcPts val="1000"/>
                        </a:spcAft>
                      </a:pPr>
                      <a:r>
                        <a:rPr lang="en-GB" sz="1200">
                          <a:latin typeface="Cambria"/>
                          <a:ea typeface="Times New Roman"/>
                          <a:cs typeface="Times New Roman"/>
                        </a:rPr>
                        <a:t>Definition of BHCP/organization of services/health system pillars   </a:t>
                      </a:r>
                      <a:endParaRPr lang="en-US" sz="1200">
                        <a:latin typeface="Cambria"/>
                        <a:ea typeface="Times New Roman"/>
                        <a:cs typeface="Times New Roman"/>
                      </a:endParaRPr>
                    </a:p>
                  </a:txBody>
                  <a:tcPr/>
                </a:tc>
                <a:tc>
                  <a:txBody>
                    <a:bodyPr/>
                    <a:lstStyle/>
                    <a:p>
                      <a:pPr marL="0" marR="0">
                        <a:lnSpc>
                          <a:spcPct val="115000"/>
                        </a:lnSpc>
                        <a:spcBef>
                          <a:spcPts val="1000"/>
                        </a:spcBef>
                        <a:spcAft>
                          <a:spcPts val="1000"/>
                        </a:spcAft>
                      </a:pPr>
                      <a:r>
                        <a:rPr lang="en-GB" sz="1200">
                          <a:latin typeface="Cambria"/>
                          <a:ea typeface="Times New Roman"/>
                          <a:cs typeface="Times New Roman"/>
                        </a:rPr>
                        <a:t>Costing and budgeting scenarios </a:t>
                      </a:r>
                      <a:endParaRPr lang="en-US" sz="1200">
                        <a:latin typeface="Cambria"/>
                        <a:ea typeface="Times New Roman"/>
                        <a:cs typeface="Times New Roman"/>
                      </a:endParaRPr>
                    </a:p>
                  </a:txBody>
                  <a:tcPr/>
                </a:tc>
                <a:tc>
                  <a:txBody>
                    <a:bodyPr/>
                    <a:lstStyle/>
                    <a:p>
                      <a:pPr marL="0" marR="0">
                        <a:lnSpc>
                          <a:spcPct val="115000"/>
                        </a:lnSpc>
                        <a:spcBef>
                          <a:spcPts val="1000"/>
                        </a:spcBef>
                        <a:spcAft>
                          <a:spcPts val="1000"/>
                        </a:spcAft>
                      </a:pPr>
                      <a:r>
                        <a:rPr lang="en-GB" sz="1200">
                          <a:latin typeface="Cambria"/>
                          <a:ea typeface="Times New Roman"/>
                          <a:cs typeface="Times New Roman"/>
                        </a:rPr>
                        <a:t>Monitoring HIS/applied research </a:t>
                      </a:r>
                      <a:endParaRPr lang="en-US" sz="1200">
                        <a:latin typeface="Cambria"/>
                        <a:ea typeface="Times New Roman"/>
                        <a:cs typeface="Times New Roman"/>
                      </a:endParaRPr>
                    </a:p>
                  </a:txBody>
                  <a:tcPr/>
                </a:tc>
              </a:tr>
              <a:tr h="1292221">
                <a:tc>
                  <a:txBody>
                    <a:bodyPr/>
                    <a:lstStyle/>
                    <a:p>
                      <a:pPr marL="0" marR="0">
                        <a:lnSpc>
                          <a:spcPct val="115000"/>
                        </a:lnSpc>
                        <a:spcBef>
                          <a:spcPts val="1000"/>
                        </a:spcBef>
                        <a:spcAft>
                          <a:spcPts val="1000"/>
                        </a:spcAft>
                      </a:pPr>
                      <a:r>
                        <a:rPr lang="en-GB" sz="1200" b="1">
                          <a:latin typeface="Cambria"/>
                          <a:ea typeface="Times New Roman"/>
                          <a:cs typeface="Times New Roman"/>
                        </a:rPr>
                        <a:t>Health priorities covered </a:t>
                      </a:r>
                      <a:endParaRPr lang="en-US" sz="1200">
                        <a:latin typeface="Cambria"/>
                        <a:ea typeface="Times New Roman"/>
                        <a:cs typeface="Times New Roman"/>
                      </a:endParaRPr>
                    </a:p>
                  </a:txBody>
                  <a:tcPr/>
                </a:tc>
                <a:tc>
                  <a:txBody>
                    <a:bodyPr/>
                    <a:lstStyle/>
                    <a:p>
                      <a:pPr marL="0" marR="0">
                        <a:lnSpc>
                          <a:spcPct val="115000"/>
                        </a:lnSpc>
                        <a:spcBef>
                          <a:spcPts val="1000"/>
                        </a:spcBef>
                        <a:spcAft>
                          <a:spcPts val="1000"/>
                        </a:spcAft>
                      </a:pPr>
                      <a:r>
                        <a:rPr lang="en-GB" sz="1200">
                          <a:latin typeface="Cambria"/>
                          <a:ea typeface="Times New Roman"/>
                          <a:cs typeface="Times New Roman"/>
                        </a:rPr>
                        <a:t>Reproductive health services</a:t>
                      </a:r>
                      <a:endParaRPr lang="en-US" sz="1200">
                        <a:latin typeface="Cambria"/>
                        <a:ea typeface="Times New Roman"/>
                        <a:cs typeface="Times New Roman"/>
                      </a:endParaRPr>
                    </a:p>
                  </a:txBody>
                  <a:tcPr/>
                </a:tc>
                <a:tc>
                  <a:txBody>
                    <a:bodyPr/>
                    <a:lstStyle/>
                    <a:p>
                      <a:pPr marL="0" marR="0">
                        <a:lnSpc>
                          <a:spcPct val="115000"/>
                        </a:lnSpc>
                        <a:spcBef>
                          <a:spcPts val="1000"/>
                        </a:spcBef>
                        <a:spcAft>
                          <a:spcPts val="1000"/>
                        </a:spcAft>
                      </a:pPr>
                      <a:r>
                        <a:rPr lang="en-GB" sz="1200">
                          <a:latin typeface="Cambria"/>
                          <a:ea typeface="Times New Roman"/>
                          <a:cs typeface="Times New Roman"/>
                        </a:rPr>
                        <a:t>Child health care &amp; nutrition</a:t>
                      </a:r>
                      <a:endParaRPr lang="en-US" sz="1200">
                        <a:latin typeface="Cambria"/>
                        <a:ea typeface="Times New Roman"/>
                        <a:cs typeface="Times New Roman"/>
                      </a:endParaRPr>
                    </a:p>
                  </a:txBody>
                  <a:tcPr/>
                </a:tc>
                <a:tc>
                  <a:txBody>
                    <a:bodyPr/>
                    <a:lstStyle/>
                    <a:p>
                      <a:pPr marL="0" marR="0">
                        <a:lnSpc>
                          <a:spcPct val="115000"/>
                        </a:lnSpc>
                        <a:spcBef>
                          <a:spcPts val="1000"/>
                        </a:spcBef>
                        <a:spcAft>
                          <a:spcPts val="1000"/>
                        </a:spcAft>
                      </a:pPr>
                      <a:r>
                        <a:rPr lang="en-GB" sz="1200">
                          <a:latin typeface="Cambria"/>
                          <a:ea typeface="Times New Roman"/>
                          <a:cs typeface="Times New Roman"/>
                        </a:rPr>
                        <a:t>Endemic communicable diseases /emerging threats*  vs. Acute conditions.</a:t>
                      </a:r>
                      <a:endParaRPr lang="en-US" sz="1200">
                        <a:latin typeface="Cambria"/>
                        <a:ea typeface="Times New Roman"/>
                        <a:cs typeface="Times New Roman"/>
                      </a:endParaRPr>
                    </a:p>
                  </a:txBody>
                  <a:tcPr/>
                </a:tc>
                <a:tc>
                  <a:txBody>
                    <a:bodyPr/>
                    <a:lstStyle/>
                    <a:p>
                      <a:pPr marL="0" marR="0">
                        <a:lnSpc>
                          <a:spcPct val="115000"/>
                        </a:lnSpc>
                        <a:spcBef>
                          <a:spcPts val="1000"/>
                        </a:spcBef>
                        <a:spcAft>
                          <a:spcPts val="1000"/>
                        </a:spcAft>
                      </a:pPr>
                      <a:r>
                        <a:rPr lang="en-GB" sz="1200">
                          <a:latin typeface="Cambria"/>
                          <a:ea typeface="Times New Roman"/>
                          <a:cs typeface="Times New Roman"/>
                        </a:rPr>
                        <a:t>Prevalent non-communicable diseases vs. chronic conditions.</a:t>
                      </a:r>
                      <a:endParaRPr lang="en-US" sz="1200">
                        <a:latin typeface="Cambria"/>
                        <a:ea typeface="Times New Roman"/>
                        <a:cs typeface="Times New Roman"/>
                      </a:endParaRPr>
                    </a:p>
                  </a:txBody>
                  <a:tcPr/>
                </a:tc>
              </a:tr>
              <a:tr h="816683">
                <a:tc>
                  <a:txBody>
                    <a:bodyPr/>
                    <a:lstStyle/>
                    <a:p>
                      <a:pPr marL="0" marR="0">
                        <a:lnSpc>
                          <a:spcPct val="115000"/>
                        </a:lnSpc>
                        <a:spcBef>
                          <a:spcPts val="1000"/>
                        </a:spcBef>
                        <a:spcAft>
                          <a:spcPts val="1000"/>
                        </a:spcAft>
                      </a:pPr>
                      <a:r>
                        <a:rPr lang="en-GB" sz="1200" b="1">
                          <a:latin typeface="Cambria"/>
                          <a:ea typeface="Times New Roman"/>
                          <a:cs typeface="Times New Roman"/>
                        </a:rPr>
                        <a:t>Health pillars </a:t>
                      </a:r>
                      <a:endParaRPr lang="en-US" sz="1200">
                        <a:latin typeface="Cambria"/>
                        <a:ea typeface="Times New Roman"/>
                        <a:cs typeface="Times New Roman"/>
                      </a:endParaRPr>
                    </a:p>
                  </a:txBody>
                  <a:tcPr/>
                </a:tc>
                <a:tc>
                  <a:txBody>
                    <a:bodyPr/>
                    <a:lstStyle/>
                    <a:p>
                      <a:pPr marL="0" marR="0">
                        <a:lnSpc>
                          <a:spcPct val="115000"/>
                        </a:lnSpc>
                        <a:spcBef>
                          <a:spcPts val="1000"/>
                        </a:spcBef>
                        <a:spcAft>
                          <a:spcPts val="1000"/>
                        </a:spcAft>
                      </a:pPr>
                      <a:r>
                        <a:rPr lang="en-GB" sz="1200">
                          <a:latin typeface="Cambria"/>
                          <a:ea typeface="Times New Roman"/>
                          <a:cs typeface="Times New Roman"/>
                        </a:rPr>
                        <a:t>Human resources for health * </a:t>
                      </a:r>
                      <a:endParaRPr lang="en-US" sz="1200">
                        <a:latin typeface="Cambria"/>
                        <a:ea typeface="Times New Roman"/>
                        <a:cs typeface="Times New Roman"/>
                      </a:endParaRPr>
                    </a:p>
                  </a:txBody>
                  <a:tcPr/>
                </a:tc>
                <a:tc>
                  <a:txBody>
                    <a:bodyPr/>
                    <a:lstStyle/>
                    <a:p>
                      <a:pPr marL="0" marR="0">
                        <a:lnSpc>
                          <a:spcPct val="115000"/>
                        </a:lnSpc>
                        <a:spcBef>
                          <a:spcPts val="1000"/>
                        </a:spcBef>
                        <a:spcAft>
                          <a:spcPts val="1000"/>
                        </a:spcAft>
                      </a:pPr>
                      <a:r>
                        <a:rPr lang="en-GB" sz="1200">
                          <a:latin typeface="Cambria"/>
                          <a:ea typeface="Times New Roman"/>
                          <a:cs typeface="Times New Roman"/>
                        </a:rPr>
                        <a:t>Infrastructures and logistics </a:t>
                      </a:r>
                      <a:endParaRPr lang="en-US" sz="1200">
                        <a:latin typeface="Cambria"/>
                        <a:ea typeface="Times New Roman"/>
                        <a:cs typeface="Times New Roman"/>
                      </a:endParaRPr>
                    </a:p>
                  </a:txBody>
                  <a:tcPr/>
                </a:tc>
                <a:tc>
                  <a:txBody>
                    <a:bodyPr/>
                    <a:lstStyle/>
                    <a:p>
                      <a:pPr marL="0" marR="0">
                        <a:lnSpc>
                          <a:spcPct val="115000"/>
                        </a:lnSpc>
                        <a:spcBef>
                          <a:spcPts val="1000"/>
                        </a:spcBef>
                        <a:spcAft>
                          <a:spcPts val="1000"/>
                        </a:spcAft>
                      </a:pPr>
                      <a:r>
                        <a:rPr lang="en-GB" sz="1200">
                          <a:latin typeface="Cambria"/>
                          <a:ea typeface="Times New Roman"/>
                          <a:cs typeface="Times New Roman"/>
                        </a:rPr>
                        <a:t>Access to medicines and fungible health products* </a:t>
                      </a:r>
                      <a:endParaRPr lang="en-US" sz="1200">
                        <a:latin typeface="Cambria"/>
                        <a:ea typeface="Times New Roman"/>
                        <a:cs typeface="Times New Roman"/>
                      </a:endParaRPr>
                    </a:p>
                  </a:txBody>
                  <a:tcPr/>
                </a:tc>
                <a:tc>
                  <a:txBody>
                    <a:bodyPr/>
                    <a:lstStyle/>
                    <a:p>
                      <a:pPr marL="0" marR="0">
                        <a:lnSpc>
                          <a:spcPct val="115000"/>
                        </a:lnSpc>
                        <a:spcBef>
                          <a:spcPts val="1000"/>
                        </a:spcBef>
                        <a:spcAft>
                          <a:spcPts val="1000"/>
                        </a:spcAft>
                      </a:pPr>
                      <a:r>
                        <a:rPr lang="en-GB" sz="1200">
                          <a:latin typeface="Cambria"/>
                          <a:ea typeface="Times New Roman"/>
                          <a:cs typeface="Times New Roman"/>
                        </a:rPr>
                        <a:t>Health fair financing schemes </a:t>
                      </a:r>
                      <a:endParaRPr lang="en-US" sz="1200">
                        <a:latin typeface="Cambria"/>
                        <a:ea typeface="Times New Roman"/>
                        <a:cs typeface="Times New Roman"/>
                      </a:endParaRPr>
                    </a:p>
                  </a:txBody>
                  <a:tcPr/>
                </a:tc>
              </a:tr>
              <a:tr h="1103844">
                <a:tc>
                  <a:txBody>
                    <a:bodyPr/>
                    <a:lstStyle/>
                    <a:p>
                      <a:pPr marL="0" marR="0">
                        <a:lnSpc>
                          <a:spcPct val="115000"/>
                        </a:lnSpc>
                        <a:spcBef>
                          <a:spcPts val="1000"/>
                        </a:spcBef>
                        <a:spcAft>
                          <a:spcPts val="1000"/>
                        </a:spcAft>
                      </a:pPr>
                      <a:r>
                        <a:rPr lang="en-GB" sz="1200" b="1" dirty="0">
                          <a:latin typeface="Cambria"/>
                          <a:ea typeface="Times New Roman"/>
                          <a:cs typeface="Times New Roman"/>
                        </a:rPr>
                        <a:t>Health system principles</a:t>
                      </a:r>
                      <a:endParaRPr lang="en-US" sz="1200" dirty="0">
                        <a:latin typeface="Cambria"/>
                        <a:ea typeface="Times New Roman"/>
                        <a:cs typeface="Times New Roman"/>
                      </a:endParaRPr>
                    </a:p>
                    <a:p>
                      <a:pPr marL="0" marR="0">
                        <a:lnSpc>
                          <a:spcPct val="115000"/>
                        </a:lnSpc>
                        <a:spcBef>
                          <a:spcPts val="1000"/>
                        </a:spcBef>
                        <a:spcAft>
                          <a:spcPts val="1000"/>
                        </a:spcAft>
                      </a:pPr>
                      <a:r>
                        <a:rPr lang="fr-BE" sz="1200" b="1" dirty="0">
                          <a:latin typeface="Cambria"/>
                          <a:ea typeface="Times New Roman"/>
                          <a:cs typeface="Times New Roman"/>
                        </a:rPr>
                        <a:t>(WHA 62.12) </a:t>
                      </a:r>
                      <a:endParaRPr lang="en-US" sz="1200" dirty="0">
                        <a:latin typeface="Cambria"/>
                        <a:ea typeface="Times New Roman"/>
                        <a:cs typeface="Times New Roman"/>
                      </a:endParaRPr>
                    </a:p>
                  </a:txBody>
                  <a:tcPr/>
                </a:tc>
                <a:tc>
                  <a:txBody>
                    <a:bodyPr/>
                    <a:lstStyle/>
                    <a:p>
                      <a:pPr marL="0" marR="0">
                        <a:lnSpc>
                          <a:spcPct val="115000"/>
                        </a:lnSpc>
                        <a:spcBef>
                          <a:spcPts val="1000"/>
                        </a:spcBef>
                        <a:spcAft>
                          <a:spcPts val="1000"/>
                        </a:spcAft>
                      </a:pPr>
                      <a:r>
                        <a:rPr lang="en-GB" sz="1200">
                          <a:latin typeface="Cambria"/>
                          <a:ea typeface="Times New Roman"/>
                          <a:cs typeface="Times New Roman"/>
                        </a:rPr>
                        <a:t>Inclusive leadership </a:t>
                      </a:r>
                      <a:endParaRPr lang="en-US" sz="1200">
                        <a:latin typeface="Cambria"/>
                        <a:ea typeface="Times New Roman"/>
                        <a:cs typeface="Times New Roman"/>
                      </a:endParaRPr>
                    </a:p>
                  </a:txBody>
                  <a:tcPr/>
                </a:tc>
                <a:tc>
                  <a:txBody>
                    <a:bodyPr/>
                    <a:lstStyle/>
                    <a:p>
                      <a:pPr marL="0" marR="0">
                        <a:lnSpc>
                          <a:spcPct val="115000"/>
                        </a:lnSpc>
                        <a:spcBef>
                          <a:spcPts val="1000"/>
                        </a:spcBef>
                        <a:spcAft>
                          <a:spcPts val="1000"/>
                        </a:spcAft>
                      </a:pPr>
                      <a:r>
                        <a:rPr lang="fr-BE" sz="1200">
                          <a:latin typeface="Cambria"/>
                          <a:ea typeface="Times New Roman"/>
                          <a:cs typeface="Times New Roman"/>
                        </a:rPr>
                        <a:t>Universal Coverage </a:t>
                      </a:r>
                      <a:endParaRPr lang="en-US" sz="1200">
                        <a:latin typeface="Cambria"/>
                        <a:ea typeface="Times New Roman"/>
                        <a:cs typeface="Times New Roman"/>
                      </a:endParaRPr>
                    </a:p>
                  </a:txBody>
                  <a:tcPr/>
                </a:tc>
                <a:tc>
                  <a:txBody>
                    <a:bodyPr/>
                    <a:lstStyle/>
                    <a:p>
                      <a:pPr marL="0" marR="0">
                        <a:lnSpc>
                          <a:spcPct val="115000"/>
                        </a:lnSpc>
                        <a:spcBef>
                          <a:spcPts val="1000"/>
                        </a:spcBef>
                        <a:spcAft>
                          <a:spcPts val="1000"/>
                        </a:spcAft>
                      </a:pPr>
                      <a:r>
                        <a:rPr lang="fr-BE" sz="1200">
                          <a:latin typeface="Cambria"/>
                          <a:ea typeface="Times New Roman"/>
                          <a:cs typeface="Times New Roman"/>
                        </a:rPr>
                        <a:t>Patient centered </a:t>
                      </a:r>
                      <a:endParaRPr lang="en-US" sz="1200">
                        <a:latin typeface="Cambria"/>
                        <a:ea typeface="Times New Roman"/>
                        <a:cs typeface="Times New Roman"/>
                      </a:endParaRPr>
                    </a:p>
                  </a:txBody>
                  <a:tcPr/>
                </a:tc>
                <a:tc>
                  <a:txBody>
                    <a:bodyPr/>
                    <a:lstStyle/>
                    <a:p>
                      <a:pPr marL="0" marR="0">
                        <a:lnSpc>
                          <a:spcPct val="115000"/>
                        </a:lnSpc>
                        <a:spcBef>
                          <a:spcPts val="1000"/>
                        </a:spcBef>
                        <a:spcAft>
                          <a:spcPts val="1000"/>
                        </a:spcAft>
                      </a:pPr>
                      <a:r>
                        <a:rPr lang="fr-BE" sz="1200" dirty="0" err="1">
                          <a:latin typeface="Cambria"/>
                          <a:ea typeface="Times New Roman"/>
                          <a:cs typeface="Times New Roman"/>
                        </a:rPr>
                        <a:t>Health</a:t>
                      </a:r>
                      <a:r>
                        <a:rPr lang="fr-BE" sz="1200" dirty="0">
                          <a:latin typeface="Cambria"/>
                          <a:ea typeface="Times New Roman"/>
                          <a:cs typeface="Times New Roman"/>
                        </a:rPr>
                        <a:t> in all </a:t>
                      </a:r>
                      <a:endParaRPr lang="en-US" sz="1200" dirty="0">
                        <a:latin typeface="Cambria"/>
                        <a:ea typeface="Times New Roman"/>
                        <a:cs typeface="Times New Roman"/>
                      </a:endParaRPr>
                    </a:p>
                    <a:p>
                      <a:pPr marL="0" marR="0">
                        <a:lnSpc>
                          <a:spcPct val="115000"/>
                        </a:lnSpc>
                        <a:spcBef>
                          <a:spcPts val="1000"/>
                        </a:spcBef>
                        <a:spcAft>
                          <a:spcPts val="1000"/>
                        </a:spcAft>
                      </a:pPr>
                      <a:r>
                        <a:rPr lang="en-GB" sz="1200" dirty="0">
                          <a:latin typeface="Cambria"/>
                          <a:ea typeface="Times New Roman"/>
                          <a:cs typeface="Times New Roman"/>
                        </a:rPr>
                        <a:t> </a:t>
                      </a:r>
                      <a:endParaRPr lang="en-US" sz="1200" dirty="0">
                        <a:latin typeface="Cambria"/>
                        <a:ea typeface="Times New Roman"/>
                        <a:cs typeface="Times New Roman"/>
                      </a:endParaRPr>
                    </a:p>
                  </a:txBody>
                  <a:tcPr/>
                </a:tc>
              </a:tr>
            </a:tbl>
          </a:graphicData>
        </a:graphic>
      </p:graphicFrame>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F956EC4E-1A6D-42C5-82AF-4DFA4F707C3C}" type="slidenum">
              <a:rPr lang="en-US"/>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t>Gaps in health system resources</a:t>
            </a:r>
          </a:p>
        </p:txBody>
      </p:sp>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F924CEE2-C5D5-4E89-B634-C1F1F13A63AE}" type="slidenum">
              <a:rPr lang="en-US"/>
              <a:pPr>
                <a:defRPr/>
              </a:pPr>
              <a:t>27</a:t>
            </a:fld>
            <a:endParaRPr lang="en-US"/>
          </a:p>
        </p:txBody>
      </p:sp>
      <p:graphicFrame>
        <p:nvGraphicFramePr>
          <p:cNvPr id="7" name="Chart 6"/>
          <p:cNvGraphicFramePr/>
          <p:nvPr/>
        </p:nvGraphicFramePr>
        <p:xfrm>
          <a:off x="533400" y="1295400"/>
          <a:ext cx="4572000" cy="50292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5"/>
          <p:cNvGraphicFramePr>
            <a:graphicFrameLocks noGrp="1"/>
          </p:cNvGraphicFramePr>
          <p:nvPr>
            <p:ph idx="1"/>
          </p:nvPr>
        </p:nvGraphicFramePr>
        <p:xfrm>
          <a:off x="5257800" y="1295400"/>
          <a:ext cx="3429000" cy="5029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z="2800" smtClean="0"/>
              <a:t>Gaps in health system capacities and performance </a:t>
            </a:r>
          </a:p>
        </p:txBody>
      </p:sp>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dirty="0">
                <a:solidFill>
                  <a:schemeClr val="tx1">
                    <a:tint val="75000"/>
                  </a:schemeClr>
                </a:solidFill>
                <a:latin typeface="+mn-lt"/>
              </a:rPr>
              <a:t>J </a:t>
            </a:r>
            <a:r>
              <a:rPr lang="en-US" dirty="0" err="1">
                <a:solidFill>
                  <a:schemeClr val="tx1">
                    <a:tint val="75000"/>
                  </a:schemeClr>
                </a:solidFill>
                <a:latin typeface="+mn-lt"/>
              </a:rPr>
              <a:t>Garay</a:t>
            </a:r>
            <a:r>
              <a:rPr lang="en-US" dirty="0">
                <a:solidFill>
                  <a:schemeClr val="tx1">
                    <a:tint val="75000"/>
                  </a:schemeClr>
                </a:solidFill>
                <a:latin typeface="+mn-lt"/>
              </a:rPr>
              <a:t>,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AEAE6783-1E02-402C-B094-DAEEF9739BBA}" type="slidenum">
              <a:rPr lang="en-US"/>
              <a:pPr>
                <a:defRPr/>
              </a:pPr>
              <a:t>28</a:t>
            </a:fld>
            <a:endParaRPr lang="en-US"/>
          </a:p>
        </p:txBody>
      </p:sp>
      <p:graphicFrame>
        <p:nvGraphicFramePr>
          <p:cNvPr id="7" name="Content Placeholder 5"/>
          <p:cNvGraphicFramePr>
            <a:graphicFrameLocks/>
          </p:cNvGraphicFramePr>
          <p:nvPr/>
        </p:nvGraphicFramePr>
        <p:xfrm>
          <a:off x="457200" y="1600200"/>
          <a:ext cx="3276600" cy="4495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8"/>
          <p:cNvGraphicFramePr>
            <a:graphicFrameLocks noGrp="1"/>
          </p:cNvGraphicFramePr>
          <p:nvPr>
            <p:ph idx="1"/>
          </p:nvPr>
        </p:nvGraphicFramePr>
        <p:xfrm>
          <a:off x="3810000" y="1524000"/>
          <a:ext cx="48768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2146" name="Object 2"/>
          <p:cNvGraphicFramePr>
            <a:graphicFrameLocks noChangeAspect="1"/>
          </p:cNvGraphicFramePr>
          <p:nvPr/>
        </p:nvGraphicFramePr>
        <p:xfrm>
          <a:off x="323850" y="620713"/>
          <a:ext cx="8820150" cy="5308600"/>
        </p:xfrm>
        <a:graphic>
          <a:graphicData uri="http://schemas.openxmlformats.org/presentationml/2006/ole">
            <mc:AlternateContent xmlns:mc="http://schemas.openxmlformats.org/markup-compatibility/2006">
              <mc:Choice xmlns:v="urn:schemas-microsoft-com:vml" Requires="v">
                <p:oleObj spid="_x0000_s262150" name="Chart" r:id="rId3" imgW="5238902" imgH="3152775" progId="Excel.Sheet.8">
                  <p:embed/>
                </p:oleObj>
              </mc:Choice>
              <mc:Fallback>
                <p:oleObj name="Chart" r:id="rId3" imgW="5238902" imgH="3152775" progId="Excel.Shee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620713"/>
                        <a:ext cx="8820150"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62147" name="Text Box 5"/>
          <p:cNvSpPr txBox="1">
            <a:spLocks noChangeArrowheads="1"/>
          </p:cNvSpPr>
          <p:nvPr/>
        </p:nvSpPr>
        <p:spPr bwMode="auto">
          <a:xfrm>
            <a:off x="6156325" y="2708275"/>
            <a:ext cx="1008063" cy="223838"/>
          </a:xfrm>
          <a:prstGeom prst="rect">
            <a:avLst/>
          </a:prstGeom>
          <a:noFill/>
          <a:ln w="9525">
            <a:solidFill>
              <a:schemeClr val="tx1"/>
            </a:solidFill>
            <a:miter lim="800000"/>
            <a:headEnd/>
            <a:tailEnd/>
          </a:ln>
        </p:spPr>
        <p:txBody>
          <a:bodyPr>
            <a:spAutoFit/>
          </a:bodyPr>
          <a:lstStyle/>
          <a:p>
            <a:pPr>
              <a:spcBef>
                <a:spcPct val="50000"/>
              </a:spcBef>
            </a:pPr>
            <a:r>
              <a:rPr lang="fr-BE" sz="800">
                <a:latin typeface="Calibri" pitchFamily="34" charset="0"/>
              </a:rPr>
              <a:t>Angola  105/220</a:t>
            </a:r>
            <a:endParaRPr lang="en-GB" sz="800">
              <a:latin typeface="Calibri" pitchFamily="34" charset="0"/>
            </a:endParaRPr>
          </a:p>
        </p:txBody>
      </p:sp>
      <p:sp>
        <p:nvSpPr>
          <p:cNvPr id="262148" name="Text Box 6"/>
          <p:cNvSpPr txBox="1">
            <a:spLocks noChangeArrowheads="1"/>
          </p:cNvSpPr>
          <p:nvPr/>
        </p:nvSpPr>
        <p:spPr bwMode="auto">
          <a:xfrm>
            <a:off x="4500563" y="5229225"/>
            <a:ext cx="1079500" cy="223838"/>
          </a:xfrm>
          <a:prstGeom prst="rect">
            <a:avLst/>
          </a:prstGeom>
          <a:noFill/>
          <a:ln w="9525">
            <a:solidFill>
              <a:schemeClr val="tx1"/>
            </a:solidFill>
            <a:miter lim="800000"/>
            <a:headEnd/>
            <a:tailEnd/>
          </a:ln>
        </p:spPr>
        <p:txBody>
          <a:bodyPr>
            <a:spAutoFit/>
          </a:bodyPr>
          <a:lstStyle/>
          <a:p>
            <a:pPr>
              <a:spcBef>
                <a:spcPct val="50000"/>
              </a:spcBef>
            </a:pPr>
            <a:r>
              <a:rPr lang="fr-BE" sz="800">
                <a:latin typeface="Calibri" pitchFamily="34" charset="0"/>
              </a:rPr>
              <a:t>Vietnam 72, 14</a:t>
            </a:r>
            <a:endParaRPr lang="en-GB" sz="800">
              <a:latin typeface="Calibri" pitchFamily="34" charset="0"/>
            </a:endParaRPr>
          </a:p>
        </p:txBody>
      </p:sp>
      <p:sp>
        <p:nvSpPr>
          <p:cNvPr id="262149" name="Line 9"/>
          <p:cNvSpPr>
            <a:spLocks noChangeShapeType="1"/>
          </p:cNvSpPr>
          <p:nvPr/>
        </p:nvSpPr>
        <p:spPr bwMode="auto">
          <a:xfrm flipH="1" flipV="1">
            <a:off x="4500563" y="5013325"/>
            <a:ext cx="358775" cy="215900"/>
          </a:xfrm>
          <a:prstGeom prst="line">
            <a:avLst/>
          </a:prstGeom>
          <a:noFill/>
          <a:ln w="9525">
            <a:solidFill>
              <a:schemeClr val="tx1"/>
            </a:solidFill>
            <a:round/>
            <a:headEnd/>
            <a:tailEnd type="triangle" w="med" len="med"/>
          </a:ln>
        </p:spPr>
        <p:txBody>
          <a:bodyPr/>
          <a:lstStyle/>
          <a:p>
            <a:endParaRPr lang="fr-FR"/>
          </a:p>
        </p:txBody>
      </p:sp>
      <p:sp>
        <p:nvSpPr>
          <p:cNvPr id="262150" name="Line 10"/>
          <p:cNvSpPr>
            <a:spLocks noChangeShapeType="1"/>
          </p:cNvSpPr>
          <p:nvPr/>
        </p:nvSpPr>
        <p:spPr bwMode="auto">
          <a:xfrm>
            <a:off x="1331913" y="4581525"/>
            <a:ext cx="1727200" cy="0"/>
          </a:xfrm>
          <a:prstGeom prst="line">
            <a:avLst/>
          </a:prstGeom>
          <a:noFill/>
          <a:ln w="9525">
            <a:solidFill>
              <a:schemeClr val="tx1"/>
            </a:solidFill>
            <a:round/>
            <a:headEnd/>
            <a:tailEnd/>
          </a:ln>
        </p:spPr>
        <p:txBody>
          <a:bodyPr/>
          <a:lstStyle/>
          <a:p>
            <a:endParaRPr lang="fr-FR"/>
          </a:p>
        </p:txBody>
      </p:sp>
      <p:sp>
        <p:nvSpPr>
          <p:cNvPr id="262151" name="Line 11"/>
          <p:cNvSpPr>
            <a:spLocks noChangeShapeType="1"/>
          </p:cNvSpPr>
          <p:nvPr/>
        </p:nvSpPr>
        <p:spPr bwMode="auto">
          <a:xfrm>
            <a:off x="3059113" y="4581525"/>
            <a:ext cx="0" cy="431800"/>
          </a:xfrm>
          <a:prstGeom prst="line">
            <a:avLst/>
          </a:prstGeom>
          <a:noFill/>
          <a:ln w="28575">
            <a:solidFill>
              <a:schemeClr val="tx1"/>
            </a:solidFill>
            <a:round/>
            <a:headEnd/>
            <a:tailEnd/>
          </a:ln>
        </p:spPr>
        <p:txBody>
          <a:bodyPr/>
          <a:lstStyle/>
          <a:p>
            <a:endParaRPr lang="fr-FR"/>
          </a:p>
        </p:txBody>
      </p:sp>
      <p:sp>
        <p:nvSpPr>
          <p:cNvPr id="262152" name="Line 12"/>
          <p:cNvSpPr>
            <a:spLocks noChangeShapeType="1"/>
          </p:cNvSpPr>
          <p:nvPr/>
        </p:nvSpPr>
        <p:spPr bwMode="auto">
          <a:xfrm flipH="1" flipV="1">
            <a:off x="2195513" y="4652963"/>
            <a:ext cx="863600" cy="288925"/>
          </a:xfrm>
          <a:prstGeom prst="line">
            <a:avLst/>
          </a:prstGeom>
          <a:noFill/>
          <a:ln w="9525">
            <a:solidFill>
              <a:schemeClr val="tx1"/>
            </a:solidFill>
            <a:round/>
            <a:headEnd/>
            <a:tailEnd type="triangle" w="med" len="med"/>
          </a:ln>
        </p:spPr>
        <p:txBody>
          <a:bodyPr/>
          <a:lstStyle/>
          <a:p>
            <a:endParaRPr lang="fr-FR"/>
          </a:p>
        </p:txBody>
      </p:sp>
      <p:sp>
        <p:nvSpPr>
          <p:cNvPr id="262153" name="Line 13"/>
          <p:cNvSpPr>
            <a:spLocks noChangeShapeType="1"/>
          </p:cNvSpPr>
          <p:nvPr/>
        </p:nvSpPr>
        <p:spPr bwMode="auto">
          <a:xfrm>
            <a:off x="4356100" y="4868863"/>
            <a:ext cx="4032250" cy="0"/>
          </a:xfrm>
          <a:prstGeom prst="line">
            <a:avLst/>
          </a:prstGeom>
          <a:noFill/>
          <a:ln w="19050">
            <a:solidFill>
              <a:schemeClr val="tx1"/>
            </a:solidFill>
            <a:round/>
            <a:headEnd/>
            <a:tailEnd/>
          </a:ln>
        </p:spPr>
        <p:txBody>
          <a:bodyPr/>
          <a:lstStyle/>
          <a:p>
            <a:endParaRPr lang="fr-FR"/>
          </a:p>
        </p:txBody>
      </p:sp>
      <p:sp>
        <p:nvSpPr>
          <p:cNvPr id="262154" name="Line 14"/>
          <p:cNvSpPr>
            <a:spLocks noChangeShapeType="1"/>
          </p:cNvSpPr>
          <p:nvPr/>
        </p:nvSpPr>
        <p:spPr bwMode="auto">
          <a:xfrm>
            <a:off x="4356100" y="4868863"/>
            <a:ext cx="0" cy="215900"/>
          </a:xfrm>
          <a:prstGeom prst="line">
            <a:avLst/>
          </a:prstGeom>
          <a:noFill/>
          <a:ln w="9525">
            <a:solidFill>
              <a:schemeClr val="tx1"/>
            </a:solidFill>
            <a:round/>
            <a:headEnd/>
            <a:tailEnd/>
          </a:ln>
        </p:spPr>
        <p:txBody>
          <a:bodyPr/>
          <a:lstStyle/>
          <a:p>
            <a:endParaRPr lang="fr-FR"/>
          </a:p>
        </p:txBody>
      </p:sp>
      <p:sp>
        <p:nvSpPr>
          <p:cNvPr id="262155" name="Line 15"/>
          <p:cNvSpPr>
            <a:spLocks noChangeShapeType="1"/>
          </p:cNvSpPr>
          <p:nvPr/>
        </p:nvSpPr>
        <p:spPr bwMode="auto">
          <a:xfrm>
            <a:off x="5651500" y="4508500"/>
            <a:ext cx="2736850" cy="0"/>
          </a:xfrm>
          <a:prstGeom prst="line">
            <a:avLst/>
          </a:prstGeom>
          <a:noFill/>
          <a:ln w="28575">
            <a:solidFill>
              <a:schemeClr val="tx1"/>
            </a:solidFill>
            <a:round/>
            <a:headEnd/>
            <a:tailEnd/>
          </a:ln>
        </p:spPr>
        <p:txBody>
          <a:bodyPr/>
          <a:lstStyle/>
          <a:p>
            <a:endParaRPr lang="fr-FR"/>
          </a:p>
        </p:txBody>
      </p:sp>
      <p:sp>
        <p:nvSpPr>
          <p:cNvPr id="262156" name="Line 16"/>
          <p:cNvSpPr>
            <a:spLocks noChangeShapeType="1"/>
          </p:cNvSpPr>
          <p:nvPr/>
        </p:nvSpPr>
        <p:spPr bwMode="auto">
          <a:xfrm>
            <a:off x="5651500" y="4508500"/>
            <a:ext cx="0" cy="576263"/>
          </a:xfrm>
          <a:prstGeom prst="line">
            <a:avLst/>
          </a:prstGeom>
          <a:noFill/>
          <a:ln w="28575">
            <a:solidFill>
              <a:schemeClr val="tx1"/>
            </a:solidFill>
            <a:round/>
            <a:headEnd/>
            <a:tailEnd/>
          </a:ln>
        </p:spPr>
        <p:txBody>
          <a:bodyPr/>
          <a:lstStyle/>
          <a:p>
            <a:endParaRPr lang="fr-FR"/>
          </a:p>
        </p:txBody>
      </p:sp>
      <p:sp>
        <p:nvSpPr>
          <p:cNvPr id="262157" name="Title 16"/>
          <p:cNvSpPr>
            <a:spLocks noGrp="1"/>
          </p:cNvSpPr>
          <p:nvPr>
            <p:ph type="title"/>
          </p:nvPr>
        </p:nvSpPr>
        <p:spPr>
          <a:xfrm>
            <a:off x="457200" y="152400"/>
            <a:ext cx="8229600" cy="609600"/>
          </a:xfrm>
        </p:spPr>
        <p:txBody>
          <a:bodyPr/>
          <a:lstStyle/>
          <a:p>
            <a:r>
              <a:rPr lang="en-US" sz="3200" smtClean="0"/>
              <a:t>Threshold effect?</a:t>
            </a:r>
          </a:p>
        </p:txBody>
      </p:sp>
      <p:sp>
        <p:nvSpPr>
          <p:cNvPr id="262158" name="Content Placeholder 17"/>
          <p:cNvSpPr>
            <a:spLocks noGrp="1"/>
          </p:cNvSpPr>
          <p:nvPr>
            <p:ph idx="1"/>
          </p:nvPr>
        </p:nvSpPr>
        <p:spPr/>
        <p:txBody>
          <a:bodyPr/>
          <a:lstStyle/>
          <a:p>
            <a:endParaRPr lang="en-GB" smtClean="0"/>
          </a:p>
        </p:txBody>
      </p:sp>
      <p:sp>
        <p:nvSpPr>
          <p:cNvPr id="14" name="Footer Placeholder 1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13" name="Slide Number Placeholder 12"/>
          <p:cNvSpPr>
            <a:spLocks noGrp="1"/>
          </p:cNvSpPr>
          <p:nvPr>
            <p:ph type="sldNum" sz="quarter" idx="11"/>
          </p:nvPr>
        </p:nvSpPr>
        <p:spPr/>
        <p:txBody>
          <a:bodyPr/>
          <a:lstStyle/>
          <a:p>
            <a:pPr>
              <a:defRPr/>
            </a:pPr>
            <a:fld id="{334EFFFB-A2A5-4A14-B85F-3C6DE056291E}" type="slidenum">
              <a:rPr lang="en-US"/>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p:cNvSpPr>
          <p:nvPr>
            <p:ph type="title" idx="4294967295"/>
          </p:nvPr>
        </p:nvSpPr>
        <p:spPr/>
        <p:txBody>
          <a:bodyPr/>
          <a:lstStyle/>
          <a:p>
            <a:r>
              <a:rPr lang="fr-BE" smtClean="0"/>
              <a:t>GH principles</a:t>
            </a:r>
            <a:endParaRPr lang="en-GB" smtClean="0"/>
          </a:p>
        </p:txBody>
      </p:sp>
      <p:pic>
        <p:nvPicPr>
          <p:cNvPr id="331780" name="Picture 0" descr="Description: Picture 2.png"/>
          <p:cNvPicPr>
            <a:picLocks noGrp="1" noChangeAspect="1" noChangeArrowheads="1"/>
          </p:cNvPicPr>
          <p:nvPr>
            <p:ph type="body" idx="4294967295"/>
          </p:nvPr>
        </p:nvPicPr>
        <p:blipFill>
          <a:blip r:embed="rId2"/>
          <a:srcRect/>
          <a:stretch>
            <a:fillRect/>
          </a:stretch>
        </p:blipFill>
        <p:spPr>
          <a:xfrm>
            <a:off x="2122488" y="1600200"/>
            <a:ext cx="4897437" cy="4525963"/>
          </a:xfrm>
          <a:noFill/>
          <a:ln>
            <a:solidFill>
              <a:srgbClr val="000000"/>
            </a:solid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Title 1"/>
          <p:cNvSpPr>
            <a:spLocks noGrp="1"/>
          </p:cNvSpPr>
          <p:nvPr>
            <p:ph type="title"/>
          </p:nvPr>
        </p:nvSpPr>
        <p:spPr/>
        <p:txBody>
          <a:bodyPr/>
          <a:lstStyle/>
          <a:p>
            <a:r>
              <a:rPr lang="en-US" sz="3600" smtClean="0"/>
              <a:t>Best efficient use of resources for health</a:t>
            </a:r>
          </a:p>
        </p:txBody>
      </p:sp>
      <p:graphicFrame>
        <p:nvGraphicFramePr>
          <p:cNvPr id="6" name="Content Placeholder 5"/>
          <p:cNvGraphicFramePr>
            <a:graphicFrameLocks noGrp="1"/>
          </p:cNvGraphicFramePr>
          <p:nvPr>
            <p:ph idx="1"/>
          </p:nvPr>
        </p:nvGraphicFramePr>
        <p:xfrm>
          <a:off x="457200" y="1219200"/>
          <a:ext cx="8077200" cy="5145786"/>
        </p:xfrm>
        <a:graphic>
          <a:graphicData uri="http://schemas.openxmlformats.org/drawingml/2006/table">
            <a:tbl>
              <a:tblPr firstRow="1" bandRow="1">
                <a:tableStyleId>{5C22544A-7EE6-4342-B048-85BDC9FD1C3A}</a:tableStyleId>
              </a:tblPr>
              <a:tblGrid>
                <a:gridCol w="2286000"/>
                <a:gridCol w="1752600"/>
                <a:gridCol w="2019300"/>
                <a:gridCol w="2019300"/>
              </a:tblGrid>
              <a:tr h="251460">
                <a:tc>
                  <a:txBody>
                    <a:bodyPr/>
                    <a:lstStyle/>
                    <a:p>
                      <a:pPr marL="0" marR="0">
                        <a:lnSpc>
                          <a:spcPct val="115000"/>
                        </a:lnSpc>
                        <a:spcBef>
                          <a:spcPts val="0"/>
                        </a:spcBef>
                        <a:spcAft>
                          <a:spcPts val="0"/>
                        </a:spcAft>
                      </a:pPr>
                      <a:r>
                        <a:rPr lang="en-US" sz="1050" dirty="0">
                          <a:latin typeface="Arial"/>
                          <a:ea typeface="Times New Roman"/>
                          <a:cs typeface="Times New Roman"/>
                        </a:rPr>
                        <a:t>Country</a:t>
                      </a:r>
                      <a:endParaRPr lang="en-US" sz="2000" dirty="0">
                        <a:latin typeface="Cambria"/>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1050">
                          <a:latin typeface="Arial"/>
                          <a:ea typeface="Times New Roman"/>
                          <a:cs typeface="Times New Roman"/>
                        </a:rPr>
                        <a:t>Life expectancy</a:t>
                      </a:r>
                      <a:endParaRPr lang="en-US" sz="2000">
                        <a:latin typeface="Cambria"/>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1050">
                          <a:latin typeface="Arial"/>
                          <a:ea typeface="Times New Roman"/>
                          <a:cs typeface="Times New Roman"/>
                        </a:rPr>
                        <a:t>U5MR</a:t>
                      </a:r>
                      <a:endParaRPr lang="en-US" sz="2000">
                        <a:latin typeface="Cambria"/>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1050">
                          <a:latin typeface="Arial"/>
                          <a:ea typeface="Times New Roman"/>
                          <a:cs typeface="Times New Roman"/>
                        </a:rPr>
                        <a:t>AMR</a:t>
                      </a:r>
                      <a:endParaRPr lang="en-US" sz="2000">
                        <a:latin typeface="Cambria"/>
                        <a:ea typeface="Times New Roman"/>
                        <a:cs typeface="Times New Roman"/>
                      </a:endParaRPr>
                    </a:p>
                  </a:txBody>
                  <a:tcPr marL="68580" marR="68580" marT="0" marB="0" anchor="b"/>
                </a:tc>
              </a:tr>
              <a:tr h="251460">
                <a:tc>
                  <a:txBody>
                    <a:bodyPr/>
                    <a:lstStyle/>
                    <a:p>
                      <a:pPr marL="0" marR="0">
                        <a:lnSpc>
                          <a:spcPct val="115000"/>
                        </a:lnSpc>
                        <a:spcBef>
                          <a:spcPts val="0"/>
                        </a:spcBef>
                        <a:spcAft>
                          <a:spcPts val="0"/>
                        </a:spcAft>
                      </a:pPr>
                      <a:r>
                        <a:rPr lang="en-US" sz="1050" dirty="0">
                          <a:latin typeface="Arial"/>
                          <a:ea typeface="Times New Roman"/>
                          <a:cs typeface="Times New Roman"/>
                        </a:rPr>
                        <a:t>Maximum CI </a:t>
                      </a:r>
                      <a:r>
                        <a:rPr lang="en-US" sz="1050" dirty="0" err="1">
                          <a:latin typeface="Arial"/>
                          <a:ea typeface="Times New Roman"/>
                          <a:cs typeface="Times New Roman"/>
                        </a:rPr>
                        <a:t>GHStandards</a:t>
                      </a:r>
                      <a:r>
                        <a:rPr lang="en-US" sz="1050" dirty="0">
                          <a:latin typeface="Arial"/>
                          <a:ea typeface="Times New Roman"/>
                          <a:cs typeface="Times New Roman"/>
                        </a:rPr>
                        <a:t> (</a:t>
                      </a:r>
                      <a:r>
                        <a:rPr lang="en-US" sz="1050" dirty="0" err="1">
                          <a:latin typeface="Arial"/>
                          <a:ea typeface="Times New Roman"/>
                          <a:cs typeface="Times New Roman"/>
                        </a:rPr>
                        <a:t>HIRegion</a:t>
                      </a:r>
                      <a:r>
                        <a:rPr lang="en-US" sz="1050" dirty="0">
                          <a:latin typeface="Arial"/>
                          <a:ea typeface="Times New Roman"/>
                          <a:cs typeface="Times New Roman"/>
                        </a:rPr>
                        <a:t>)</a:t>
                      </a:r>
                      <a:endParaRPr lang="en-US" sz="2000" dirty="0">
                        <a:latin typeface="Cambria"/>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1050">
                          <a:latin typeface="Arial"/>
                          <a:ea typeface="Times New Roman"/>
                          <a:cs typeface="Times New Roman"/>
                        </a:rPr>
                        <a:t>69</a:t>
                      </a:r>
                      <a:endParaRPr lang="en-US" sz="2000">
                        <a:latin typeface="Cambria"/>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1050">
                          <a:latin typeface="Arial"/>
                          <a:ea typeface="Times New Roman"/>
                          <a:cs typeface="Times New Roman"/>
                        </a:rPr>
                        <a:t>20</a:t>
                      </a:r>
                      <a:endParaRPr lang="en-US" sz="2000">
                        <a:latin typeface="Cambria"/>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1050">
                          <a:latin typeface="Arial"/>
                          <a:ea typeface="Times New Roman"/>
                          <a:cs typeface="Times New Roman"/>
                        </a:rPr>
                        <a:t>186</a:t>
                      </a:r>
                      <a:endParaRPr lang="en-US" sz="2000">
                        <a:latin typeface="Cambria"/>
                        <a:ea typeface="Times New Roman"/>
                        <a:cs typeface="Times New Roman"/>
                      </a:endParaRPr>
                    </a:p>
                  </a:txBody>
                  <a:tcPr marL="68580" marR="68580" marT="0" marB="0" anchor="b"/>
                </a:tc>
              </a:tr>
              <a:tr h="251460">
                <a:tc>
                  <a:txBody>
                    <a:bodyPr/>
                    <a:lstStyle/>
                    <a:p>
                      <a:pPr marL="0" marR="0">
                        <a:lnSpc>
                          <a:spcPct val="115000"/>
                        </a:lnSpc>
                        <a:spcBef>
                          <a:spcPts val="0"/>
                        </a:spcBef>
                        <a:spcAft>
                          <a:spcPts val="0"/>
                        </a:spcAft>
                      </a:pPr>
                      <a:r>
                        <a:rPr lang="en-US" sz="1100" b="1" dirty="0">
                          <a:latin typeface="Trebuchet MS"/>
                          <a:ea typeface="Times New Roman"/>
                          <a:cs typeface="Arial"/>
                        </a:rPr>
                        <a:t>Georgia</a:t>
                      </a:r>
                      <a:endParaRPr lang="en-US" sz="2000" dirty="0">
                        <a:latin typeface="Cambria"/>
                        <a:ea typeface="Times New Roman"/>
                        <a:cs typeface="Times New Roman"/>
                      </a:endParaRPr>
                    </a:p>
                  </a:txBody>
                  <a:tcPr marL="68580" marR="68580" marT="0" marB="0" anchor="ctr"/>
                </a:tc>
                <a:tc>
                  <a:txBody>
                    <a:bodyPr/>
                    <a:lstStyle/>
                    <a:p>
                      <a:pPr marL="0" marR="0" algn="r">
                        <a:lnSpc>
                          <a:spcPct val="115000"/>
                        </a:lnSpc>
                        <a:spcBef>
                          <a:spcPts val="0"/>
                        </a:spcBef>
                        <a:spcAft>
                          <a:spcPts val="0"/>
                        </a:spcAft>
                      </a:pPr>
                      <a:r>
                        <a:rPr lang="en-US" sz="1100">
                          <a:latin typeface="Trebuchet MS"/>
                          <a:ea typeface="Times New Roman"/>
                          <a:cs typeface="Arial"/>
                        </a:rPr>
                        <a:t>72</a:t>
                      </a:r>
                      <a:endParaRPr lang="en-US" sz="2000">
                        <a:latin typeface="Cambria"/>
                        <a:ea typeface="Times New Roman"/>
                        <a:cs typeface="Times New Roman"/>
                      </a:endParaRPr>
                    </a:p>
                  </a:txBody>
                  <a:tcPr marL="68580" marR="68580" marT="0" marB="0" anchor="ctr"/>
                </a:tc>
                <a:tc>
                  <a:txBody>
                    <a:bodyPr/>
                    <a:lstStyle/>
                    <a:p>
                      <a:pPr marL="0" marR="0" algn="r">
                        <a:lnSpc>
                          <a:spcPct val="115000"/>
                        </a:lnSpc>
                        <a:spcBef>
                          <a:spcPts val="0"/>
                        </a:spcBef>
                        <a:spcAft>
                          <a:spcPts val="0"/>
                        </a:spcAft>
                      </a:pPr>
                      <a:r>
                        <a:rPr lang="en-US" sz="1100" dirty="0">
                          <a:latin typeface="Trebuchet MS"/>
                          <a:ea typeface="Times New Roman"/>
                          <a:cs typeface="Arial"/>
                        </a:rPr>
                        <a:t>30</a:t>
                      </a:r>
                      <a:endParaRPr lang="en-US" sz="2000" dirty="0">
                        <a:latin typeface="Cambria"/>
                        <a:ea typeface="Times New Roman"/>
                        <a:cs typeface="Times New Roman"/>
                      </a:endParaRPr>
                    </a:p>
                  </a:txBody>
                  <a:tcPr marL="68580" marR="68580" marT="0" marB="0" anchor="ctr"/>
                </a:tc>
                <a:tc>
                  <a:txBody>
                    <a:bodyPr/>
                    <a:lstStyle/>
                    <a:p>
                      <a:pPr marL="0" marR="0" algn="r">
                        <a:lnSpc>
                          <a:spcPct val="115000"/>
                        </a:lnSpc>
                        <a:spcBef>
                          <a:spcPts val="0"/>
                        </a:spcBef>
                        <a:spcAft>
                          <a:spcPts val="0"/>
                        </a:spcAft>
                      </a:pPr>
                      <a:r>
                        <a:rPr lang="en-US" sz="1100" dirty="0">
                          <a:solidFill>
                            <a:srgbClr val="FF0000"/>
                          </a:solidFill>
                          <a:latin typeface="Trebuchet MS"/>
                          <a:ea typeface="Times New Roman"/>
                          <a:cs typeface="Arial"/>
                        </a:rPr>
                        <a:t>157</a:t>
                      </a:r>
                      <a:endParaRPr lang="en-US" sz="2000" dirty="0">
                        <a:solidFill>
                          <a:srgbClr val="FF0000"/>
                        </a:solidFill>
                        <a:latin typeface="Cambria"/>
                        <a:ea typeface="Times New Roman"/>
                        <a:cs typeface="Times New Roman"/>
                      </a:endParaRPr>
                    </a:p>
                  </a:txBody>
                  <a:tcPr marL="68580" marR="68580" marT="0" marB="0" anchor="ctr"/>
                </a:tc>
              </a:tr>
              <a:tr h="251460">
                <a:tc>
                  <a:txBody>
                    <a:bodyPr/>
                    <a:lstStyle/>
                    <a:p>
                      <a:pPr marL="0" marR="0">
                        <a:lnSpc>
                          <a:spcPct val="115000"/>
                        </a:lnSpc>
                        <a:spcBef>
                          <a:spcPts val="0"/>
                        </a:spcBef>
                        <a:spcAft>
                          <a:spcPts val="0"/>
                        </a:spcAft>
                      </a:pPr>
                      <a:r>
                        <a:rPr lang="en-US" sz="1100" b="1" dirty="0">
                          <a:latin typeface="Trebuchet MS"/>
                          <a:ea typeface="Times New Roman"/>
                          <a:cs typeface="Arial"/>
                        </a:rPr>
                        <a:t>Paraguay</a:t>
                      </a:r>
                      <a:endParaRPr lang="en-US" sz="2000" dirty="0">
                        <a:latin typeface="Cambria"/>
                        <a:ea typeface="Times New Roman"/>
                        <a:cs typeface="Times New Roman"/>
                      </a:endParaRPr>
                    </a:p>
                  </a:txBody>
                  <a:tcPr marL="68580" marR="68580" marT="0" marB="0" anchor="ctr"/>
                </a:tc>
                <a:tc>
                  <a:txBody>
                    <a:bodyPr/>
                    <a:lstStyle/>
                    <a:p>
                      <a:pPr marL="0" marR="0" algn="r">
                        <a:lnSpc>
                          <a:spcPct val="115000"/>
                        </a:lnSpc>
                        <a:spcBef>
                          <a:spcPts val="0"/>
                        </a:spcBef>
                        <a:spcAft>
                          <a:spcPts val="0"/>
                        </a:spcAft>
                      </a:pPr>
                      <a:r>
                        <a:rPr lang="en-US" sz="1100">
                          <a:latin typeface="Trebuchet MS"/>
                          <a:ea typeface="Times New Roman"/>
                          <a:cs typeface="Arial"/>
                        </a:rPr>
                        <a:t>74</a:t>
                      </a:r>
                      <a:endParaRPr lang="en-US" sz="2000">
                        <a:latin typeface="Cambria"/>
                        <a:ea typeface="Times New Roman"/>
                        <a:cs typeface="Times New Roman"/>
                      </a:endParaRPr>
                    </a:p>
                  </a:txBody>
                  <a:tcPr marL="68580" marR="68580" marT="0" marB="0" anchor="ctr"/>
                </a:tc>
                <a:tc>
                  <a:txBody>
                    <a:bodyPr/>
                    <a:lstStyle/>
                    <a:p>
                      <a:pPr marL="0" marR="0" algn="r">
                        <a:lnSpc>
                          <a:spcPct val="115000"/>
                        </a:lnSpc>
                        <a:spcBef>
                          <a:spcPts val="0"/>
                        </a:spcBef>
                        <a:spcAft>
                          <a:spcPts val="0"/>
                        </a:spcAft>
                      </a:pPr>
                      <a:r>
                        <a:rPr lang="en-US" sz="1100" dirty="0">
                          <a:latin typeface="Trebuchet MS"/>
                          <a:ea typeface="Times New Roman"/>
                          <a:cs typeface="Arial"/>
                        </a:rPr>
                        <a:t>28</a:t>
                      </a:r>
                      <a:endParaRPr lang="en-US" sz="2000" dirty="0">
                        <a:latin typeface="Cambria"/>
                        <a:ea typeface="Times New Roman"/>
                        <a:cs typeface="Times New Roman"/>
                      </a:endParaRPr>
                    </a:p>
                  </a:txBody>
                  <a:tcPr marL="68580" marR="68580" marT="0" marB="0" anchor="ctr"/>
                </a:tc>
                <a:tc>
                  <a:txBody>
                    <a:bodyPr/>
                    <a:lstStyle/>
                    <a:p>
                      <a:pPr marL="0" marR="0" algn="r">
                        <a:lnSpc>
                          <a:spcPct val="115000"/>
                        </a:lnSpc>
                        <a:spcBef>
                          <a:spcPts val="0"/>
                        </a:spcBef>
                        <a:spcAft>
                          <a:spcPts val="0"/>
                        </a:spcAft>
                      </a:pPr>
                      <a:r>
                        <a:rPr lang="en-US" sz="1100" dirty="0">
                          <a:solidFill>
                            <a:srgbClr val="FF0000"/>
                          </a:solidFill>
                          <a:latin typeface="Trebuchet MS"/>
                          <a:ea typeface="Times New Roman"/>
                          <a:cs typeface="Arial"/>
                        </a:rPr>
                        <a:t>139</a:t>
                      </a:r>
                      <a:endParaRPr lang="en-US" sz="2000" dirty="0">
                        <a:solidFill>
                          <a:srgbClr val="FF0000"/>
                        </a:solidFill>
                        <a:latin typeface="Cambria"/>
                        <a:ea typeface="Times New Roman"/>
                        <a:cs typeface="Times New Roman"/>
                      </a:endParaRPr>
                    </a:p>
                  </a:txBody>
                  <a:tcPr marL="68580" marR="68580" marT="0" marB="0" anchor="ctr"/>
                </a:tc>
              </a:tr>
              <a:tr h="251460">
                <a:tc>
                  <a:txBody>
                    <a:bodyPr/>
                    <a:lstStyle/>
                    <a:p>
                      <a:pPr marL="0" marR="0">
                        <a:lnSpc>
                          <a:spcPct val="115000"/>
                        </a:lnSpc>
                        <a:spcBef>
                          <a:spcPts val="0"/>
                        </a:spcBef>
                        <a:spcAft>
                          <a:spcPts val="0"/>
                        </a:spcAft>
                      </a:pPr>
                      <a:r>
                        <a:rPr lang="en-US" sz="1100" b="1" dirty="0">
                          <a:latin typeface="Trebuchet MS"/>
                          <a:ea typeface="Times New Roman"/>
                          <a:cs typeface="Arial"/>
                        </a:rPr>
                        <a:t>Guatemala</a:t>
                      </a:r>
                      <a:endParaRPr lang="en-US" sz="2000" dirty="0">
                        <a:latin typeface="Cambria"/>
                        <a:ea typeface="Times New Roman"/>
                        <a:cs typeface="Times New Roman"/>
                      </a:endParaRPr>
                    </a:p>
                  </a:txBody>
                  <a:tcPr marL="68580" marR="68580" marT="0" marB="0" anchor="ctr"/>
                </a:tc>
                <a:tc>
                  <a:txBody>
                    <a:bodyPr/>
                    <a:lstStyle/>
                    <a:p>
                      <a:pPr marL="0" marR="0" algn="r">
                        <a:lnSpc>
                          <a:spcPct val="115000"/>
                        </a:lnSpc>
                        <a:spcBef>
                          <a:spcPts val="0"/>
                        </a:spcBef>
                        <a:spcAft>
                          <a:spcPts val="0"/>
                        </a:spcAft>
                      </a:pPr>
                      <a:r>
                        <a:rPr lang="en-US" sz="1100">
                          <a:latin typeface="Trebuchet MS"/>
                          <a:ea typeface="Times New Roman"/>
                          <a:cs typeface="Arial"/>
                        </a:rPr>
                        <a:t>69</a:t>
                      </a:r>
                      <a:endParaRPr lang="en-US" sz="2000">
                        <a:latin typeface="Cambria"/>
                        <a:ea typeface="Times New Roman"/>
                        <a:cs typeface="Times New Roman"/>
                      </a:endParaRPr>
                    </a:p>
                  </a:txBody>
                  <a:tcPr marL="68580" marR="68580" marT="0" marB="0" anchor="ctr"/>
                </a:tc>
                <a:tc>
                  <a:txBody>
                    <a:bodyPr/>
                    <a:lstStyle/>
                    <a:p>
                      <a:pPr marL="0" marR="0" algn="r">
                        <a:lnSpc>
                          <a:spcPct val="115000"/>
                        </a:lnSpc>
                        <a:spcBef>
                          <a:spcPts val="0"/>
                        </a:spcBef>
                        <a:spcAft>
                          <a:spcPts val="0"/>
                        </a:spcAft>
                      </a:pPr>
                      <a:r>
                        <a:rPr lang="en-US" sz="1100" dirty="0">
                          <a:latin typeface="Trebuchet MS"/>
                          <a:ea typeface="Times New Roman"/>
                          <a:cs typeface="Arial"/>
                        </a:rPr>
                        <a:t>34</a:t>
                      </a:r>
                      <a:endParaRPr lang="en-US" sz="2000" dirty="0">
                        <a:latin typeface="Cambria"/>
                        <a:ea typeface="Times New Roman"/>
                        <a:cs typeface="Times New Roman"/>
                      </a:endParaRPr>
                    </a:p>
                  </a:txBody>
                  <a:tcPr marL="68580" marR="68580" marT="0" marB="0" anchor="ctr"/>
                </a:tc>
                <a:tc>
                  <a:txBody>
                    <a:bodyPr/>
                    <a:lstStyle/>
                    <a:p>
                      <a:pPr marL="0" marR="0" algn="r">
                        <a:lnSpc>
                          <a:spcPct val="115000"/>
                        </a:lnSpc>
                        <a:spcBef>
                          <a:spcPts val="0"/>
                        </a:spcBef>
                        <a:spcAft>
                          <a:spcPts val="0"/>
                        </a:spcAft>
                      </a:pPr>
                      <a:r>
                        <a:rPr lang="en-US" sz="1100">
                          <a:latin typeface="Trebuchet MS"/>
                          <a:ea typeface="Times New Roman"/>
                          <a:cs typeface="Arial"/>
                        </a:rPr>
                        <a:t>228</a:t>
                      </a:r>
                      <a:endParaRPr lang="en-US" sz="2000">
                        <a:latin typeface="Cambria"/>
                        <a:ea typeface="Times New Roman"/>
                        <a:cs typeface="Times New Roman"/>
                      </a:endParaRPr>
                    </a:p>
                  </a:txBody>
                  <a:tcPr marL="68580" marR="68580" marT="0" marB="0" anchor="ctr"/>
                </a:tc>
              </a:tr>
              <a:tr h="251460">
                <a:tc>
                  <a:txBody>
                    <a:bodyPr/>
                    <a:lstStyle/>
                    <a:p>
                      <a:pPr marL="0" marR="0">
                        <a:lnSpc>
                          <a:spcPct val="115000"/>
                        </a:lnSpc>
                        <a:spcBef>
                          <a:spcPts val="0"/>
                        </a:spcBef>
                        <a:spcAft>
                          <a:spcPts val="0"/>
                        </a:spcAft>
                      </a:pPr>
                      <a:r>
                        <a:rPr lang="en-US" sz="1100" b="1" dirty="0">
                          <a:latin typeface="Trebuchet MS"/>
                          <a:ea typeface="Times New Roman"/>
                          <a:cs typeface="Arial"/>
                        </a:rPr>
                        <a:t>Sri Lanka</a:t>
                      </a:r>
                      <a:endParaRPr lang="en-US" sz="2000" dirty="0">
                        <a:latin typeface="Cambria"/>
                        <a:ea typeface="Times New Roman"/>
                        <a:cs typeface="Times New Roman"/>
                      </a:endParaRPr>
                    </a:p>
                  </a:txBody>
                  <a:tcPr marL="68580" marR="68580" marT="0" marB="0" anchor="ctr"/>
                </a:tc>
                <a:tc>
                  <a:txBody>
                    <a:bodyPr/>
                    <a:lstStyle/>
                    <a:p>
                      <a:pPr marL="0" marR="0" algn="r">
                        <a:lnSpc>
                          <a:spcPct val="115000"/>
                        </a:lnSpc>
                        <a:spcBef>
                          <a:spcPts val="0"/>
                        </a:spcBef>
                        <a:spcAft>
                          <a:spcPts val="0"/>
                        </a:spcAft>
                      </a:pPr>
                      <a:r>
                        <a:rPr lang="en-US" sz="1100">
                          <a:latin typeface="Trebuchet MS"/>
                          <a:ea typeface="Times New Roman"/>
                          <a:cs typeface="Arial"/>
                        </a:rPr>
                        <a:t>69</a:t>
                      </a:r>
                      <a:endParaRPr lang="en-US" sz="2000">
                        <a:latin typeface="Cambria"/>
                        <a:ea typeface="Times New Roman"/>
                        <a:cs typeface="Times New Roman"/>
                      </a:endParaRPr>
                    </a:p>
                  </a:txBody>
                  <a:tcPr marL="68580" marR="68580" marT="0" marB="0" anchor="ctr"/>
                </a:tc>
                <a:tc>
                  <a:txBody>
                    <a:bodyPr/>
                    <a:lstStyle/>
                    <a:p>
                      <a:pPr marL="0" marR="0" algn="r">
                        <a:lnSpc>
                          <a:spcPct val="115000"/>
                        </a:lnSpc>
                        <a:spcBef>
                          <a:spcPts val="0"/>
                        </a:spcBef>
                        <a:spcAft>
                          <a:spcPts val="0"/>
                        </a:spcAft>
                      </a:pPr>
                      <a:r>
                        <a:rPr lang="en-US" sz="1100" dirty="0">
                          <a:solidFill>
                            <a:srgbClr val="FF0000"/>
                          </a:solidFill>
                          <a:latin typeface="Trebuchet MS"/>
                          <a:ea typeface="Times New Roman"/>
                          <a:cs typeface="Arial"/>
                        </a:rPr>
                        <a:t>17</a:t>
                      </a:r>
                      <a:endParaRPr lang="en-US" sz="2000" dirty="0">
                        <a:solidFill>
                          <a:srgbClr val="FF0000"/>
                        </a:solidFill>
                        <a:latin typeface="Cambria"/>
                        <a:ea typeface="Times New Roman"/>
                        <a:cs typeface="Times New Roman"/>
                      </a:endParaRPr>
                    </a:p>
                  </a:txBody>
                  <a:tcPr marL="68580" marR="68580" marT="0" marB="0" anchor="ctr"/>
                </a:tc>
                <a:tc>
                  <a:txBody>
                    <a:bodyPr/>
                    <a:lstStyle/>
                    <a:p>
                      <a:pPr marL="0" marR="0" algn="r">
                        <a:lnSpc>
                          <a:spcPct val="115000"/>
                        </a:lnSpc>
                        <a:spcBef>
                          <a:spcPts val="0"/>
                        </a:spcBef>
                        <a:spcAft>
                          <a:spcPts val="0"/>
                        </a:spcAft>
                      </a:pPr>
                      <a:r>
                        <a:rPr lang="en-US" sz="1100">
                          <a:latin typeface="Trebuchet MS"/>
                          <a:ea typeface="Times New Roman"/>
                          <a:cs typeface="Arial"/>
                        </a:rPr>
                        <a:t>209</a:t>
                      </a:r>
                      <a:endParaRPr lang="en-US" sz="2000">
                        <a:latin typeface="Cambria"/>
                        <a:ea typeface="Times New Roman"/>
                        <a:cs typeface="Times New Roman"/>
                      </a:endParaRPr>
                    </a:p>
                  </a:txBody>
                  <a:tcPr marL="68580" marR="68580" marT="0" marB="0" anchor="ctr"/>
                </a:tc>
              </a:tr>
              <a:tr h="251460">
                <a:tc>
                  <a:txBody>
                    <a:bodyPr/>
                    <a:lstStyle/>
                    <a:p>
                      <a:pPr marL="0" marR="0">
                        <a:lnSpc>
                          <a:spcPct val="115000"/>
                        </a:lnSpc>
                        <a:spcBef>
                          <a:spcPts val="0"/>
                        </a:spcBef>
                        <a:spcAft>
                          <a:spcPts val="0"/>
                        </a:spcAft>
                      </a:pPr>
                      <a:r>
                        <a:rPr lang="en-US" sz="1100" b="1" dirty="0">
                          <a:solidFill>
                            <a:srgbClr val="FF0000"/>
                          </a:solidFill>
                          <a:latin typeface="Trebuchet MS"/>
                          <a:ea typeface="Times New Roman"/>
                          <a:cs typeface="Arial"/>
                        </a:rPr>
                        <a:t>Syrian Arab Republic</a:t>
                      </a:r>
                      <a:endParaRPr lang="en-US" sz="2000" dirty="0">
                        <a:solidFill>
                          <a:srgbClr val="FF0000"/>
                        </a:solidFill>
                        <a:latin typeface="Cambria"/>
                        <a:ea typeface="Times New Roman"/>
                        <a:cs typeface="Times New Roman"/>
                      </a:endParaRPr>
                    </a:p>
                  </a:txBody>
                  <a:tcPr marL="68580" marR="68580" marT="0" marB="0" anchor="ctr"/>
                </a:tc>
                <a:tc>
                  <a:txBody>
                    <a:bodyPr/>
                    <a:lstStyle/>
                    <a:p>
                      <a:pPr marL="0" marR="0" algn="r">
                        <a:lnSpc>
                          <a:spcPct val="115000"/>
                        </a:lnSpc>
                        <a:spcBef>
                          <a:spcPts val="0"/>
                        </a:spcBef>
                        <a:spcAft>
                          <a:spcPts val="0"/>
                        </a:spcAft>
                      </a:pPr>
                      <a:r>
                        <a:rPr lang="en-US" sz="1100" dirty="0">
                          <a:latin typeface="Trebuchet MS"/>
                          <a:ea typeface="Times New Roman"/>
                          <a:cs typeface="Arial"/>
                        </a:rPr>
                        <a:t>72</a:t>
                      </a:r>
                      <a:endParaRPr lang="en-US" sz="2000" dirty="0">
                        <a:latin typeface="Cambria"/>
                        <a:ea typeface="Times New Roman"/>
                        <a:cs typeface="Times New Roman"/>
                      </a:endParaRPr>
                    </a:p>
                  </a:txBody>
                  <a:tcPr marL="68580" marR="68580" marT="0" marB="0" anchor="ctr"/>
                </a:tc>
                <a:tc>
                  <a:txBody>
                    <a:bodyPr/>
                    <a:lstStyle/>
                    <a:p>
                      <a:pPr marL="0" marR="0" algn="r">
                        <a:lnSpc>
                          <a:spcPct val="115000"/>
                        </a:lnSpc>
                        <a:spcBef>
                          <a:spcPts val="0"/>
                        </a:spcBef>
                        <a:spcAft>
                          <a:spcPts val="0"/>
                        </a:spcAft>
                      </a:pPr>
                      <a:r>
                        <a:rPr lang="en-US" sz="1100" dirty="0">
                          <a:solidFill>
                            <a:srgbClr val="FF0000"/>
                          </a:solidFill>
                          <a:latin typeface="Trebuchet MS"/>
                          <a:ea typeface="Times New Roman"/>
                          <a:cs typeface="Arial"/>
                        </a:rPr>
                        <a:t>16</a:t>
                      </a:r>
                      <a:endParaRPr lang="en-US" sz="2000" dirty="0">
                        <a:solidFill>
                          <a:srgbClr val="FF0000"/>
                        </a:solidFill>
                        <a:latin typeface="Cambria"/>
                        <a:ea typeface="Times New Roman"/>
                        <a:cs typeface="Times New Roman"/>
                      </a:endParaRPr>
                    </a:p>
                  </a:txBody>
                  <a:tcPr marL="68580" marR="68580" marT="0" marB="0" anchor="ctr"/>
                </a:tc>
                <a:tc>
                  <a:txBody>
                    <a:bodyPr/>
                    <a:lstStyle/>
                    <a:p>
                      <a:pPr marL="0" marR="0" algn="r">
                        <a:lnSpc>
                          <a:spcPct val="115000"/>
                        </a:lnSpc>
                        <a:spcBef>
                          <a:spcPts val="0"/>
                        </a:spcBef>
                        <a:spcAft>
                          <a:spcPts val="0"/>
                        </a:spcAft>
                      </a:pPr>
                      <a:r>
                        <a:rPr lang="en-US" sz="1100" dirty="0">
                          <a:solidFill>
                            <a:srgbClr val="FF0000"/>
                          </a:solidFill>
                          <a:latin typeface="Trebuchet MS"/>
                          <a:ea typeface="Times New Roman"/>
                          <a:cs typeface="Arial"/>
                        </a:rPr>
                        <a:t>150</a:t>
                      </a:r>
                      <a:endParaRPr lang="en-US" sz="2000" dirty="0">
                        <a:solidFill>
                          <a:srgbClr val="FF0000"/>
                        </a:solidFill>
                        <a:latin typeface="Cambria"/>
                        <a:ea typeface="Times New Roman"/>
                        <a:cs typeface="Times New Roman"/>
                      </a:endParaRPr>
                    </a:p>
                  </a:txBody>
                  <a:tcPr marL="68580" marR="68580" marT="0" marB="0" anchor="ctr"/>
                </a:tc>
              </a:tr>
              <a:tr h="251460">
                <a:tc>
                  <a:txBody>
                    <a:bodyPr/>
                    <a:lstStyle/>
                    <a:p>
                      <a:pPr marL="0" marR="0">
                        <a:lnSpc>
                          <a:spcPct val="115000"/>
                        </a:lnSpc>
                        <a:spcBef>
                          <a:spcPts val="0"/>
                        </a:spcBef>
                        <a:spcAft>
                          <a:spcPts val="0"/>
                        </a:spcAft>
                      </a:pPr>
                      <a:r>
                        <a:rPr lang="en-US" sz="1100" b="1" dirty="0">
                          <a:latin typeface="Trebuchet MS"/>
                          <a:ea typeface="Times New Roman"/>
                          <a:cs typeface="Arial"/>
                        </a:rPr>
                        <a:t>Morocco</a:t>
                      </a:r>
                      <a:endParaRPr lang="en-US" sz="2000" dirty="0">
                        <a:latin typeface="Cambria"/>
                        <a:ea typeface="Times New Roman"/>
                        <a:cs typeface="Times New Roman"/>
                      </a:endParaRPr>
                    </a:p>
                  </a:txBody>
                  <a:tcPr marL="68580" marR="68580" marT="0" marB="0" anchor="ctr"/>
                </a:tc>
                <a:tc>
                  <a:txBody>
                    <a:bodyPr/>
                    <a:lstStyle/>
                    <a:p>
                      <a:pPr marL="0" marR="0" algn="r">
                        <a:lnSpc>
                          <a:spcPct val="115000"/>
                        </a:lnSpc>
                        <a:spcBef>
                          <a:spcPts val="0"/>
                        </a:spcBef>
                        <a:spcAft>
                          <a:spcPts val="0"/>
                        </a:spcAft>
                      </a:pPr>
                      <a:r>
                        <a:rPr lang="en-US" sz="1100" dirty="0">
                          <a:latin typeface="Trebuchet MS"/>
                          <a:ea typeface="Times New Roman"/>
                          <a:cs typeface="Arial"/>
                        </a:rPr>
                        <a:t>72</a:t>
                      </a:r>
                      <a:endParaRPr lang="en-US" sz="2000" dirty="0">
                        <a:latin typeface="Cambria"/>
                        <a:ea typeface="Times New Roman"/>
                        <a:cs typeface="Times New Roman"/>
                      </a:endParaRPr>
                    </a:p>
                  </a:txBody>
                  <a:tcPr marL="68580" marR="68580" marT="0" marB="0" anchor="ctr"/>
                </a:tc>
                <a:tc>
                  <a:txBody>
                    <a:bodyPr/>
                    <a:lstStyle/>
                    <a:p>
                      <a:pPr marL="0" marR="0" algn="r">
                        <a:lnSpc>
                          <a:spcPct val="115000"/>
                        </a:lnSpc>
                        <a:spcBef>
                          <a:spcPts val="0"/>
                        </a:spcBef>
                        <a:spcAft>
                          <a:spcPts val="0"/>
                        </a:spcAft>
                      </a:pPr>
                      <a:r>
                        <a:rPr lang="en-US" sz="1100">
                          <a:latin typeface="Trebuchet MS"/>
                          <a:ea typeface="Times New Roman"/>
                          <a:cs typeface="Arial"/>
                        </a:rPr>
                        <a:t>36</a:t>
                      </a:r>
                      <a:endParaRPr lang="en-US" sz="2000">
                        <a:latin typeface="Cambria"/>
                        <a:ea typeface="Times New Roman"/>
                        <a:cs typeface="Times New Roman"/>
                      </a:endParaRPr>
                    </a:p>
                  </a:txBody>
                  <a:tcPr marL="68580" marR="68580" marT="0" marB="0" anchor="ctr"/>
                </a:tc>
                <a:tc>
                  <a:txBody>
                    <a:bodyPr/>
                    <a:lstStyle/>
                    <a:p>
                      <a:pPr marL="0" marR="0" algn="r">
                        <a:lnSpc>
                          <a:spcPct val="115000"/>
                        </a:lnSpc>
                        <a:spcBef>
                          <a:spcPts val="0"/>
                        </a:spcBef>
                        <a:spcAft>
                          <a:spcPts val="0"/>
                        </a:spcAft>
                      </a:pPr>
                      <a:r>
                        <a:rPr lang="en-US" sz="1100" dirty="0">
                          <a:solidFill>
                            <a:srgbClr val="FF0000"/>
                          </a:solidFill>
                          <a:latin typeface="Trebuchet MS"/>
                          <a:ea typeface="Times New Roman"/>
                          <a:cs typeface="Arial"/>
                        </a:rPr>
                        <a:t>118</a:t>
                      </a:r>
                      <a:endParaRPr lang="en-US" sz="2000" dirty="0">
                        <a:solidFill>
                          <a:srgbClr val="FF0000"/>
                        </a:solidFill>
                        <a:latin typeface="Cambria"/>
                        <a:ea typeface="Times New Roman"/>
                        <a:cs typeface="Times New Roman"/>
                      </a:endParaRPr>
                    </a:p>
                  </a:txBody>
                  <a:tcPr marL="68580" marR="68580" marT="0" marB="0" anchor="ctr"/>
                </a:tc>
              </a:tr>
              <a:tr h="251460">
                <a:tc>
                  <a:txBody>
                    <a:bodyPr/>
                    <a:lstStyle/>
                    <a:p>
                      <a:pPr marL="0" marR="0">
                        <a:lnSpc>
                          <a:spcPct val="115000"/>
                        </a:lnSpc>
                        <a:spcBef>
                          <a:spcPts val="0"/>
                        </a:spcBef>
                        <a:spcAft>
                          <a:spcPts val="0"/>
                        </a:spcAft>
                      </a:pPr>
                      <a:r>
                        <a:rPr lang="en-US" sz="1100" b="1">
                          <a:latin typeface="Trebuchet MS"/>
                          <a:ea typeface="Times New Roman"/>
                          <a:cs typeface="Arial"/>
                        </a:rPr>
                        <a:t>Fiji</a:t>
                      </a:r>
                      <a:endParaRPr lang="en-US" sz="2000">
                        <a:latin typeface="Cambria"/>
                        <a:ea typeface="Times New Roman"/>
                        <a:cs typeface="Times New Roman"/>
                      </a:endParaRPr>
                    </a:p>
                  </a:txBody>
                  <a:tcPr marL="68580" marR="68580" marT="0" marB="0" anchor="ctr"/>
                </a:tc>
                <a:tc>
                  <a:txBody>
                    <a:bodyPr/>
                    <a:lstStyle/>
                    <a:p>
                      <a:pPr marL="0" marR="0" algn="r">
                        <a:lnSpc>
                          <a:spcPct val="115000"/>
                        </a:lnSpc>
                        <a:spcBef>
                          <a:spcPts val="0"/>
                        </a:spcBef>
                        <a:spcAft>
                          <a:spcPts val="0"/>
                        </a:spcAft>
                      </a:pPr>
                      <a:r>
                        <a:rPr lang="en-US" sz="1100" dirty="0">
                          <a:latin typeface="Trebuchet MS"/>
                          <a:ea typeface="Times New Roman"/>
                          <a:cs typeface="Arial"/>
                        </a:rPr>
                        <a:t>70</a:t>
                      </a:r>
                      <a:endParaRPr lang="en-US" sz="2000" dirty="0">
                        <a:latin typeface="Cambria"/>
                        <a:ea typeface="Times New Roman"/>
                        <a:cs typeface="Times New Roman"/>
                      </a:endParaRPr>
                    </a:p>
                  </a:txBody>
                  <a:tcPr marL="68580" marR="68580" marT="0" marB="0" anchor="ctr"/>
                </a:tc>
                <a:tc>
                  <a:txBody>
                    <a:bodyPr/>
                    <a:lstStyle/>
                    <a:p>
                      <a:pPr marL="0" marR="0" algn="r">
                        <a:lnSpc>
                          <a:spcPct val="115000"/>
                        </a:lnSpc>
                        <a:spcBef>
                          <a:spcPts val="0"/>
                        </a:spcBef>
                        <a:spcAft>
                          <a:spcPts val="0"/>
                        </a:spcAft>
                      </a:pPr>
                      <a:r>
                        <a:rPr lang="en-US" sz="1100" dirty="0">
                          <a:solidFill>
                            <a:srgbClr val="FF0000"/>
                          </a:solidFill>
                          <a:latin typeface="Trebuchet MS"/>
                          <a:ea typeface="Times New Roman"/>
                          <a:cs typeface="Arial"/>
                        </a:rPr>
                        <a:t>18</a:t>
                      </a:r>
                      <a:endParaRPr lang="en-US" sz="2000" dirty="0">
                        <a:solidFill>
                          <a:srgbClr val="FF0000"/>
                        </a:solidFill>
                        <a:latin typeface="Cambria"/>
                        <a:ea typeface="Times New Roman"/>
                        <a:cs typeface="Times New Roman"/>
                      </a:endParaRPr>
                    </a:p>
                  </a:txBody>
                  <a:tcPr marL="68580" marR="68580" marT="0" marB="0" anchor="ctr"/>
                </a:tc>
                <a:tc>
                  <a:txBody>
                    <a:bodyPr/>
                    <a:lstStyle/>
                    <a:p>
                      <a:pPr marL="0" marR="0" algn="r">
                        <a:lnSpc>
                          <a:spcPct val="115000"/>
                        </a:lnSpc>
                        <a:spcBef>
                          <a:spcPts val="0"/>
                        </a:spcBef>
                        <a:spcAft>
                          <a:spcPts val="0"/>
                        </a:spcAft>
                      </a:pPr>
                      <a:r>
                        <a:rPr lang="en-US" sz="1100" dirty="0">
                          <a:latin typeface="Trebuchet MS"/>
                          <a:ea typeface="Times New Roman"/>
                          <a:cs typeface="Arial"/>
                        </a:rPr>
                        <a:t>204</a:t>
                      </a:r>
                      <a:endParaRPr lang="en-US" sz="2000" dirty="0">
                        <a:latin typeface="Cambria"/>
                        <a:ea typeface="Times New Roman"/>
                        <a:cs typeface="Times New Roman"/>
                      </a:endParaRPr>
                    </a:p>
                  </a:txBody>
                  <a:tcPr marL="68580" marR="68580" marT="0" marB="0" anchor="ctr"/>
                </a:tc>
              </a:tr>
              <a:tr h="251460">
                <a:tc>
                  <a:txBody>
                    <a:bodyPr/>
                    <a:lstStyle/>
                    <a:p>
                      <a:pPr marL="0" marR="0">
                        <a:lnSpc>
                          <a:spcPct val="115000"/>
                        </a:lnSpc>
                        <a:spcBef>
                          <a:spcPts val="0"/>
                        </a:spcBef>
                        <a:spcAft>
                          <a:spcPts val="0"/>
                        </a:spcAft>
                      </a:pPr>
                      <a:r>
                        <a:rPr lang="en-US" sz="1100" b="1">
                          <a:latin typeface="Trebuchet MS"/>
                          <a:ea typeface="Times New Roman"/>
                          <a:cs typeface="Arial"/>
                        </a:rPr>
                        <a:t>Vanuatu</a:t>
                      </a:r>
                      <a:endParaRPr lang="en-US" sz="2000">
                        <a:latin typeface="Cambria"/>
                        <a:ea typeface="Times New Roman"/>
                        <a:cs typeface="Times New Roman"/>
                      </a:endParaRPr>
                    </a:p>
                  </a:txBody>
                  <a:tcPr marL="68580" marR="68580" marT="0" marB="0" anchor="ctr"/>
                </a:tc>
                <a:tc>
                  <a:txBody>
                    <a:bodyPr/>
                    <a:lstStyle/>
                    <a:p>
                      <a:pPr marL="0" marR="0" algn="r">
                        <a:lnSpc>
                          <a:spcPct val="115000"/>
                        </a:lnSpc>
                        <a:spcBef>
                          <a:spcPts val="0"/>
                        </a:spcBef>
                        <a:spcAft>
                          <a:spcPts val="0"/>
                        </a:spcAft>
                      </a:pPr>
                      <a:r>
                        <a:rPr lang="en-US" sz="1100">
                          <a:latin typeface="Trebuchet MS"/>
                          <a:ea typeface="Times New Roman"/>
                          <a:cs typeface="Arial"/>
                        </a:rPr>
                        <a:t>69</a:t>
                      </a:r>
                      <a:endParaRPr lang="en-US" sz="2000">
                        <a:latin typeface="Cambria"/>
                        <a:ea typeface="Times New Roman"/>
                        <a:cs typeface="Times New Roman"/>
                      </a:endParaRPr>
                    </a:p>
                  </a:txBody>
                  <a:tcPr marL="68580" marR="68580" marT="0" marB="0" anchor="ctr"/>
                </a:tc>
                <a:tc>
                  <a:txBody>
                    <a:bodyPr/>
                    <a:lstStyle/>
                    <a:p>
                      <a:pPr marL="0" marR="0" algn="r">
                        <a:lnSpc>
                          <a:spcPct val="115000"/>
                        </a:lnSpc>
                        <a:spcBef>
                          <a:spcPts val="0"/>
                        </a:spcBef>
                        <a:spcAft>
                          <a:spcPts val="0"/>
                        </a:spcAft>
                      </a:pPr>
                      <a:r>
                        <a:rPr lang="en-US" sz="1100" dirty="0">
                          <a:latin typeface="Trebuchet MS"/>
                          <a:ea typeface="Times New Roman"/>
                          <a:cs typeface="Arial"/>
                        </a:rPr>
                        <a:t>33</a:t>
                      </a:r>
                      <a:endParaRPr lang="en-US" sz="2000" dirty="0">
                        <a:latin typeface="Cambria"/>
                        <a:ea typeface="Times New Roman"/>
                        <a:cs typeface="Times New Roman"/>
                      </a:endParaRPr>
                    </a:p>
                  </a:txBody>
                  <a:tcPr marL="68580" marR="68580" marT="0" marB="0" anchor="ctr"/>
                </a:tc>
                <a:tc>
                  <a:txBody>
                    <a:bodyPr/>
                    <a:lstStyle/>
                    <a:p>
                      <a:pPr marL="0" marR="0" algn="r">
                        <a:lnSpc>
                          <a:spcPct val="115000"/>
                        </a:lnSpc>
                        <a:spcBef>
                          <a:spcPts val="0"/>
                        </a:spcBef>
                        <a:spcAft>
                          <a:spcPts val="0"/>
                        </a:spcAft>
                      </a:pPr>
                      <a:r>
                        <a:rPr lang="en-US" sz="1100" dirty="0">
                          <a:solidFill>
                            <a:srgbClr val="FF0000"/>
                          </a:solidFill>
                          <a:latin typeface="Trebuchet MS"/>
                          <a:ea typeface="Times New Roman"/>
                          <a:cs typeface="Arial"/>
                        </a:rPr>
                        <a:t>182</a:t>
                      </a:r>
                      <a:endParaRPr lang="en-US" sz="2000" dirty="0">
                        <a:solidFill>
                          <a:srgbClr val="FF0000"/>
                        </a:solidFill>
                        <a:latin typeface="Cambria"/>
                        <a:ea typeface="Times New Roman"/>
                        <a:cs typeface="Times New Roman"/>
                      </a:endParaRPr>
                    </a:p>
                  </a:txBody>
                  <a:tcPr marL="68580" marR="68580" marT="0" marB="0" anchor="ctr"/>
                </a:tc>
              </a:tr>
              <a:tr h="251460">
                <a:tc>
                  <a:txBody>
                    <a:bodyPr/>
                    <a:lstStyle/>
                    <a:p>
                      <a:pPr marL="0" marR="0">
                        <a:lnSpc>
                          <a:spcPct val="115000"/>
                        </a:lnSpc>
                        <a:spcBef>
                          <a:spcPts val="0"/>
                        </a:spcBef>
                        <a:spcAft>
                          <a:spcPts val="0"/>
                        </a:spcAft>
                      </a:pPr>
                      <a:r>
                        <a:rPr lang="en-US" sz="1100" b="1">
                          <a:latin typeface="Trebuchet MS"/>
                          <a:ea typeface="Times New Roman"/>
                          <a:cs typeface="Arial"/>
                        </a:rPr>
                        <a:t>Philippines</a:t>
                      </a:r>
                      <a:endParaRPr lang="en-US" sz="2000">
                        <a:latin typeface="Cambria"/>
                        <a:ea typeface="Times New Roman"/>
                        <a:cs typeface="Times New Roman"/>
                      </a:endParaRPr>
                    </a:p>
                  </a:txBody>
                  <a:tcPr marL="68580" marR="68580" marT="0" marB="0" anchor="ctr"/>
                </a:tc>
                <a:tc>
                  <a:txBody>
                    <a:bodyPr/>
                    <a:lstStyle/>
                    <a:p>
                      <a:pPr marL="0" marR="0" algn="r">
                        <a:lnSpc>
                          <a:spcPct val="115000"/>
                        </a:lnSpc>
                        <a:spcBef>
                          <a:spcPts val="0"/>
                        </a:spcBef>
                        <a:spcAft>
                          <a:spcPts val="0"/>
                        </a:spcAft>
                      </a:pPr>
                      <a:r>
                        <a:rPr lang="en-US" sz="1100">
                          <a:latin typeface="Trebuchet MS"/>
                          <a:ea typeface="Times New Roman"/>
                          <a:cs typeface="Arial"/>
                        </a:rPr>
                        <a:t>70</a:t>
                      </a:r>
                      <a:endParaRPr lang="en-US" sz="2000">
                        <a:latin typeface="Cambria"/>
                        <a:ea typeface="Times New Roman"/>
                        <a:cs typeface="Times New Roman"/>
                      </a:endParaRPr>
                    </a:p>
                  </a:txBody>
                  <a:tcPr marL="68580" marR="68580" marT="0" marB="0" anchor="ctr"/>
                </a:tc>
                <a:tc>
                  <a:txBody>
                    <a:bodyPr/>
                    <a:lstStyle/>
                    <a:p>
                      <a:pPr marL="0" marR="0" algn="r">
                        <a:lnSpc>
                          <a:spcPct val="115000"/>
                        </a:lnSpc>
                        <a:spcBef>
                          <a:spcPts val="0"/>
                        </a:spcBef>
                        <a:spcAft>
                          <a:spcPts val="0"/>
                        </a:spcAft>
                      </a:pPr>
                      <a:r>
                        <a:rPr lang="en-US" sz="1100" dirty="0">
                          <a:latin typeface="Trebuchet MS"/>
                          <a:ea typeface="Times New Roman"/>
                          <a:cs typeface="Arial"/>
                        </a:rPr>
                        <a:t>32</a:t>
                      </a:r>
                      <a:endParaRPr lang="en-US" sz="2000" dirty="0">
                        <a:latin typeface="Cambria"/>
                        <a:ea typeface="Times New Roman"/>
                        <a:cs typeface="Times New Roman"/>
                      </a:endParaRPr>
                    </a:p>
                  </a:txBody>
                  <a:tcPr marL="68580" marR="68580" marT="0" marB="0" anchor="ctr"/>
                </a:tc>
                <a:tc>
                  <a:txBody>
                    <a:bodyPr/>
                    <a:lstStyle/>
                    <a:p>
                      <a:pPr marL="0" marR="0" algn="r">
                        <a:lnSpc>
                          <a:spcPct val="115000"/>
                        </a:lnSpc>
                        <a:spcBef>
                          <a:spcPts val="0"/>
                        </a:spcBef>
                        <a:spcAft>
                          <a:spcPts val="0"/>
                        </a:spcAft>
                      </a:pPr>
                      <a:r>
                        <a:rPr lang="en-US" sz="1100" dirty="0">
                          <a:solidFill>
                            <a:srgbClr val="FF0000"/>
                          </a:solidFill>
                          <a:latin typeface="Trebuchet MS"/>
                          <a:ea typeface="Times New Roman"/>
                          <a:cs typeface="Arial"/>
                        </a:rPr>
                        <a:t>174</a:t>
                      </a:r>
                      <a:endParaRPr lang="en-US" sz="2000" dirty="0">
                        <a:solidFill>
                          <a:srgbClr val="FF0000"/>
                        </a:solidFill>
                        <a:latin typeface="Cambria"/>
                        <a:ea typeface="Times New Roman"/>
                        <a:cs typeface="Times New Roman"/>
                      </a:endParaRPr>
                    </a:p>
                  </a:txBody>
                  <a:tcPr marL="68580" marR="68580" marT="0" marB="0" anchor="ctr"/>
                </a:tc>
              </a:tr>
              <a:tr h="251460">
                <a:tc>
                  <a:txBody>
                    <a:bodyPr/>
                    <a:lstStyle/>
                    <a:p>
                      <a:pPr marL="0" marR="0">
                        <a:lnSpc>
                          <a:spcPct val="115000"/>
                        </a:lnSpc>
                        <a:spcBef>
                          <a:spcPts val="0"/>
                        </a:spcBef>
                        <a:spcAft>
                          <a:spcPts val="0"/>
                        </a:spcAft>
                      </a:pPr>
                      <a:r>
                        <a:rPr lang="en-US" sz="1100" b="1">
                          <a:latin typeface="Trebuchet MS"/>
                          <a:ea typeface="Times New Roman"/>
                          <a:cs typeface="Arial"/>
                        </a:rPr>
                        <a:t>Tonga</a:t>
                      </a:r>
                      <a:endParaRPr lang="en-US" sz="2000">
                        <a:latin typeface="Cambria"/>
                        <a:ea typeface="Times New Roman"/>
                        <a:cs typeface="Times New Roman"/>
                      </a:endParaRPr>
                    </a:p>
                  </a:txBody>
                  <a:tcPr marL="68580" marR="68580" marT="0" marB="0" anchor="ctr"/>
                </a:tc>
                <a:tc>
                  <a:txBody>
                    <a:bodyPr/>
                    <a:lstStyle/>
                    <a:p>
                      <a:pPr marL="0" marR="0" algn="r">
                        <a:lnSpc>
                          <a:spcPct val="115000"/>
                        </a:lnSpc>
                        <a:spcBef>
                          <a:spcPts val="0"/>
                        </a:spcBef>
                        <a:spcAft>
                          <a:spcPts val="0"/>
                        </a:spcAft>
                      </a:pPr>
                      <a:r>
                        <a:rPr lang="en-US" sz="1100">
                          <a:latin typeface="Trebuchet MS"/>
                          <a:ea typeface="Times New Roman"/>
                          <a:cs typeface="Arial"/>
                        </a:rPr>
                        <a:t>71</a:t>
                      </a:r>
                      <a:endParaRPr lang="en-US" sz="2000">
                        <a:latin typeface="Cambria"/>
                        <a:ea typeface="Times New Roman"/>
                        <a:cs typeface="Times New Roman"/>
                      </a:endParaRPr>
                    </a:p>
                  </a:txBody>
                  <a:tcPr marL="68580" marR="68580" marT="0" marB="0" anchor="ctr"/>
                </a:tc>
                <a:tc>
                  <a:txBody>
                    <a:bodyPr/>
                    <a:lstStyle/>
                    <a:p>
                      <a:pPr marL="0" marR="0" algn="r">
                        <a:lnSpc>
                          <a:spcPct val="115000"/>
                        </a:lnSpc>
                        <a:spcBef>
                          <a:spcPts val="0"/>
                        </a:spcBef>
                        <a:spcAft>
                          <a:spcPts val="0"/>
                        </a:spcAft>
                      </a:pPr>
                      <a:r>
                        <a:rPr lang="en-US" sz="1100" dirty="0">
                          <a:solidFill>
                            <a:srgbClr val="FF0000"/>
                          </a:solidFill>
                          <a:latin typeface="Trebuchet MS"/>
                          <a:ea typeface="Times New Roman"/>
                          <a:cs typeface="Arial"/>
                        </a:rPr>
                        <a:t>19</a:t>
                      </a:r>
                      <a:endParaRPr lang="en-US" sz="2000" dirty="0">
                        <a:solidFill>
                          <a:srgbClr val="FF0000"/>
                        </a:solidFill>
                        <a:latin typeface="Cambria"/>
                        <a:ea typeface="Times New Roman"/>
                        <a:cs typeface="Times New Roman"/>
                      </a:endParaRPr>
                    </a:p>
                  </a:txBody>
                  <a:tcPr marL="68580" marR="68580" marT="0" marB="0" anchor="ctr"/>
                </a:tc>
                <a:tc>
                  <a:txBody>
                    <a:bodyPr/>
                    <a:lstStyle/>
                    <a:p>
                      <a:pPr marL="0" marR="0" algn="r">
                        <a:lnSpc>
                          <a:spcPct val="115000"/>
                        </a:lnSpc>
                        <a:spcBef>
                          <a:spcPts val="0"/>
                        </a:spcBef>
                        <a:spcAft>
                          <a:spcPts val="0"/>
                        </a:spcAft>
                      </a:pPr>
                      <a:r>
                        <a:rPr lang="en-US" sz="1100" dirty="0">
                          <a:latin typeface="Trebuchet MS"/>
                          <a:ea typeface="Times New Roman"/>
                          <a:cs typeface="Arial"/>
                        </a:rPr>
                        <a:t>188</a:t>
                      </a:r>
                      <a:endParaRPr lang="en-US" sz="2000" dirty="0">
                        <a:latin typeface="Cambria"/>
                        <a:ea typeface="Times New Roman"/>
                        <a:cs typeface="Times New Roman"/>
                      </a:endParaRPr>
                    </a:p>
                  </a:txBody>
                  <a:tcPr marL="68580" marR="68580" marT="0" marB="0" anchor="ctr"/>
                </a:tc>
              </a:tr>
              <a:tr h="251460">
                <a:tc>
                  <a:txBody>
                    <a:bodyPr/>
                    <a:lstStyle/>
                    <a:p>
                      <a:pPr marL="0" marR="0">
                        <a:lnSpc>
                          <a:spcPct val="115000"/>
                        </a:lnSpc>
                        <a:spcBef>
                          <a:spcPts val="0"/>
                        </a:spcBef>
                        <a:spcAft>
                          <a:spcPts val="0"/>
                        </a:spcAft>
                      </a:pPr>
                      <a:r>
                        <a:rPr lang="en-US" sz="1100" b="1">
                          <a:latin typeface="Trebuchet MS"/>
                          <a:ea typeface="Times New Roman"/>
                          <a:cs typeface="Arial"/>
                        </a:rPr>
                        <a:t>Honduras</a:t>
                      </a:r>
                      <a:endParaRPr lang="en-US" sz="2000">
                        <a:latin typeface="Cambria"/>
                        <a:ea typeface="Times New Roman"/>
                        <a:cs typeface="Times New Roman"/>
                      </a:endParaRPr>
                    </a:p>
                  </a:txBody>
                  <a:tcPr marL="68580" marR="68580" marT="0" marB="0" anchor="ctr"/>
                </a:tc>
                <a:tc>
                  <a:txBody>
                    <a:bodyPr/>
                    <a:lstStyle/>
                    <a:p>
                      <a:pPr marL="0" marR="0" algn="r">
                        <a:lnSpc>
                          <a:spcPct val="115000"/>
                        </a:lnSpc>
                        <a:spcBef>
                          <a:spcPts val="0"/>
                        </a:spcBef>
                        <a:spcAft>
                          <a:spcPts val="0"/>
                        </a:spcAft>
                      </a:pPr>
                      <a:r>
                        <a:rPr lang="en-US" sz="1100">
                          <a:latin typeface="Trebuchet MS"/>
                          <a:ea typeface="Times New Roman"/>
                          <a:cs typeface="Arial"/>
                        </a:rPr>
                        <a:t>70</a:t>
                      </a:r>
                      <a:endParaRPr lang="en-US" sz="2000">
                        <a:latin typeface="Cambria"/>
                        <a:ea typeface="Times New Roman"/>
                        <a:cs typeface="Times New Roman"/>
                      </a:endParaRPr>
                    </a:p>
                  </a:txBody>
                  <a:tcPr marL="68580" marR="68580" marT="0" marB="0" anchor="ctr"/>
                </a:tc>
                <a:tc>
                  <a:txBody>
                    <a:bodyPr/>
                    <a:lstStyle/>
                    <a:p>
                      <a:pPr marL="0" marR="0" algn="r">
                        <a:lnSpc>
                          <a:spcPct val="115000"/>
                        </a:lnSpc>
                        <a:spcBef>
                          <a:spcPts val="0"/>
                        </a:spcBef>
                        <a:spcAft>
                          <a:spcPts val="0"/>
                        </a:spcAft>
                      </a:pPr>
                      <a:r>
                        <a:rPr lang="en-US" sz="1100" dirty="0">
                          <a:latin typeface="Trebuchet MS"/>
                          <a:ea typeface="Times New Roman"/>
                          <a:cs typeface="Arial"/>
                        </a:rPr>
                        <a:t>31</a:t>
                      </a:r>
                      <a:endParaRPr lang="en-US" sz="2000" dirty="0">
                        <a:latin typeface="Cambria"/>
                        <a:ea typeface="Times New Roman"/>
                        <a:cs typeface="Times New Roman"/>
                      </a:endParaRPr>
                    </a:p>
                  </a:txBody>
                  <a:tcPr marL="68580" marR="68580" marT="0" marB="0" anchor="ctr"/>
                </a:tc>
                <a:tc>
                  <a:txBody>
                    <a:bodyPr/>
                    <a:lstStyle/>
                    <a:p>
                      <a:pPr marL="0" marR="0" algn="r">
                        <a:lnSpc>
                          <a:spcPct val="115000"/>
                        </a:lnSpc>
                        <a:spcBef>
                          <a:spcPts val="0"/>
                        </a:spcBef>
                        <a:spcAft>
                          <a:spcPts val="0"/>
                        </a:spcAft>
                      </a:pPr>
                      <a:r>
                        <a:rPr lang="en-US" sz="1100" dirty="0">
                          <a:solidFill>
                            <a:srgbClr val="FF0000"/>
                          </a:solidFill>
                          <a:latin typeface="Trebuchet MS"/>
                          <a:ea typeface="Times New Roman"/>
                          <a:cs typeface="Arial"/>
                        </a:rPr>
                        <a:t>179</a:t>
                      </a:r>
                      <a:endParaRPr lang="en-US" sz="2000" dirty="0">
                        <a:solidFill>
                          <a:srgbClr val="FF0000"/>
                        </a:solidFill>
                        <a:latin typeface="Cambria"/>
                        <a:ea typeface="Times New Roman"/>
                        <a:cs typeface="Times New Roman"/>
                      </a:endParaRPr>
                    </a:p>
                  </a:txBody>
                  <a:tcPr marL="68580" marR="68580" marT="0" marB="0" anchor="ctr"/>
                </a:tc>
              </a:tr>
              <a:tr h="251460">
                <a:tc>
                  <a:txBody>
                    <a:bodyPr/>
                    <a:lstStyle/>
                    <a:p>
                      <a:pPr marL="0" marR="0">
                        <a:lnSpc>
                          <a:spcPct val="115000"/>
                        </a:lnSpc>
                        <a:spcBef>
                          <a:spcPts val="0"/>
                        </a:spcBef>
                        <a:spcAft>
                          <a:spcPts val="0"/>
                        </a:spcAft>
                      </a:pPr>
                      <a:r>
                        <a:rPr lang="en-US" sz="1100" b="1">
                          <a:latin typeface="Trebuchet MS"/>
                          <a:ea typeface="Times New Roman"/>
                          <a:cs typeface="Arial"/>
                        </a:rPr>
                        <a:t>Cape Verde</a:t>
                      </a:r>
                      <a:endParaRPr lang="en-US" sz="2000">
                        <a:latin typeface="Cambria"/>
                        <a:ea typeface="Times New Roman"/>
                        <a:cs typeface="Times New Roman"/>
                      </a:endParaRPr>
                    </a:p>
                  </a:txBody>
                  <a:tcPr marL="68580" marR="68580" marT="0" marB="0" anchor="ctr"/>
                </a:tc>
                <a:tc>
                  <a:txBody>
                    <a:bodyPr/>
                    <a:lstStyle/>
                    <a:p>
                      <a:pPr marL="0" marR="0" algn="r">
                        <a:lnSpc>
                          <a:spcPct val="115000"/>
                        </a:lnSpc>
                        <a:spcBef>
                          <a:spcPts val="0"/>
                        </a:spcBef>
                        <a:spcAft>
                          <a:spcPts val="0"/>
                        </a:spcAft>
                      </a:pPr>
                      <a:r>
                        <a:rPr lang="en-US" sz="1100">
                          <a:latin typeface="Trebuchet MS"/>
                          <a:ea typeface="Times New Roman"/>
                          <a:cs typeface="Arial"/>
                        </a:rPr>
                        <a:t>71</a:t>
                      </a:r>
                      <a:endParaRPr lang="en-US" sz="2000">
                        <a:latin typeface="Cambria"/>
                        <a:ea typeface="Times New Roman"/>
                        <a:cs typeface="Times New Roman"/>
                      </a:endParaRPr>
                    </a:p>
                  </a:txBody>
                  <a:tcPr marL="68580" marR="68580" marT="0" marB="0" anchor="ctr"/>
                </a:tc>
                <a:tc>
                  <a:txBody>
                    <a:bodyPr/>
                    <a:lstStyle/>
                    <a:p>
                      <a:pPr marL="0" marR="0" algn="r">
                        <a:lnSpc>
                          <a:spcPct val="115000"/>
                        </a:lnSpc>
                        <a:spcBef>
                          <a:spcPts val="0"/>
                        </a:spcBef>
                        <a:spcAft>
                          <a:spcPts val="0"/>
                        </a:spcAft>
                      </a:pPr>
                      <a:r>
                        <a:rPr lang="en-US" sz="1100">
                          <a:latin typeface="Trebuchet MS"/>
                          <a:ea typeface="Times New Roman"/>
                          <a:cs typeface="Arial"/>
                        </a:rPr>
                        <a:t>29</a:t>
                      </a:r>
                      <a:endParaRPr lang="en-US" sz="2000">
                        <a:latin typeface="Cambria"/>
                        <a:ea typeface="Times New Roman"/>
                        <a:cs typeface="Times New Roman"/>
                      </a:endParaRPr>
                    </a:p>
                  </a:txBody>
                  <a:tcPr marL="68580" marR="68580" marT="0" marB="0" anchor="ctr"/>
                </a:tc>
                <a:tc>
                  <a:txBody>
                    <a:bodyPr/>
                    <a:lstStyle/>
                    <a:p>
                      <a:pPr marL="0" marR="0" algn="r">
                        <a:lnSpc>
                          <a:spcPct val="115000"/>
                        </a:lnSpc>
                        <a:spcBef>
                          <a:spcPts val="0"/>
                        </a:spcBef>
                        <a:spcAft>
                          <a:spcPts val="0"/>
                        </a:spcAft>
                      </a:pPr>
                      <a:r>
                        <a:rPr lang="en-US" sz="1100" dirty="0">
                          <a:solidFill>
                            <a:srgbClr val="FF0000"/>
                          </a:solidFill>
                          <a:latin typeface="Trebuchet MS"/>
                          <a:ea typeface="Times New Roman"/>
                          <a:cs typeface="Arial"/>
                        </a:rPr>
                        <a:t>185</a:t>
                      </a:r>
                      <a:endParaRPr lang="en-US" sz="2000" dirty="0">
                        <a:solidFill>
                          <a:srgbClr val="FF0000"/>
                        </a:solidFill>
                        <a:latin typeface="Cambria"/>
                        <a:ea typeface="Times New Roman"/>
                        <a:cs typeface="Times New Roman"/>
                      </a:endParaRPr>
                    </a:p>
                  </a:txBody>
                  <a:tcPr marL="68580" marR="68580" marT="0" marB="0" anchor="ctr"/>
                </a:tc>
              </a:tr>
              <a:tr h="251460">
                <a:tc>
                  <a:txBody>
                    <a:bodyPr/>
                    <a:lstStyle/>
                    <a:p>
                      <a:pPr marL="0" marR="0">
                        <a:lnSpc>
                          <a:spcPct val="115000"/>
                        </a:lnSpc>
                        <a:spcBef>
                          <a:spcPts val="0"/>
                        </a:spcBef>
                        <a:spcAft>
                          <a:spcPts val="0"/>
                        </a:spcAft>
                      </a:pPr>
                      <a:r>
                        <a:rPr lang="en-US" sz="1100" b="1">
                          <a:latin typeface="Trebuchet MS"/>
                          <a:ea typeface="Times New Roman"/>
                          <a:cs typeface="Arial"/>
                        </a:rPr>
                        <a:t>Republic of Moldova</a:t>
                      </a:r>
                      <a:endParaRPr lang="en-US" sz="2000">
                        <a:latin typeface="Cambria"/>
                        <a:ea typeface="Times New Roman"/>
                        <a:cs typeface="Times New Roman"/>
                      </a:endParaRPr>
                    </a:p>
                  </a:txBody>
                  <a:tcPr marL="68580" marR="68580" marT="0" marB="0" anchor="ctr"/>
                </a:tc>
                <a:tc>
                  <a:txBody>
                    <a:bodyPr/>
                    <a:lstStyle/>
                    <a:p>
                      <a:pPr marL="0" marR="0" algn="r">
                        <a:lnSpc>
                          <a:spcPct val="115000"/>
                        </a:lnSpc>
                        <a:spcBef>
                          <a:spcPts val="0"/>
                        </a:spcBef>
                        <a:spcAft>
                          <a:spcPts val="0"/>
                        </a:spcAft>
                      </a:pPr>
                      <a:r>
                        <a:rPr lang="en-US" sz="1100">
                          <a:latin typeface="Trebuchet MS"/>
                          <a:ea typeface="Times New Roman"/>
                          <a:cs typeface="Arial"/>
                        </a:rPr>
                        <a:t>69</a:t>
                      </a:r>
                      <a:endParaRPr lang="en-US" sz="2000">
                        <a:latin typeface="Cambria"/>
                        <a:ea typeface="Times New Roman"/>
                        <a:cs typeface="Times New Roman"/>
                      </a:endParaRPr>
                    </a:p>
                  </a:txBody>
                  <a:tcPr marL="68580" marR="68580" marT="0" marB="0" anchor="ctr"/>
                </a:tc>
                <a:tc>
                  <a:txBody>
                    <a:bodyPr/>
                    <a:lstStyle/>
                    <a:p>
                      <a:pPr marL="0" marR="0" algn="r">
                        <a:lnSpc>
                          <a:spcPct val="115000"/>
                        </a:lnSpc>
                        <a:spcBef>
                          <a:spcPts val="0"/>
                        </a:spcBef>
                        <a:spcAft>
                          <a:spcPts val="0"/>
                        </a:spcAft>
                      </a:pPr>
                      <a:r>
                        <a:rPr lang="en-US" sz="1100" dirty="0">
                          <a:solidFill>
                            <a:srgbClr val="FF0000"/>
                          </a:solidFill>
                          <a:latin typeface="Trebuchet MS"/>
                          <a:ea typeface="Times New Roman"/>
                          <a:cs typeface="Arial"/>
                        </a:rPr>
                        <a:t>17</a:t>
                      </a:r>
                      <a:endParaRPr lang="en-US" sz="2000" dirty="0">
                        <a:solidFill>
                          <a:srgbClr val="FF0000"/>
                        </a:solidFill>
                        <a:latin typeface="Cambria"/>
                        <a:ea typeface="Times New Roman"/>
                        <a:cs typeface="Times New Roman"/>
                      </a:endParaRPr>
                    </a:p>
                  </a:txBody>
                  <a:tcPr marL="68580" marR="68580" marT="0" marB="0" anchor="ctr"/>
                </a:tc>
                <a:tc>
                  <a:txBody>
                    <a:bodyPr/>
                    <a:lstStyle/>
                    <a:p>
                      <a:pPr marL="0" marR="0" algn="r">
                        <a:lnSpc>
                          <a:spcPct val="115000"/>
                        </a:lnSpc>
                        <a:spcBef>
                          <a:spcPts val="0"/>
                        </a:spcBef>
                        <a:spcAft>
                          <a:spcPts val="0"/>
                        </a:spcAft>
                      </a:pPr>
                      <a:r>
                        <a:rPr lang="en-US" sz="1100" dirty="0">
                          <a:latin typeface="Trebuchet MS"/>
                          <a:ea typeface="Times New Roman"/>
                          <a:cs typeface="Arial"/>
                        </a:rPr>
                        <a:t>227</a:t>
                      </a:r>
                      <a:endParaRPr lang="en-US" sz="2000" dirty="0">
                        <a:latin typeface="Cambria"/>
                        <a:ea typeface="Times New Roman"/>
                        <a:cs typeface="Times New Roman"/>
                      </a:endParaRPr>
                    </a:p>
                  </a:txBody>
                  <a:tcPr marL="68580" marR="68580" marT="0" marB="0" anchor="ctr"/>
                </a:tc>
              </a:tr>
              <a:tr h="251460">
                <a:tc>
                  <a:txBody>
                    <a:bodyPr/>
                    <a:lstStyle/>
                    <a:p>
                      <a:pPr marL="0" marR="0">
                        <a:lnSpc>
                          <a:spcPct val="115000"/>
                        </a:lnSpc>
                        <a:spcBef>
                          <a:spcPts val="0"/>
                        </a:spcBef>
                        <a:spcAft>
                          <a:spcPts val="0"/>
                        </a:spcAft>
                      </a:pPr>
                      <a:r>
                        <a:rPr lang="en-US" sz="1100" b="1">
                          <a:latin typeface="Trebuchet MS"/>
                          <a:ea typeface="Times New Roman"/>
                          <a:cs typeface="Arial"/>
                        </a:rPr>
                        <a:t>Micronesia (Federated States of)</a:t>
                      </a:r>
                      <a:endParaRPr lang="en-US" sz="2000">
                        <a:latin typeface="Cambria"/>
                        <a:ea typeface="Times New Roman"/>
                        <a:cs typeface="Times New Roman"/>
                      </a:endParaRPr>
                    </a:p>
                  </a:txBody>
                  <a:tcPr marL="68580" marR="68580" marT="0" marB="0" anchor="ctr"/>
                </a:tc>
                <a:tc>
                  <a:txBody>
                    <a:bodyPr/>
                    <a:lstStyle/>
                    <a:p>
                      <a:pPr marL="0" marR="0" algn="r">
                        <a:lnSpc>
                          <a:spcPct val="115000"/>
                        </a:lnSpc>
                        <a:spcBef>
                          <a:spcPts val="0"/>
                        </a:spcBef>
                        <a:spcAft>
                          <a:spcPts val="0"/>
                        </a:spcAft>
                      </a:pPr>
                      <a:r>
                        <a:rPr lang="en-US" sz="1100">
                          <a:latin typeface="Trebuchet MS"/>
                          <a:ea typeface="Times New Roman"/>
                          <a:cs typeface="Arial"/>
                        </a:rPr>
                        <a:t>69</a:t>
                      </a:r>
                      <a:endParaRPr lang="en-US" sz="2000">
                        <a:latin typeface="Cambria"/>
                        <a:ea typeface="Times New Roman"/>
                        <a:cs typeface="Times New Roman"/>
                      </a:endParaRPr>
                    </a:p>
                  </a:txBody>
                  <a:tcPr marL="68580" marR="68580" marT="0" marB="0" anchor="ctr"/>
                </a:tc>
                <a:tc>
                  <a:txBody>
                    <a:bodyPr/>
                    <a:lstStyle/>
                    <a:p>
                      <a:pPr marL="0" marR="0" algn="r">
                        <a:lnSpc>
                          <a:spcPct val="115000"/>
                        </a:lnSpc>
                        <a:spcBef>
                          <a:spcPts val="0"/>
                        </a:spcBef>
                        <a:spcAft>
                          <a:spcPts val="0"/>
                        </a:spcAft>
                      </a:pPr>
                      <a:r>
                        <a:rPr lang="en-US" sz="1100">
                          <a:latin typeface="Trebuchet MS"/>
                          <a:ea typeface="Times New Roman"/>
                          <a:cs typeface="Arial"/>
                        </a:rPr>
                        <a:t>39</a:t>
                      </a:r>
                      <a:endParaRPr lang="en-US" sz="2000">
                        <a:latin typeface="Cambria"/>
                        <a:ea typeface="Times New Roman"/>
                        <a:cs typeface="Times New Roman"/>
                      </a:endParaRPr>
                    </a:p>
                  </a:txBody>
                  <a:tcPr marL="68580" marR="68580" marT="0" marB="0" anchor="ctr"/>
                </a:tc>
                <a:tc>
                  <a:txBody>
                    <a:bodyPr/>
                    <a:lstStyle/>
                    <a:p>
                      <a:pPr marL="0" marR="0" algn="r">
                        <a:lnSpc>
                          <a:spcPct val="115000"/>
                        </a:lnSpc>
                        <a:spcBef>
                          <a:spcPts val="0"/>
                        </a:spcBef>
                        <a:spcAft>
                          <a:spcPts val="0"/>
                        </a:spcAft>
                      </a:pPr>
                      <a:r>
                        <a:rPr lang="en-US" sz="1100" dirty="0">
                          <a:solidFill>
                            <a:srgbClr val="FF0000"/>
                          </a:solidFill>
                          <a:latin typeface="Trebuchet MS"/>
                          <a:ea typeface="Times New Roman"/>
                          <a:cs typeface="Arial"/>
                        </a:rPr>
                        <a:t>172</a:t>
                      </a:r>
                      <a:endParaRPr lang="en-US" sz="2000" dirty="0">
                        <a:solidFill>
                          <a:srgbClr val="FF0000"/>
                        </a:solidFill>
                        <a:latin typeface="Cambria"/>
                        <a:ea typeface="Times New Roman"/>
                        <a:cs typeface="Times New Roman"/>
                      </a:endParaRPr>
                    </a:p>
                  </a:txBody>
                  <a:tcPr marL="68580" marR="68580" marT="0" marB="0" anchor="ctr"/>
                </a:tc>
              </a:tr>
              <a:tr h="251460">
                <a:tc>
                  <a:txBody>
                    <a:bodyPr/>
                    <a:lstStyle/>
                    <a:p>
                      <a:pPr marL="0" marR="0">
                        <a:lnSpc>
                          <a:spcPct val="115000"/>
                        </a:lnSpc>
                        <a:spcBef>
                          <a:spcPts val="0"/>
                        </a:spcBef>
                        <a:spcAft>
                          <a:spcPts val="0"/>
                        </a:spcAft>
                      </a:pPr>
                      <a:r>
                        <a:rPr lang="en-US" sz="1100" b="1" dirty="0">
                          <a:solidFill>
                            <a:srgbClr val="FF0000"/>
                          </a:solidFill>
                          <a:latin typeface="Trebuchet MS"/>
                          <a:ea typeface="Times New Roman"/>
                          <a:cs typeface="Arial"/>
                        </a:rPr>
                        <a:t>Viet Nam</a:t>
                      </a:r>
                      <a:endParaRPr lang="en-US" sz="2000" dirty="0">
                        <a:solidFill>
                          <a:srgbClr val="FF0000"/>
                        </a:solidFill>
                        <a:latin typeface="Cambria"/>
                        <a:ea typeface="Times New Roman"/>
                        <a:cs typeface="Times New Roman"/>
                      </a:endParaRPr>
                    </a:p>
                  </a:txBody>
                  <a:tcPr marL="68580" marR="68580" marT="0" marB="0" anchor="ctr"/>
                </a:tc>
                <a:tc>
                  <a:txBody>
                    <a:bodyPr/>
                    <a:lstStyle/>
                    <a:p>
                      <a:pPr marL="0" marR="0" algn="r">
                        <a:lnSpc>
                          <a:spcPct val="115000"/>
                        </a:lnSpc>
                        <a:spcBef>
                          <a:spcPts val="0"/>
                        </a:spcBef>
                        <a:spcAft>
                          <a:spcPts val="0"/>
                        </a:spcAft>
                      </a:pPr>
                      <a:r>
                        <a:rPr lang="en-US" sz="1100">
                          <a:latin typeface="Trebuchet MS"/>
                          <a:ea typeface="Times New Roman"/>
                          <a:cs typeface="Arial"/>
                        </a:rPr>
                        <a:t>73</a:t>
                      </a:r>
                      <a:endParaRPr lang="en-US" sz="2000">
                        <a:latin typeface="Cambria"/>
                        <a:ea typeface="Times New Roman"/>
                        <a:cs typeface="Times New Roman"/>
                      </a:endParaRPr>
                    </a:p>
                  </a:txBody>
                  <a:tcPr marL="68580" marR="68580" marT="0" marB="0" anchor="ctr"/>
                </a:tc>
                <a:tc>
                  <a:txBody>
                    <a:bodyPr/>
                    <a:lstStyle/>
                    <a:p>
                      <a:pPr marL="0" marR="0" algn="r">
                        <a:lnSpc>
                          <a:spcPct val="115000"/>
                        </a:lnSpc>
                        <a:spcBef>
                          <a:spcPts val="0"/>
                        </a:spcBef>
                        <a:spcAft>
                          <a:spcPts val="0"/>
                        </a:spcAft>
                      </a:pPr>
                      <a:r>
                        <a:rPr lang="en-US" sz="1100" dirty="0">
                          <a:solidFill>
                            <a:srgbClr val="FF0000"/>
                          </a:solidFill>
                          <a:latin typeface="Trebuchet MS"/>
                          <a:ea typeface="Times New Roman"/>
                          <a:cs typeface="Arial"/>
                        </a:rPr>
                        <a:t>14</a:t>
                      </a:r>
                      <a:endParaRPr lang="en-US" sz="2000" dirty="0">
                        <a:solidFill>
                          <a:srgbClr val="FF0000"/>
                        </a:solidFill>
                        <a:latin typeface="Cambria"/>
                        <a:ea typeface="Times New Roman"/>
                        <a:cs typeface="Times New Roman"/>
                      </a:endParaRPr>
                    </a:p>
                  </a:txBody>
                  <a:tcPr marL="68580" marR="68580" marT="0" marB="0" anchor="ctr"/>
                </a:tc>
                <a:tc>
                  <a:txBody>
                    <a:bodyPr/>
                    <a:lstStyle/>
                    <a:p>
                      <a:pPr marL="0" marR="0" algn="r">
                        <a:lnSpc>
                          <a:spcPct val="115000"/>
                        </a:lnSpc>
                        <a:spcBef>
                          <a:spcPts val="0"/>
                        </a:spcBef>
                        <a:spcAft>
                          <a:spcPts val="0"/>
                        </a:spcAft>
                      </a:pPr>
                      <a:r>
                        <a:rPr lang="en-US" sz="1100" dirty="0">
                          <a:solidFill>
                            <a:srgbClr val="FF0000"/>
                          </a:solidFill>
                          <a:latin typeface="Trebuchet MS"/>
                          <a:ea typeface="Times New Roman"/>
                          <a:cs typeface="Arial"/>
                        </a:rPr>
                        <a:t>150</a:t>
                      </a:r>
                      <a:endParaRPr lang="en-US" sz="2000" dirty="0">
                        <a:solidFill>
                          <a:srgbClr val="FF0000"/>
                        </a:solidFill>
                        <a:latin typeface="Cambria"/>
                        <a:ea typeface="Times New Roman"/>
                        <a:cs typeface="Times New Roman"/>
                      </a:endParaRPr>
                    </a:p>
                  </a:txBody>
                  <a:tcPr marL="68580" marR="68580" marT="0" marB="0" anchor="ctr"/>
                </a:tc>
              </a:tr>
              <a:tr h="251460">
                <a:tc>
                  <a:txBody>
                    <a:bodyPr/>
                    <a:lstStyle/>
                    <a:p>
                      <a:pPr marL="0" marR="0">
                        <a:lnSpc>
                          <a:spcPct val="115000"/>
                        </a:lnSpc>
                        <a:spcBef>
                          <a:spcPts val="0"/>
                        </a:spcBef>
                        <a:spcAft>
                          <a:spcPts val="0"/>
                        </a:spcAft>
                      </a:pPr>
                      <a:r>
                        <a:rPr lang="en-US" sz="1100" b="1">
                          <a:latin typeface="Trebuchet MS"/>
                          <a:ea typeface="Times New Roman"/>
                          <a:cs typeface="Arial"/>
                        </a:rPr>
                        <a:t>Nicaragua</a:t>
                      </a:r>
                      <a:endParaRPr lang="en-US" sz="2000">
                        <a:latin typeface="Cambria"/>
                        <a:ea typeface="Times New Roman"/>
                        <a:cs typeface="Times New Roman"/>
                      </a:endParaRPr>
                    </a:p>
                  </a:txBody>
                  <a:tcPr marL="68580" marR="68580" marT="0" marB="0" anchor="ctr"/>
                </a:tc>
                <a:tc>
                  <a:txBody>
                    <a:bodyPr/>
                    <a:lstStyle/>
                    <a:p>
                      <a:pPr marL="0" marR="0" algn="r">
                        <a:lnSpc>
                          <a:spcPct val="115000"/>
                        </a:lnSpc>
                        <a:spcBef>
                          <a:spcPts val="0"/>
                        </a:spcBef>
                        <a:spcAft>
                          <a:spcPts val="0"/>
                        </a:spcAft>
                      </a:pPr>
                      <a:r>
                        <a:rPr lang="en-US" sz="1100">
                          <a:latin typeface="Trebuchet MS"/>
                          <a:ea typeface="Times New Roman"/>
                          <a:cs typeface="Arial"/>
                        </a:rPr>
                        <a:t>74</a:t>
                      </a:r>
                      <a:endParaRPr lang="en-US" sz="2000">
                        <a:latin typeface="Cambria"/>
                        <a:ea typeface="Times New Roman"/>
                        <a:cs typeface="Times New Roman"/>
                      </a:endParaRPr>
                    </a:p>
                  </a:txBody>
                  <a:tcPr marL="68580" marR="68580" marT="0" marB="0" anchor="ctr"/>
                </a:tc>
                <a:tc>
                  <a:txBody>
                    <a:bodyPr/>
                    <a:lstStyle/>
                    <a:p>
                      <a:pPr marL="0" marR="0" algn="r">
                        <a:lnSpc>
                          <a:spcPct val="115000"/>
                        </a:lnSpc>
                        <a:spcBef>
                          <a:spcPts val="0"/>
                        </a:spcBef>
                        <a:spcAft>
                          <a:spcPts val="0"/>
                        </a:spcAft>
                      </a:pPr>
                      <a:r>
                        <a:rPr lang="en-US" sz="1100">
                          <a:latin typeface="Trebuchet MS"/>
                          <a:ea typeface="Times New Roman"/>
                          <a:cs typeface="Arial"/>
                        </a:rPr>
                        <a:t>27</a:t>
                      </a:r>
                      <a:endParaRPr lang="en-US" sz="2000">
                        <a:latin typeface="Cambria"/>
                        <a:ea typeface="Times New Roman"/>
                        <a:cs typeface="Times New Roman"/>
                      </a:endParaRPr>
                    </a:p>
                  </a:txBody>
                  <a:tcPr marL="68580" marR="68580" marT="0" marB="0" anchor="ctr"/>
                </a:tc>
                <a:tc>
                  <a:txBody>
                    <a:bodyPr/>
                    <a:lstStyle/>
                    <a:p>
                      <a:pPr marL="0" marR="0" algn="r">
                        <a:lnSpc>
                          <a:spcPct val="115000"/>
                        </a:lnSpc>
                        <a:spcBef>
                          <a:spcPts val="0"/>
                        </a:spcBef>
                        <a:spcAft>
                          <a:spcPts val="0"/>
                        </a:spcAft>
                      </a:pPr>
                      <a:r>
                        <a:rPr lang="en-US" sz="1100" dirty="0">
                          <a:solidFill>
                            <a:srgbClr val="FF0000"/>
                          </a:solidFill>
                          <a:latin typeface="Trebuchet MS"/>
                          <a:ea typeface="Times New Roman"/>
                          <a:cs typeface="Arial"/>
                        </a:rPr>
                        <a:t>165</a:t>
                      </a:r>
                      <a:endParaRPr lang="en-US" sz="2000" dirty="0">
                        <a:solidFill>
                          <a:srgbClr val="FF0000"/>
                        </a:solidFill>
                        <a:latin typeface="Cambria"/>
                        <a:ea typeface="Times New Roman"/>
                        <a:cs typeface="Times New Roman"/>
                      </a:endParaRPr>
                    </a:p>
                  </a:txBody>
                  <a:tcPr marL="68580" marR="68580" marT="0" marB="0" anchor="ctr"/>
                </a:tc>
              </a:tr>
              <a:tr h="251460">
                <a:tc>
                  <a:txBody>
                    <a:bodyPr/>
                    <a:lstStyle/>
                    <a:p>
                      <a:pPr marL="0" marR="0">
                        <a:lnSpc>
                          <a:spcPct val="115000"/>
                        </a:lnSpc>
                        <a:spcBef>
                          <a:spcPts val="0"/>
                        </a:spcBef>
                        <a:spcAft>
                          <a:spcPts val="0"/>
                        </a:spcAft>
                      </a:pPr>
                      <a:r>
                        <a:rPr lang="en-US" sz="1100" b="1">
                          <a:latin typeface="Trebuchet MS"/>
                          <a:ea typeface="Times New Roman"/>
                          <a:cs typeface="Arial"/>
                        </a:rPr>
                        <a:t>Solomon Islands</a:t>
                      </a:r>
                      <a:endParaRPr lang="en-US" sz="2000">
                        <a:latin typeface="Cambria"/>
                        <a:ea typeface="Times New Roman"/>
                        <a:cs typeface="Times New Roman"/>
                      </a:endParaRPr>
                    </a:p>
                  </a:txBody>
                  <a:tcPr marL="68580" marR="68580" marT="0" marB="0" anchor="ctr"/>
                </a:tc>
                <a:tc>
                  <a:txBody>
                    <a:bodyPr/>
                    <a:lstStyle/>
                    <a:p>
                      <a:pPr marL="0" marR="0" algn="r">
                        <a:lnSpc>
                          <a:spcPct val="115000"/>
                        </a:lnSpc>
                        <a:spcBef>
                          <a:spcPts val="0"/>
                        </a:spcBef>
                        <a:spcAft>
                          <a:spcPts val="0"/>
                        </a:spcAft>
                      </a:pPr>
                      <a:r>
                        <a:rPr lang="en-US" sz="1100">
                          <a:latin typeface="Trebuchet MS"/>
                          <a:ea typeface="Times New Roman"/>
                          <a:cs typeface="Arial"/>
                        </a:rPr>
                        <a:t>70</a:t>
                      </a:r>
                      <a:endParaRPr lang="en-US" sz="2000">
                        <a:latin typeface="Cambria"/>
                        <a:ea typeface="Times New Roman"/>
                        <a:cs typeface="Times New Roman"/>
                      </a:endParaRPr>
                    </a:p>
                  </a:txBody>
                  <a:tcPr marL="68580" marR="68580" marT="0" marB="0" anchor="ctr"/>
                </a:tc>
                <a:tc>
                  <a:txBody>
                    <a:bodyPr/>
                    <a:lstStyle/>
                    <a:p>
                      <a:pPr marL="0" marR="0" algn="r">
                        <a:lnSpc>
                          <a:spcPct val="115000"/>
                        </a:lnSpc>
                        <a:spcBef>
                          <a:spcPts val="0"/>
                        </a:spcBef>
                        <a:spcAft>
                          <a:spcPts val="0"/>
                        </a:spcAft>
                      </a:pPr>
                      <a:r>
                        <a:rPr lang="en-US" sz="1100">
                          <a:latin typeface="Trebuchet MS"/>
                          <a:ea typeface="Times New Roman"/>
                          <a:cs typeface="Arial"/>
                        </a:rPr>
                        <a:t>36</a:t>
                      </a:r>
                      <a:endParaRPr lang="en-US" sz="2000">
                        <a:latin typeface="Cambria"/>
                        <a:ea typeface="Times New Roman"/>
                        <a:cs typeface="Times New Roman"/>
                      </a:endParaRPr>
                    </a:p>
                  </a:txBody>
                  <a:tcPr marL="68580" marR="68580" marT="0" marB="0" anchor="ctr"/>
                </a:tc>
                <a:tc>
                  <a:txBody>
                    <a:bodyPr/>
                    <a:lstStyle/>
                    <a:p>
                      <a:pPr marL="0" marR="0" algn="r">
                        <a:lnSpc>
                          <a:spcPct val="115000"/>
                        </a:lnSpc>
                        <a:spcBef>
                          <a:spcPts val="0"/>
                        </a:spcBef>
                        <a:spcAft>
                          <a:spcPts val="0"/>
                        </a:spcAft>
                      </a:pPr>
                      <a:r>
                        <a:rPr lang="en-US" sz="1100" dirty="0">
                          <a:solidFill>
                            <a:srgbClr val="FF0000"/>
                          </a:solidFill>
                          <a:latin typeface="Trebuchet MS"/>
                          <a:ea typeface="Times New Roman"/>
                          <a:cs typeface="Arial"/>
                        </a:rPr>
                        <a:t>160</a:t>
                      </a:r>
                      <a:endParaRPr lang="en-US" sz="2000" dirty="0">
                        <a:solidFill>
                          <a:srgbClr val="FF0000"/>
                        </a:solidFill>
                        <a:latin typeface="Cambria"/>
                        <a:ea typeface="Times New Roman"/>
                        <a:cs typeface="Times New Roman"/>
                      </a:endParaRPr>
                    </a:p>
                  </a:txBody>
                  <a:tcPr marL="68580" marR="68580" marT="0" marB="0" anchor="ctr"/>
                </a:tc>
              </a:tr>
              <a:tr h="251460">
                <a:tc>
                  <a:txBody>
                    <a:bodyPr/>
                    <a:lstStyle/>
                    <a:p>
                      <a:pPr marL="0" marR="0">
                        <a:lnSpc>
                          <a:spcPct val="115000"/>
                        </a:lnSpc>
                        <a:spcBef>
                          <a:spcPts val="0"/>
                        </a:spcBef>
                        <a:spcAft>
                          <a:spcPts val="0"/>
                        </a:spcAft>
                      </a:pPr>
                      <a:r>
                        <a:rPr lang="en-US" sz="1100" b="1">
                          <a:latin typeface="Trebuchet MS"/>
                          <a:ea typeface="Times New Roman"/>
                          <a:cs typeface="Arial"/>
                        </a:rPr>
                        <a:t>total/average</a:t>
                      </a:r>
                      <a:endParaRPr lang="en-US" sz="2000">
                        <a:latin typeface="Cambria"/>
                        <a:ea typeface="Times New Roman"/>
                        <a:cs typeface="Times New Roman"/>
                      </a:endParaRPr>
                    </a:p>
                  </a:txBody>
                  <a:tcPr marL="68580" marR="68580" marT="0" marB="0" anchor="ctr"/>
                </a:tc>
                <a:tc>
                  <a:txBody>
                    <a:bodyPr/>
                    <a:lstStyle/>
                    <a:p>
                      <a:pPr marL="0" marR="0" algn="r">
                        <a:lnSpc>
                          <a:spcPct val="115000"/>
                        </a:lnSpc>
                        <a:spcBef>
                          <a:spcPts val="0"/>
                        </a:spcBef>
                        <a:spcAft>
                          <a:spcPts val="0"/>
                        </a:spcAft>
                      </a:pPr>
                      <a:r>
                        <a:rPr lang="en-US" sz="1100">
                          <a:latin typeface="Arial"/>
                          <a:ea typeface="Times New Roman"/>
                          <a:cs typeface="Times New Roman"/>
                        </a:rPr>
                        <a:t>  71</a:t>
                      </a:r>
                      <a:endParaRPr lang="en-US" sz="2000">
                        <a:latin typeface="Cambria"/>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100">
                          <a:latin typeface="Arial"/>
                          <a:ea typeface="Times New Roman"/>
                          <a:cs typeface="Times New Roman"/>
                        </a:rPr>
                        <a:t>  27</a:t>
                      </a:r>
                      <a:endParaRPr lang="en-US" sz="2000">
                        <a:latin typeface="Cambria"/>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100" dirty="0">
                          <a:solidFill>
                            <a:srgbClr val="FF0000"/>
                          </a:solidFill>
                          <a:latin typeface="Arial"/>
                          <a:ea typeface="Times New Roman"/>
                          <a:cs typeface="Times New Roman"/>
                        </a:rPr>
                        <a:t>  176</a:t>
                      </a:r>
                      <a:endParaRPr lang="en-US" sz="2000" dirty="0">
                        <a:solidFill>
                          <a:srgbClr val="FF0000"/>
                        </a:solidFill>
                        <a:latin typeface="Cambria"/>
                        <a:ea typeface="Times New Roman"/>
                        <a:cs typeface="Times New Roman"/>
                      </a:endParaRPr>
                    </a:p>
                  </a:txBody>
                  <a:tcPr marL="68580" marR="68580" marT="0" marB="0" anchor="b"/>
                </a:tc>
              </a:tr>
            </a:tbl>
          </a:graphicData>
        </a:graphic>
      </p:graphicFrame>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260FE83E-207F-4056-B18A-EAE7124052A3}" type="slidenum">
              <a:rPr lang="en-US"/>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Title 1"/>
          <p:cNvSpPr>
            <a:spLocks noGrp="1"/>
          </p:cNvSpPr>
          <p:nvPr>
            <p:ph type="title"/>
          </p:nvPr>
        </p:nvSpPr>
        <p:spPr/>
        <p:txBody>
          <a:bodyPr/>
          <a:lstStyle/>
          <a:p>
            <a:endParaRPr lang="en-GB" smtClean="0"/>
          </a:p>
        </p:txBody>
      </p:sp>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51F4B602-4237-41A5-9BD1-85277D00BC68}" type="slidenum">
              <a:rPr lang="en-US"/>
              <a:pPr>
                <a:defRPr/>
              </a:pPr>
              <a:t>31</a:t>
            </a:fld>
            <a:endParaRPr lang="en-US"/>
          </a:p>
        </p:txBody>
      </p:sp>
      <p:graphicFrame>
        <p:nvGraphicFramePr>
          <p:cNvPr id="8" name="Content Placeholder 7"/>
          <p:cNvGraphicFramePr>
            <a:graphicFrameLocks noGrp="1"/>
          </p:cNvGraphicFramePr>
          <p:nvPr>
            <p:ph idx="1"/>
          </p:nvPr>
        </p:nvGraphicFramePr>
        <p:xfrm>
          <a:off x="381000" y="0"/>
          <a:ext cx="8153400" cy="6650901"/>
        </p:xfrm>
        <a:graphic>
          <a:graphicData uri="http://schemas.openxmlformats.org/drawingml/2006/table">
            <a:tbl>
              <a:tblPr firstRow="1" bandRow="1">
                <a:tableStyleId>{5C22544A-7EE6-4342-B048-85BDC9FD1C3A}</a:tableStyleId>
              </a:tblPr>
              <a:tblGrid>
                <a:gridCol w="1358900"/>
                <a:gridCol w="1358900"/>
                <a:gridCol w="1358900"/>
                <a:gridCol w="1358900"/>
                <a:gridCol w="1358900"/>
                <a:gridCol w="1358900"/>
              </a:tblGrid>
              <a:tr h="245634">
                <a:tc>
                  <a:txBody>
                    <a:bodyPr/>
                    <a:lstStyle/>
                    <a:p>
                      <a:pPr marL="0" marR="0">
                        <a:lnSpc>
                          <a:spcPct val="115000"/>
                        </a:lnSpc>
                        <a:spcBef>
                          <a:spcPts val="0"/>
                        </a:spcBef>
                        <a:spcAft>
                          <a:spcPts val="0"/>
                        </a:spcAft>
                      </a:pPr>
                      <a:r>
                        <a:rPr lang="en-US" sz="1200" dirty="0">
                          <a:latin typeface="Cambria"/>
                          <a:ea typeface="Times New Roman"/>
                          <a:cs typeface="Times New Roman"/>
                        </a:rPr>
                        <a:t>Country</a:t>
                      </a:r>
                    </a:p>
                  </a:txBody>
                  <a:tcPr marL="68580" marR="68580" marT="0" marB="0" anchor="b"/>
                </a:tc>
                <a:tc>
                  <a:txBody>
                    <a:bodyPr/>
                    <a:lstStyle/>
                    <a:p>
                      <a:pPr marL="0" marR="0">
                        <a:lnSpc>
                          <a:spcPct val="115000"/>
                        </a:lnSpc>
                        <a:spcBef>
                          <a:spcPts val="0"/>
                        </a:spcBef>
                        <a:spcAft>
                          <a:spcPts val="0"/>
                        </a:spcAft>
                      </a:pPr>
                      <a:r>
                        <a:rPr lang="en-US" sz="1200" dirty="0">
                          <a:latin typeface="Cambria"/>
                          <a:ea typeface="Times New Roman"/>
                          <a:cs typeface="Times New Roman"/>
                        </a:rPr>
                        <a:t>Potential gap per capita</a:t>
                      </a:r>
                    </a:p>
                  </a:txBody>
                  <a:tcPr marL="68580" marR="68580" marT="0" marB="0" anchor="b"/>
                </a:tc>
                <a:tc>
                  <a:txBody>
                    <a:bodyPr/>
                    <a:lstStyle/>
                    <a:p>
                      <a:pPr marL="0" marR="0">
                        <a:lnSpc>
                          <a:spcPct val="115000"/>
                        </a:lnSpc>
                        <a:spcBef>
                          <a:spcPts val="0"/>
                        </a:spcBef>
                        <a:spcAft>
                          <a:spcPts val="0"/>
                        </a:spcAft>
                      </a:pPr>
                      <a:r>
                        <a:rPr lang="en-US" sz="1200" dirty="0">
                          <a:latin typeface="Cambria"/>
                          <a:ea typeface="Times New Roman"/>
                          <a:cs typeface="Times New Roman"/>
                        </a:rPr>
                        <a:t>Potential total gap</a:t>
                      </a:r>
                    </a:p>
                  </a:txBody>
                  <a:tcPr marL="68580" marR="68580" marT="0" marB="0" anchor="b"/>
                </a:tc>
                <a:tc>
                  <a:txBody>
                    <a:bodyPr/>
                    <a:lstStyle/>
                    <a:p>
                      <a:pPr marL="0" marR="0">
                        <a:lnSpc>
                          <a:spcPct val="115000"/>
                        </a:lnSpc>
                        <a:spcBef>
                          <a:spcPts val="0"/>
                        </a:spcBef>
                        <a:spcAft>
                          <a:spcPts val="0"/>
                        </a:spcAft>
                      </a:pPr>
                      <a:r>
                        <a:rPr lang="en-US" sz="1200" dirty="0">
                          <a:latin typeface="Cambria"/>
                          <a:ea typeface="Times New Roman"/>
                          <a:cs typeface="Times New Roman"/>
                        </a:rPr>
                        <a:t>Country</a:t>
                      </a:r>
                    </a:p>
                  </a:txBody>
                  <a:tcPr marL="68580" marR="68580" marT="0" marB="0" anchor="b"/>
                </a:tc>
                <a:tc>
                  <a:txBody>
                    <a:bodyPr/>
                    <a:lstStyle/>
                    <a:p>
                      <a:pPr marL="0" marR="0">
                        <a:lnSpc>
                          <a:spcPct val="115000"/>
                        </a:lnSpc>
                        <a:spcBef>
                          <a:spcPts val="0"/>
                        </a:spcBef>
                        <a:spcAft>
                          <a:spcPts val="0"/>
                        </a:spcAft>
                      </a:pPr>
                      <a:r>
                        <a:rPr lang="en-US" sz="1200">
                          <a:latin typeface="Cambria"/>
                          <a:ea typeface="Times New Roman"/>
                          <a:cs typeface="Times New Roman"/>
                        </a:rPr>
                        <a:t>Potential gap per capita</a:t>
                      </a:r>
                    </a:p>
                  </a:txBody>
                  <a:tcPr marL="68580" marR="68580" marT="0" marB="0" anchor="b"/>
                </a:tc>
                <a:tc>
                  <a:txBody>
                    <a:bodyPr/>
                    <a:lstStyle/>
                    <a:p>
                      <a:pPr marL="0" marR="0">
                        <a:lnSpc>
                          <a:spcPct val="115000"/>
                        </a:lnSpc>
                        <a:spcBef>
                          <a:spcPts val="0"/>
                        </a:spcBef>
                        <a:spcAft>
                          <a:spcPts val="0"/>
                        </a:spcAft>
                      </a:pPr>
                      <a:r>
                        <a:rPr lang="en-US" sz="1200" dirty="0">
                          <a:latin typeface="Cambria"/>
                          <a:ea typeface="Times New Roman"/>
                          <a:cs typeface="Times New Roman"/>
                        </a:rPr>
                        <a:t>Potential total gap</a:t>
                      </a:r>
                    </a:p>
                  </a:txBody>
                  <a:tcPr marL="68580" marR="68580" marT="0" marB="0" anchor="b"/>
                </a:tc>
              </a:tr>
              <a:tr h="216561">
                <a:tc>
                  <a:txBody>
                    <a:bodyPr/>
                    <a:lstStyle/>
                    <a:p>
                      <a:pPr marL="0" marR="0">
                        <a:lnSpc>
                          <a:spcPct val="115000"/>
                        </a:lnSpc>
                        <a:spcBef>
                          <a:spcPts val="0"/>
                        </a:spcBef>
                        <a:spcAft>
                          <a:spcPts val="0"/>
                        </a:spcAft>
                      </a:pPr>
                      <a:r>
                        <a:rPr lang="en-US" sz="1200">
                          <a:latin typeface="Trebuchet MS"/>
                          <a:ea typeface="Times New Roman"/>
                          <a:cs typeface="Times New Roman"/>
                        </a:rPr>
                        <a:t>Somalia</a:t>
                      </a:r>
                      <a:endParaRPr lang="en-US" sz="1200">
                        <a:latin typeface="Cambria"/>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a:latin typeface="Cambria"/>
                          <a:ea typeface="Times New Roman"/>
                          <a:cs typeface="Times New Roman"/>
                        </a:rPr>
                        <a:t>95</a:t>
                      </a:r>
                    </a:p>
                  </a:txBody>
                  <a:tcPr marL="68580" marR="68580" marT="0" marB="0" anchor="b"/>
                </a:tc>
                <a:tc>
                  <a:txBody>
                    <a:bodyPr/>
                    <a:lstStyle/>
                    <a:p>
                      <a:pPr marL="0" marR="0">
                        <a:lnSpc>
                          <a:spcPct val="115000"/>
                        </a:lnSpc>
                        <a:spcBef>
                          <a:spcPts val="0"/>
                        </a:spcBef>
                        <a:spcAft>
                          <a:spcPts val="0"/>
                        </a:spcAft>
                      </a:pPr>
                      <a:r>
                        <a:rPr lang="en-US" sz="1200">
                          <a:latin typeface="Cambria"/>
                          <a:ea typeface="Times New Roman"/>
                          <a:cs typeface="Times New Roman"/>
                        </a:rPr>
                        <a:t>847970000</a:t>
                      </a:r>
                    </a:p>
                  </a:txBody>
                  <a:tcPr marL="68580" marR="68580" marT="0" marB="0" anchor="b"/>
                </a:tc>
                <a:tc>
                  <a:txBody>
                    <a:bodyPr/>
                    <a:lstStyle/>
                    <a:p>
                      <a:pPr marL="0" marR="0">
                        <a:lnSpc>
                          <a:spcPct val="115000"/>
                        </a:lnSpc>
                        <a:spcBef>
                          <a:spcPts val="0"/>
                        </a:spcBef>
                        <a:spcAft>
                          <a:spcPts val="0"/>
                        </a:spcAft>
                      </a:pPr>
                      <a:r>
                        <a:rPr lang="en-US" sz="1200" dirty="0">
                          <a:latin typeface="Trebuchet MS"/>
                          <a:ea typeface="Times New Roman"/>
                          <a:cs typeface="Times New Roman"/>
                        </a:rPr>
                        <a:t>India</a:t>
                      </a:r>
                      <a:endParaRPr lang="en-US" sz="1200" dirty="0">
                        <a:latin typeface="Cambria"/>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a:latin typeface="Cambria"/>
                          <a:ea typeface="Times New Roman"/>
                          <a:cs typeface="Times New Roman"/>
                        </a:rPr>
                        <a:t>47</a:t>
                      </a:r>
                    </a:p>
                  </a:txBody>
                  <a:tcPr marL="68580" marR="68580" marT="0" marB="0" anchor="b"/>
                </a:tc>
                <a:tc>
                  <a:txBody>
                    <a:bodyPr/>
                    <a:lstStyle/>
                    <a:p>
                      <a:pPr marL="0" marR="0">
                        <a:lnSpc>
                          <a:spcPct val="115000"/>
                        </a:lnSpc>
                        <a:spcBef>
                          <a:spcPts val="0"/>
                        </a:spcBef>
                        <a:spcAft>
                          <a:spcPts val="0"/>
                        </a:spcAft>
                      </a:pPr>
                      <a:r>
                        <a:rPr lang="en-US" sz="1200">
                          <a:latin typeface="Cambria"/>
                          <a:ea typeface="Times New Roman"/>
                          <a:cs typeface="Times New Roman"/>
                        </a:rPr>
                        <a:t>55105902498</a:t>
                      </a:r>
                    </a:p>
                  </a:txBody>
                  <a:tcPr marL="68580" marR="68580" marT="0" marB="0" anchor="b"/>
                </a:tc>
              </a:tr>
              <a:tr h="368451">
                <a:tc>
                  <a:txBody>
                    <a:bodyPr/>
                    <a:lstStyle/>
                    <a:p>
                      <a:pPr marL="0" marR="0">
                        <a:lnSpc>
                          <a:spcPct val="115000"/>
                        </a:lnSpc>
                        <a:spcBef>
                          <a:spcPts val="0"/>
                        </a:spcBef>
                        <a:spcAft>
                          <a:spcPts val="0"/>
                        </a:spcAft>
                      </a:pPr>
                      <a:endParaRPr lang="en-US" sz="1200">
                        <a:latin typeface="Cambria"/>
                        <a:ea typeface="Times New Roman"/>
                        <a:cs typeface="Times New Roman"/>
                      </a:endParaRPr>
                    </a:p>
                  </a:txBody>
                  <a:tcPr marL="68580" marR="68580" marT="0" marB="0" anchor="ctr"/>
                </a:tc>
                <a:tc>
                  <a:txBody>
                    <a:bodyPr/>
                    <a:lstStyle/>
                    <a:p>
                      <a:pPr marL="0" marR="0">
                        <a:lnSpc>
                          <a:spcPct val="115000"/>
                        </a:lnSpc>
                        <a:spcBef>
                          <a:spcPts val="0"/>
                        </a:spcBef>
                        <a:spcAft>
                          <a:spcPts val="0"/>
                        </a:spcAft>
                      </a:pPr>
                      <a:endParaRPr lang="en-US" sz="1200">
                        <a:latin typeface="Cambria"/>
                        <a:ea typeface="Times New Roman"/>
                        <a:cs typeface="Times New Roman"/>
                      </a:endParaRPr>
                    </a:p>
                  </a:txBody>
                  <a:tcPr marL="68580" marR="68580" marT="0" marB="0" anchor="b"/>
                </a:tc>
                <a:tc>
                  <a:txBody>
                    <a:bodyPr/>
                    <a:lstStyle/>
                    <a:p>
                      <a:pPr marL="0" marR="0">
                        <a:lnSpc>
                          <a:spcPct val="115000"/>
                        </a:lnSpc>
                        <a:spcBef>
                          <a:spcPts val="0"/>
                        </a:spcBef>
                        <a:spcAft>
                          <a:spcPts val="0"/>
                        </a:spcAft>
                      </a:pPr>
                      <a:endParaRPr lang="en-US" sz="1200">
                        <a:latin typeface="Cambria"/>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1200">
                          <a:latin typeface="Trebuchet MS"/>
                          <a:ea typeface="Times New Roman"/>
                          <a:cs typeface="Times New Roman"/>
                        </a:rPr>
                        <a:t>Lao People's Democratic Republic</a:t>
                      </a:r>
                      <a:endParaRPr lang="en-US" sz="1200">
                        <a:latin typeface="Cambria"/>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a:latin typeface="Cambria"/>
                          <a:ea typeface="Times New Roman"/>
                          <a:cs typeface="Times New Roman"/>
                        </a:rPr>
                        <a:t>46</a:t>
                      </a:r>
                    </a:p>
                  </a:txBody>
                  <a:tcPr marL="68580" marR="68580" marT="0" marB="0" anchor="b"/>
                </a:tc>
                <a:tc>
                  <a:txBody>
                    <a:bodyPr/>
                    <a:lstStyle/>
                    <a:p>
                      <a:pPr marL="0" marR="0">
                        <a:lnSpc>
                          <a:spcPct val="115000"/>
                        </a:lnSpc>
                        <a:spcBef>
                          <a:spcPts val="0"/>
                        </a:spcBef>
                        <a:spcAft>
                          <a:spcPts val="0"/>
                        </a:spcAft>
                      </a:pPr>
                      <a:r>
                        <a:rPr lang="en-US" sz="1200">
                          <a:latin typeface="Cambria"/>
                          <a:ea typeface="Times New Roman"/>
                          <a:cs typeface="Times New Roman"/>
                        </a:rPr>
                        <a:t>286798203</a:t>
                      </a:r>
                    </a:p>
                  </a:txBody>
                  <a:tcPr marL="68580" marR="68580" marT="0" marB="0" anchor="b"/>
                </a:tc>
              </a:tr>
              <a:tr h="216561">
                <a:tc>
                  <a:txBody>
                    <a:bodyPr/>
                    <a:lstStyle/>
                    <a:p>
                      <a:pPr marL="0" marR="0">
                        <a:lnSpc>
                          <a:spcPct val="115000"/>
                        </a:lnSpc>
                        <a:spcBef>
                          <a:spcPts val="0"/>
                        </a:spcBef>
                        <a:spcAft>
                          <a:spcPts val="0"/>
                        </a:spcAft>
                      </a:pPr>
                      <a:endParaRPr lang="en-US" sz="1200">
                        <a:latin typeface="Cambria"/>
                        <a:ea typeface="Times New Roman"/>
                        <a:cs typeface="Times New Roman"/>
                      </a:endParaRPr>
                    </a:p>
                  </a:txBody>
                  <a:tcPr marL="68580" marR="68580" marT="0" marB="0" anchor="ctr"/>
                </a:tc>
                <a:tc>
                  <a:txBody>
                    <a:bodyPr/>
                    <a:lstStyle/>
                    <a:p>
                      <a:pPr marL="0" marR="0">
                        <a:lnSpc>
                          <a:spcPct val="115000"/>
                        </a:lnSpc>
                        <a:spcBef>
                          <a:spcPts val="0"/>
                        </a:spcBef>
                        <a:spcAft>
                          <a:spcPts val="0"/>
                        </a:spcAft>
                      </a:pPr>
                      <a:endParaRPr lang="en-US" sz="1200">
                        <a:latin typeface="Cambria"/>
                        <a:ea typeface="Times New Roman"/>
                        <a:cs typeface="Times New Roman"/>
                      </a:endParaRPr>
                    </a:p>
                  </a:txBody>
                  <a:tcPr marL="68580" marR="68580" marT="0" marB="0" anchor="b"/>
                </a:tc>
                <a:tc>
                  <a:txBody>
                    <a:bodyPr/>
                    <a:lstStyle/>
                    <a:p>
                      <a:pPr marL="0" marR="0">
                        <a:lnSpc>
                          <a:spcPct val="115000"/>
                        </a:lnSpc>
                        <a:spcBef>
                          <a:spcPts val="0"/>
                        </a:spcBef>
                        <a:spcAft>
                          <a:spcPts val="0"/>
                        </a:spcAft>
                      </a:pPr>
                      <a:endParaRPr lang="en-US" sz="1200">
                        <a:latin typeface="Cambria"/>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1200">
                          <a:latin typeface="Trebuchet MS"/>
                          <a:ea typeface="Times New Roman"/>
                          <a:cs typeface="Times New Roman"/>
                        </a:rPr>
                        <a:t>Kenya</a:t>
                      </a:r>
                      <a:endParaRPr lang="en-US" sz="1200">
                        <a:latin typeface="Cambria"/>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a:latin typeface="Cambria"/>
                          <a:ea typeface="Times New Roman"/>
                          <a:cs typeface="Times New Roman"/>
                        </a:rPr>
                        <a:t>44</a:t>
                      </a:r>
                    </a:p>
                  </a:txBody>
                  <a:tcPr marL="68580" marR="68580" marT="0" marB="0" anchor="b"/>
                </a:tc>
                <a:tc>
                  <a:txBody>
                    <a:bodyPr/>
                    <a:lstStyle/>
                    <a:p>
                      <a:pPr marL="0" marR="0">
                        <a:lnSpc>
                          <a:spcPct val="115000"/>
                        </a:lnSpc>
                        <a:spcBef>
                          <a:spcPts val="0"/>
                        </a:spcBef>
                        <a:spcAft>
                          <a:spcPts val="0"/>
                        </a:spcAft>
                      </a:pPr>
                      <a:r>
                        <a:rPr lang="en-US" sz="1200">
                          <a:latin typeface="Cambria"/>
                          <a:ea typeface="Times New Roman"/>
                          <a:cs typeface="Times New Roman"/>
                        </a:rPr>
                        <a:t>1698006238</a:t>
                      </a:r>
                    </a:p>
                  </a:txBody>
                  <a:tcPr marL="68580" marR="68580" marT="0" marB="0" anchor="b"/>
                </a:tc>
              </a:tr>
              <a:tr h="216561">
                <a:tc>
                  <a:txBody>
                    <a:bodyPr/>
                    <a:lstStyle/>
                    <a:p>
                      <a:pPr marL="0" marR="0">
                        <a:lnSpc>
                          <a:spcPct val="115000"/>
                        </a:lnSpc>
                        <a:spcBef>
                          <a:spcPts val="0"/>
                        </a:spcBef>
                        <a:spcAft>
                          <a:spcPts val="0"/>
                        </a:spcAft>
                      </a:pPr>
                      <a:r>
                        <a:rPr lang="en-US" sz="1200">
                          <a:latin typeface="Trebuchet MS"/>
                          <a:ea typeface="Times New Roman"/>
                          <a:cs typeface="Times New Roman"/>
                        </a:rPr>
                        <a:t>Myanmar</a:t>
                      </a:r>
                      <a:endParaRPr lang="en-US" sz="1200">
                        <a:latin typeface="Cambria"/>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a:latin typeface="Cambria"/>
                          <a:ea typeface="Times New Roman"/>
                          <a:cs typeface="Times New Roman"/>
                        </a:rPr>
                        <a:t>93</a:t>
                      </a:r>
                    </a:p>
                  </a:txBody>
                  <a:tcPr marL="68580" marR="68580" marT="0" marB="0" anchor="b"/>
                </a:tc>
                <a:tc>
                  <a:txBody>
                    <a:bodyPr/>
                    <a:lstStyle/>
                    <a:p>
                      <a:pPr marL="0" marR="0">
                        <a:lnSpc>
                          <a:spcPct val="115000"/>
                        </a:lnSpc>
                        <a:spcBef>
                          <a:spcPts val="0"/>
                        </a:spcBef>
                        <a:spcAft>
                          <a:spcPts val="0"/>
                        </a:spcAft>
                      </a:pPr>
                      <a:r>
                        <a:rPr lang="en-US" sz="1200">
                          <a:latin typeface="Cambria"/>
                          <a:ea typeface="Times New Roman"/>
                          <a:cs typeface="Times New Roman"/>
                        </a:rPr>
                        <a:t>4626706050</a:t>
                      </a:r>
                    </a:p>
                  </a:txBody>
                  <a:tcPr marL="68580" marR="68580" marT="0" marB="0" anchor="b"/>
                </a:tc>
                <a:tc>
                  <a:txBody>
                    <a:bodyPr/>
                    <a:lstStyle/>
                    <a:p>
                      <a:pPr marL="0" marR="0">
                        <a:lnSpc>
                          <a:spcPct val="115000"/>
                        </a:lnSpc>
                        <a:spcBef>
                          <a:spcPts val="0"/>
                        </a:spcBef>
                        <a:spcAft>
                          <a:spcPts val="0"/>
                        </a:spcAft>
                      </a:pPr>
                      <a:r>
                        <a:rPr lang="en-US" sz="1200">
                          <a:latin typeface="Trebuchet MS"/>
                          <a:ea typeface="Times New Roman"/>
                          <a:cs typeface="Times New Roman"/>
                        </a:rPr>
                        <a:t>Mozambique</a:t>
                      </a:r>
                      <a:endParaRPr lang="en-US" sz="1200">
                        <a:latin typeface="Cambria"/>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a:latin typeface="Cambria"/>
                          <a:ea typeface="Times New Roman"/>
                          <a:cs typeface="Times New Roman"/>
                        </a:rPr>
                        <a:t>42</a:t>
                      </a:r>
                    </a:p>
                  </a:txBody>
                  <a:tcPr marL="68580" marR="68580" marT="0" marB="0" anchor="b"/>
                </a:tc>
                <a:tc>
                  <a:txBody>
                    <a:bodyPr/>
                    <a:lstStyle/>
                    <a:p>
                      <a:pPr marL="0" marR="0">
                        <a:lnSpc>
                          <a:spcPct val="115000"/>
                        </a:lnSpc>
                        <a:spcBef>
                          <a:spcPts val="0"/>
                        </a:spcBef>
                        <a:spcAft>
                          <a:spcPts val="0"/>
                        </a:spcAft>
                      </a:pPr>
                      <a:r>
                        <a:rPr lang="en-US" sz="1200">
                          <a:latin typeface="Cambria"/>
                          <a:ea typeface="Times New Roman"/>
                          <a:cs typeface="Times New Roman"/>
                        </a:rPr>
                        <a:t>935340804</a:t>
                      </a:r>
                    </a:p>
                  </a:txBody>
                  <a:tcPr marL="68580" marR="68580" marT="0" marB="0" anchor="b"/>
                </a:tc>
              </a:tr>
              <a:tr h="368451">
                <a:tc>
                  <a:txBody>
                    <a:bodyPr/>
                    <a:lstStyle/>
                    <a:p>
                      <a:pPr marL="0" marR="0">
                        <a:lnSpc>
                          <a:spcPct val="115000"/>
                        </a:lnSpc>
                        <a:spcBef>
                          <a:spcPts val="0"/>
                        </a:spcBef>
                        <a:spcAft>
                          <a:spcPts val="0"/>
                        </a:spcAft>
                      </a:pPr>
                      <a:r>
                        <a:rPr lang="en-US" sz="1200">
                          <a:latin typeface="Trebuchet MS"/>
                          <a:ea typeface="Times New Roman"/>
                          <a:cs typeface="Times New Roman"/>
                        </a:rPr>
                        <a:t>Democratic Republic of the Congo</a:t>
                      </a:r>
                      <a:endParaRPr lang="en-US" sz="1200">
                        <a:latin typeface="Cambria"/>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a:latin typeface="Cambria"/>
                          <a:ea typeface="Times New Roman"/>
                          <a:cs typeface="Times New Roman"/>
                        </a:rPr>
                        <a:t>93</a:t>
                      </a:r>
                    </a:p>
                  </a:txBody>
                  <a:tcPr marL="68580" marR="68580" marT="0" marB="0" anchor="b"/>
                </a:tc>
                <a:tc>
                  <a:txBody>
                    <a:bodyPr/>
                    <a:lstStyle/>
                    <a:p>
                      <a:pPr marL="0" marR="0">
                        <a:lnSpc>
                          <a:spcPct val="115000"/>
                        </a:lnSpc>
                        <a:spcBef>
                          <a:spcPts val="0"/>
                        </a:spcBef>
                        <a:spcAft>
                          <a:spcPts val="0"/>
                        </a:spcAft>
                      </a:pPr>
                      <a:r>
                        <a:rPr lang="en-US" sz="1200">
                          <a:latin typeface="Cambria"/>
                          <a:ea typeface="Times New Roman"/>
                          <a:cs typeface="Times New Roman"/>
                        </a:rPr>
                        <a:t>5975509500</a:t>
                      </a:r>
                    </a:p>
                  </a:txBody>
                  <a:tcPr marL="68580" marR="68580" marT="0" marB="0" anchor="b"/>
                </a:tc>
                <a:tc>
                  <a:txBody>
                    <a:bodyPr/>
                    <a:lstStyle/>
                    <a:p>
                      <a:pPr marL="0" marR="0">
                        <a:lnSpc>
                          <a:spcPct val="115000"/>
                        </a:lnSpc>
                        <a:spcBef>
                          <a:spcPts val="0"/>
                        </a:spcBef>
                        <a:spcAft>
                          <a:spcPts val="0"/>
                        </a:spcAft>
                      </a:pPr>
                      <a:r>
                        <a:rPr lang="en-US" sz="1200">
                          <a:latin typeface="Trebuchet MS"/>
                          <a:ea typeface="Times New Roman"/>
                          <a:cs typeface="Times New Roman"/>
                        </a:rPr>
                        <a:t>Comoros</a:t>
                      </a:r>
                      <a:endParaRPr lang="en-US" sz="1200">
                        <a:latin typeface="Cambria"/>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a:latin typeface="Cambria"/>
                          <a:ea typeface="Times New Roman"/>
                          <a:cs typeface="Times New Roman"/>
                        </a:rPr>
                        <a:t>39</a:t>
                      </a:r>
                    </a:p>
                  </a:txBody>
                  <a:tcPr marL="68580" marR="68580" marT="0" marB="0" anchor="b"/>
                </a:tc>
                <a:tc>
                  <a:txBody>
                    <a:bodyPr/>
                    <a:lstStyle/>
                    <a:p>
                      <a:pPr marL="0" marR="0">
                        <a:lnSpc>
                          <a:spcPct val="115000"/>
                        </a:lnSpc>
                        <a:spcBef>
                          <a:spcPts val="0"/>
                        </a:spcBef>
                        <a:spcAft>
                          <a:spcPts val="0"/>
                        </a:spcAft>
                      </a:pPr>
                      <a:r>
                        <a:rPr lang="en-US" sz="1200">
                          <a:latin typeface="Cambria"/>
                          <a:ea typeface="Times New Roman"/>
                          <a:cs typeface="Times New Roman"/>
                        </a:rPr>
                        <a:t>25851135</a:t>
                      </a:r>
                    </a:p>
                  </a:txBody>
                  <a:tcPr marL="68580" marR="68580" marT="0" marB="0" anchor="b"/>
                </a:tc>
              </a:tr>
              <a:tr h="216561">
                <a:tc>
                  <a:txBody>
                    <a:bodyPr/>
                    <a:lstStyle/>
                    <a:p>
                      <a:pPr marL="0" marR="0">
                        <a:lnSpc>
                          <a:spcPct val="115000"/>
                        </a:lnSpc>
                        <a:spcBef>
                          <a:spcPts val="0"/>
                        </a:spcBef>
                        <a:spcAft>
                          <a:spcPts val="0"/>
                        </a:spcAft>
                      </a:pPr>
                      <a:r>
                        <a:rPr lang="en-US" sz="1200">
                          <a:latin typeface="Trebuchet MS"/>
                          <a:ea typeface="Times New Roman"/>
                          <a:cs typeface="Times New Roman"/>
                        </a:rPr>
                        <a:t>Eritrea</a:t>
                      </a:r>
                      <a:endParaRPr lang="en-US" sz="1200">
                        <a:latin typeface="Cambria"/>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a:latin typeface="Cambria"/>
                          <a:ea typeface="Times New Roman"/>
                          <a:cs typeface="Times New Roman"/>
                        </a:rPr>
                        <a:t>85</a:t>
                      </a:r>
                    </a:p>
                  </a:txBody>
                  <a:tcPr marL="68580" marR="68580" marT="0" marB="0" anchor="b"/>
                </a:tc>
                <a:tc>
                  <a:txBody>
                    <a:bodyPr/>
                    <a:lstStyle/>
                    <a:p>
                      <a:pPr marL="0" marR="0">
                        <a:lnSpc>
                          <a:spcPct val="115000"/>
                        </a:lnSpc>
                        <a:spcBef>
                          <a:spcPts val="0"/>
                        </a:spcBef>
                        <a:spcAft>
                          <a:spcPts val="0"/>
                        </a:spcAft>
                      </a:pPr>
                      <a:r>
                        <a:rPr lang="en-US" sz="1200">
                          <a:latin typeface="Cambria"/>
                          <a:ea typeface="Times New Roman"/>
                          <a:cs typeface="Times New Roman"/>
                        </a:rPr>
                        <a:t>417639395</a:t>
                      </a:r>
                    </a:p>
                  </a:txBody>
                  <a:tcPr marL="68580" marR="68580" marT="0" marB="0" anchor="b"/>
                </a:tc>
                <a:tc>
                  <a:txBody>
                    <a:bodyPr/>
                    <a:lstStyle/>
                    <a:p>
                      <a:pPr marL="0" marR="0">
                        <a:lnSpc>
                          <a:spcPct val="115000"/>
                        </a:lnSpc>
                        <a:spcBef>
                          <a:spcPts val="0"/>
                        </a:spcBef>
                        <a:spcAft>
                          <a:spcPts val="0"/>
                        </a:spcAft>
                      </a:pPr>
                      <a:r>
                        <a:rPr lang="en-US" sz="1200">
                          <a:latin typeface="Trebuchet MS"/>
                          <a:ea typeface="Times New Roman"/>
                          <a:cs typeface="Times New Roman"/>
                        </a:rPr>
                        <a:t>Ethiopia</a:t>
                      </a:r>
                      <a:endParaRPr lang="en-US" sz="1200">
                        <a:latin typeface="Cambria"/>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a:latin typeface="Cambria"/>
                          <a:ea typeface="Times New Roman"/>
                          <a:cs typeface="Times New Roman"/>
                        </a:rPr>
                        <a:t>38</a:t>
                      </a:r>
                    </a:p>
                  </a:txBody>
                  <a:tcPr marL="68580" marR="68580" marT="0" marB="0" anchor="b"/>
                </a:tc>
                <a:tc>
                  <a:txBody>
                    <a:bodyPr/>
                    <a:lstStyle/>
                    <a:p>
                      <a:pPr marL="0" marR="0">
                        <a:lnSpc>
                          <a:spcPct val="115000"/>
                        </a:lnSpc>
                        <a:spcBef>
                          <a:spcPts val="0"/>
                        </a:spcBef>
                        <a:spcAft>
                          <a:spcPts val="0"/>
                        </a:spcAft>
                      </a:pPr>
                      <a:r>
                        <a:rPr lang="en-US" sz="1200">
                          <a:latin typeface="Cambria"/>
                          <a:ea typeface="Times New Roman"/>
                          <a:cs typeface="Times New Roman"/>
                        </a:rPr>
                        <a:t>3092508752</a:t>
                      </a:r>
                    </a:p>
                  </a:txBody>
                  <a:tcPr marL="68580" marR="68580" marT="0" marB="0" anchor="b"/>
                </a:tc>
              </a:tr>
              <a:tr h="216561">
                <a:tc>
                  <a:txBody>
                    <a:bodyPr/>
                    <a:lstStyle/>
                    <a:p>
                      <a:pPr marL="0" marR="0">
                        <a:lnSpc>
                          <a:spcPct val="115000"/>
                        </a:lnSpc>
                        <a:spcBef>
                          <a:spcPts val="0"/>
                        </a:spcBef>
                        <a:spcAft>
                          <a:spcPts val="0"/>
                        </a:spcAft>
                      </a:pPr>
                      <a:r>
                        <a:rPr lang="en-US" sz="1200">
                          <a:latin typeface="Trebuchet MS"/>
                          <a:ea typeface="Times New Roman"/>
                          <a:cs typeface="Times New Roman"/>
                        </a:rPr>
                        <a:t>Sierra Leone</a:t>
                      </a:r>
                      <a:endParaRPr lang="en-US" sz="1200">
                        <a:latin typeface="Cambria"/>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a:latin typeface="Cambria"/>
                          <a:ea typeface="Times New Roman"/>
                          <a:cs typeface="Times New Roman"/>
                        </a:rPr>
                        <a:t>82</a:t>
                      </a:r>
                    </a:p>
                  </a:txBody>
                  <a:tcPr marL="68580" marR="68580" marT="0" marB="0" anchor="b"/>
                </a:tc>
                <a:tc>
                  <a:txBody>
                    <a:bodyPr/>
                    <a:lstStyle/>
                    <a:p>
                      <a:pPr marL="0" marR="0">
                        <a:lnSpc>
                          <a:spcPct val="115000"/>
                        </a:lnSpc>
                        <a:spcBef>
                          <a:spcPts val="0"/>
                        </a:spcBef>
                        <a:spcAft>
                          <a:spcPts val="0"/>
                        </a:spcAft>
                      </a:pPr>
                      <a:r>
                        <a:rPr lang="en-US" sz="1200">
                          <a:latin typeface="Cambria"/>
                          <a:ea typeface="Times New Roman"/>
                          <a:cs typeface="Times New Roman"/>
                        </a:rPr>
                        <a:t>453570055</a:t>
                      </a:r>
                    </a:p>
                  </a:txBody>
                  <a:tcPr marL="68580" marR="68580" marT="0" marB="0" anchor="b"/>
                </a:tc>
                <a:tc>
                  <a:txBody>
                    <a:bodyPr/>
                    <a:lstStyle/>
                    <a:p>
                      <a:pPr marL="0" marR="0">
                        <a:lnSpc>
                          <a:spcPct val="115000"/>
                        </a:lnSpc>
                        <a:spcBef>
                          <a:spcPts val="0"/>
                        </a:spcBef>
                        <a:spcAft>
                          <a:spcPts val="0"/>
                        </a:spcAft>
                      </a:pPr>
                      <a:r>
                        <a:rPr lang="en-US" sz="1200">
                          <a:latin typeface="Trebuchet MS"/>
                          <a:ea typeface="Times New Roman"/>
                          <a:cs typeface="Times New Roman"/>
                        </a:rPr>
                        <a:t>Kyrgyzstan</a:t>
                      </a:r>
                      <a:endParaRPr lang="en-US" sz="1200">
                        <a:latin typeface="Cambria"/>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a:latin typeface="Cambria"/>
                          <a:ea typeface="Times New Roman"/>
                          <a:cs typeface="Times New Roman"/>
                        </a:rPr>
                        <a:t>37</a:t>
                      </a:r>
                    </a:p>
                  </a:txBody>
                  <a:tcPr marL="68580" marR="68580" marT="0" marB="0" anchor="b"/>
                </a:tc>
                <a:tc>
                  <a:txBody>
                    <a:bodyPr/>
                    <a:lstStyle/>
                    <a:p>
                      <a:pPr marL="0" marR="0">
                        <a:lnSpc>
                          <a:spcPct val="115000"/>
                        </a:lnSpc>
                        <a:spcBef>
                          <a:spcPts val="0"/>
                        </a:spcBef>
                        <a:spcAft>
                          <a:spcPts val="0"/>
                        </a:spcAft>
                      </a:pPr>
                      <a:r>
                        <a:rPr lang="en-US" sz="1200">
                          <a:latin typeface="Cambria"/>
                          <a:ea typeface="Times New Roman"/>
                          <a:cs typeface="Times New Roman"/>
                        </a:rPr>
                        <a:t>200772776</a:t>
                      </a:r>
                    </a:p>
                  </a:txBody>
                  <a:tcPr marL="68580" marR="68580" marT="0" marB="0" anchor="b"/>
                </a:tc>
              </a:tr>
              <a:tr h="216561">
                <a:tc>
                  <a:txBody>
                    <a:bodyPr/>
                    <a:lstStyle/>
                    <a:p>
                      <a:pPr marL="0" marR="0">
                        <a:lnSpc>
                          <a:spcPct val="115000"/>
                        </a:lnSpc>
                        <a:spcBef>
                          <a:spcPts val="0"/>
                        </a:spcBef>
                        <a:spcAft>
                          <a:spcPts val="0"/>
                        </a:spcAft>
                      </a:pPr>
                      <a:r>
                        <a:rPr lang="en-US" sz="1200">
                          <a:latin typeface="Trebuchet MS"/>
                          <a:ea typeface="Times New Roman"/>
                          <a:cs typeface="Times New Roman"/>
                        </a:rPr>
                        <a:t>Sudan</a:t>
                      </a:r>
                      <a:endParaRPr lang="en-US" sz="1200">
                        <a:latin typeface="Cambria"/>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a:latin typeface="Cambria"/>
                          <a:ea typeface="Times New Roman"/>
                          <a:cs typeface="Times New Roman"/>
                        </a:rPr>
                        <a:t>79</a:t>
                      </a:r>
                    </a:p>
                  </a:txBody>
                  <a:tcPr marL="68580" marR="68580" marT="0" marB="0" anchor="b"/>
                </a:tc>
                <a:tc>
                  <a:txBody>
                    <a:bodyPr/>
                    <a:lstStyle/>
                    <a:p>
                      <a:pPr marL="0" marR="0">
                        <a:lnSpc>
                          <a:spcPct val="115000"/>
                        </a:lnSpc>
                        <a:spcBef>
                          <a:spcPts val="0"/>
                        </a:spcBef>
                        <a:spcAft>
                          <a:spcPts val="0"/>
                        </a:spcAft>
                      </a:pPr>
                      <a:r>
                        <a:rPr lang="en-US" sz="1200">
                          <a:latin typeface="Cambria"/>
                          <a:ea typeface="Times New Roman"/>
                          <a:cs typeface="Times New Roman"/>
                        </a:rPr>
                        <a:t>3270406535</a:t>
                      </a:r>
                    </a:p>
                  </a:txBody>
                  <a:tcPr marL="68580" marR="68580" marT="0" marB="0" anchor="b"/>
                </a:tc>
                <a:tc>
                  <a:txBody>
                    <a:bodyPr/>
                    <a:lstStyle/>
                    <a:p>
                      <a:pPr marL="0" marR="0">
                        <a:lnSpc>
                          <a:spcPct val="115000"/>
                        </a:lnSpc>
                        <a:spcBef>
                          <a:spcPts val="0"/>
                        </a:spcBef>
                        <a:spcAft>
                          <a:spcPts val="0"/>
                        </a:spcAft>
                      </a:pPr>
                      <a:r>
                        <a:rPr lang="en-US" sz="1200">
                          <a:latin typeface="Trebuchet MS"/>
                          <a:ea typeface="Times New Roman"/>
                          <a:cs typeface="Times New Roman"/>
                        </a:rPr>
                        <a:t>Haiti</a:t>
                      </a:r>
                      <a:endParaRPr lang="en-US" sz="1200">
                        <a:latin typeface="Cambria"/>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a:latin typeface="Cambria"/>
                          <a:ea typeface="Times New Roman"/>
                          <a:cs typeface="Times New Roman"/>
                        </a:rPr>
                        <a:t>37</a:t>
                      </a:r>
                    </a:p>
                  </a:txBody>
                  <a:tcPr marL="68580" marR="68580" marT="0" marB="0" anchor="b"/>
                </a:tc>
                <a:tc>
                  <a:txBody>
                    <a:bodyPr/>
                    <a:lstStyle/>
                    <a:p>
                      <a:pPr marL="0" marR="0">
                        <a:lnSpc>
                          <a:spcPct val="115000"/>
                        </a:lnSpc>
                        <a:spcBef>
                          <a:spcPts val="0"/>
                        </a:spcBef>
                        <a:spcAft>
                          <a:spcPts val="0"/>
                        </a:spcAft>
                      </a:pPr>
                      <a:r>
                        <a:rPr lang="en-US" sz="1200">
                          <a:latin typeface="Cambria"/>
                          <a:ea typeface="Times New Roman"/>
                          <a:cs typeface="Times New Roman"/>
                        </a:rPr>
                        <a:t>364009205</a:t>
                      </a:r>
                    </a:p>
                  </a:txBody>
                  <a:tcPr marL="68580" marR="68580" marT="0" marB="0" anchor="b"/>
                </a:tc>
              </a:tr>
              <a:tr h="216561">
                <a:tc>
                  <a:txBody>
                    <a:bodyPr/>
                    <a:lstStyle/>
                    <a:p>
                      <a:pPr marL="0" marR="0">
                        <a:lnSpc>
                          <a:spcPct val="115000"/>
                        </a:lnSpc>
                        <a:spcBef>
                          <a:spcPts val="0"/>
                        </a:spcBef>
                        <a:spcAft>
                          <a:spcPts val="0"/>
                        </a:spcAft>
                      </a:pPr>
                      <a:r>
                        <a:rPr lang="en-US" sz="1200">
                          <a:latin typeface="Trebuchet MS"/>
                          <a:ea typeface="Times New Roman"/>
                          <a:cs typeface="Times New Roman"/>
                        </a:rPr>
                        <a:t>Yemen</a:t>
                      </a:r>
                      <a:endParaRPr lang="en-US" sz="1200">
                        <a:latin typeface="Cambria"/>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a:latin typeface="Cambria"/>
                          <a:ea typeface="Times New Roman"/>
                          <a:cs typeface="Times New Roman"/>
                        </a:rPr>
                        <a:t>79</a:t>
                      </a:r>
                    </a:p>
                  </a:txBody>
                  <a:tcPr marL="68580" marR="68580" marT="0" marB="0" anchor="b"/>
                </a:tc>
                <a:tc>
                  <a:txBody>
                    <a:bodyPr/>
                    <a:lstStyle/>
                    <a:p>
                      <a:pPr marL="0" marR="0">
                        <a:lnSpc>
                          <a:spcPct val="115000"/>
                        </a:lnSpc>
                        <a:spcBef>
                          <a:spcPts val="0"/>
                        </a:spcBef>
                        <a:spcAft>
                          <a:spcPts val="0"/>
                        </a:spcAft>
                      </a:pPr>
                      <a:r>
                        <a:rPr lang="en-US" sz="1200">
                          <a:latin typeface="Cambria"/>
                          <a:ea typeface="Times New Roman"/>
                          <a:cs typeface="Times New Roman"/>
                        </a:rPr>
                        <a:t>1799622530</a:t>
                      </a:r>
                    </a:p>
                  </a:txBody>
                  <a:tcPr marL="68580" marR="68580" marT="0" marB="0" anchor="b"/>
                </a:tc>
                <a:tc>
                  <a:txBody>
                    <a:bodyPr/>
                    <a:lstStyle/>
                    <a:p>
                      <a:pPr marL="0" marR="0">
                        <a:lnSpc>
                          <a:spcPct val="115000"/>
                        </a:lnSpc>
                        <a:spcBef>
                          <a:spcPts val="0"/>
                        </a:spcBef>
                        <a:spcAft>
                          <a:spcPts val="0"/>
                        </a:spcAft>
                      </a:pPr>
                      <a:r>
                        <a:rPr lang="en-US" sz="1200">
                          <a:latin typeface="Trebuchet MS"/>
                          <a:ea typeface="Times New Roman"/>
                          <a:cs typeface="Times New Roman"/>
                        </a:rPr>
                        <a:t>Malawi</a:t>
                      </a:r>
                      <a:endParaRPr lang="en-US" sz="1200">
                        <a:latin typeface="Cambria"/>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a:latin typeface="Cambria"/>
                          <a:ea typeface="Times New Roman"/>
                          <a:cs typeface="Times New Roman"/>
                        </a:rPr>
                        <a:t>37</a:t>
                      </a:r>
                    </a:p>
                  </a:txBody>
                  <a:tcPr marL="68580" marR="68580" marT="0" marB="0" anchor="b"/>
                </a:tc>
                <a:tc>
                  <a:txBody>
                    <a:bodyPr/>
                    <a:lstStyle/>
                    <a:p>
                      <a:pPr marL="0" marR="0">
                        <a:lnSpc>
                          <a:spcPct val="115000"/>
                        </a:lnSpc>
                        <a:spcBef>
                          <a:spcPts val="0"/>
                        </a:spcBef>
                        <a:spcAft>
                          <a:spcPts val="0"/>
                        </a:spcAft>
                      </a:pPr>
                      <a:r>
                        <a:rPr lang="en-US" sz="1200">
                          <a:latin typeface="Cambria"/>
                          <a:ea typeface="Times New Roman"/>
                          <a:cs typeface="Times New Roman"/>
                        </a:rPr>
                        <a:t>545483742</a:t>
                      </a:r>
                    </a:p>
                  </a:txBody>
                  <a:tcPr marL="68580" marR="68580" marT="0" marB="0" anchor="b"/>
                </a:tc>
              </a:tr>
              <a:tr h="216561">
                <a:tc>
                  <a:txBody>
                    <a:bodyPr/>
                    <a:lstStyle/>
                    <a:p>
                      <a:pPr marL="0" marR="0">
                        <a:lnSpc>
                          <a:spcPct val="115000"/>
                        </a:lnSpc>
                        <a:spcBef>
                          <a:spcPts val="0"/>
                        </a:spcBef>
                        <a:spcAft>
                          <a:spcPts val="0"/>
                        </a:spcAft>
                      </a:pPr>
                      <a:r>
                        <a:rPr lang="en-US" sz="1200">
                          <a:latin typeface="Trebuchet MS"/>
                          <a:ea typeface="Times New Roman"/>
                          <a:cs typeface="Times New Roman"/>
                        </a:rPr>
                        <a:t>Guinea-Bissau</a:t>
                      </a:r>
                      <a:endParaRPr lang="en-US" sz="1200">
                        <a:latin typeface="Cambria"/>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a:latin typeface="Cambria"/>
                          <a:ea typeface="Times New Roman"/>
                          <a:cs typeface="Times New Roman"/>
                        </a:rPr>
                        <a:t>78</a:t>
                      </a:r>
                    </a:p>
                  </a:txBody>
                  <a:tcPr marL="68580" marR="68580" marT="0" marB="0" anchor="b"/>
                </a:tc>
                <a:tc>
                  <a:txBody>
                    <a:bodyPr/>
                    <a:lstStyle/>
                    <a:p>
                      <a:pPr marL="0" marR="0">
                        <a:lnSpc>
                          <a:spcPct val="115000"/>
                        </a:lnSpc>
                        <a:spcBef>
                          <a:spcPts val="0"/>
                        </a:spcBef>
                        <a:spcAft>
                          <a:spcPts val="0"/>
                        </a:spcAft>
                      </a:pPr>
                      <a:r>
                        <a:rPr lang="en-US" sz="1200">
                          <a:latin typeface="Cambria"/>
                          <a:ea typeface="Times New Roman"/>
                          <a:cs typeface="Times New Roman"/>
                        </a:rPr>
                        <a:t>122255000</a:t>
                      </a:r>
                    </a:p>
                  </a:txBody>
                  <a:tcPr marL="68580" marR="68580" marT="0" marB="0" anchor="b"/>
                </a:tc>
                <a:tc>
                  <a:txBody>
                    <a:bodyPr/>
                    <a:lstStyle/>
                    <a:p>
                      <a:pPr marL="0" marR="0">
                        <a:lnSpc>
                          <a:spcPct val="115000"/>
                        </a:lnSpc>
                        <a:spcBef>
                          <a:spcPts val="0"/>
                        </a:spcBef>
                        <a:spcAft>
                          <a:spcPts val="0"/>
                        </a:spcAft>
                      </a:pPr>
                      <a:r>
                        <a:rPr lang="en-US" sz="1200">
                          <a:latin typeface="Trebuchet MS"/>
                          <a:ea typeface="Times New Roman"/>
                          <a:cs typeface="Times New Roman"/>
                        </a:rPr>
                        <a:t>Nigeria</a:t>
                      </a:r>
                      <a:endParaRPr lang="en-US" sz="1200">
                        <a:latin typeface="Cambria"/>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a:latin typeface="Cambria"/>
                          <a:ea typeface="Times New Roman"/>
                          <a:cs typeface="Times New Roman"/>
                        </a:rPr>
                        <a:t>36</a:t>
                      </a:r>
                    </a:p>
                  </a:txBody>
                  <a:tcPr marL="68580" marR="68580" marT="0" marB="0" anchor="b"/>
                </a:tc>
                <a:tc>
                  <a:txBody>
                    <a:bodyPr/>
                    <a:lstStyle/>
                    <a:p>
                      <a:pPr marL="0" marR="0">
                        <a:lnSpc>
                          <a:spcPct val="115000"/>
                        </a:lnSpc>
                        <a:spcBef>
                          <a:spcPts val="0"/>
                        </a:spcBef>
                        <a:spcAft>
                          <a:spcPts val="0"/>
                        </a:spcAft>
                      </a:pPr>
                      <a:r>
                        <a:rPr lang="en-US" sz="1200">
                          <a:latin typeface="Cambria"/>
                          <a:ea typeface="Times New Roman"/>
                          <a:cs typeface="Times New Roman"/>
                        </a:rPr>
                        <a:t>5417034889</a:t>
                      </a:r>
                    </a:p>
                  </a:txBody>
                  <a:tcPr marL="68580" marR="68580" marT="0" marB="0" anchor="b"/>
                </a:tc>
              </a:tr>
              <a:tr h="245634">
                <a:tc>
                  <a:txBody>
                    <a:bodyPr/>
                    <a:lstStyle/>
                    <a:p>
                      <a:pPr marL="0" marR="0">
                        <a:lnSpc>
                          <a:spcPct val="115000"/>
                        </a:lnSpc>
                        <a:spcBef>
                          <a:spcPts val="0"/>
                        </a:spcBef>
                        <a:spcAft>
                          <a:spcPts val="0"/>
                        </a:spcAft>
                      </a:pPr>
                      <a:r>
                        <a:rPr lang="en-US" sz="1200">
                          <a:latin typeface="Trebuchet MS"/>
                          <a:ea typeface="Times New Roman"/>
                          <a:cs typeface="Times New Roman"/>
                        </a:rPr>
                        <a:t>Central African Republic</a:t>
                      </a:r>
                      <a:endParaRPr lang="en-US" sz="1200">
                        <a:latin typeface="Cambria"/>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a:latin typeface="Cambria"/>
                          <a:ea typeface="Times New Roman"/>
                          <a:cs typeface="Times New Roman"/>
                        </a:rPr>
                        <a:t>77</a:t>
                      </a:r>
                    </a:p>
                  </a:txBody>
                  <a:tcPr marL="68580" marR="68580" marT="0" marB="0" anchor="b"/>
                </a:tc>
                <a:tc>
                  <a:txBody>
                    <a:bodyPr/>
                    <a:lstStyle/>
                    <a:p>
                      <a:pPr marL="0" marR="0">
                        <a:lnSpc>
                          <a:spcPct val="115000"/>
                        </a:lnSpc>
                        <a:spcBef>
                          <a:spcPts val="0"/>
                        </a:spcBef>
                        <a:spcAft>
                          <a:spcPts val="0"/>
                        </a:spcAft>
                      </a:pPr>
                      <a:r>
                        <a:rPr lang="en-US" sz="1200">
                          <a:latin typeface="Cambria"/>
                          <a:ea typeface="Times New Roman"/>
                          <a:cs typeface="Times New Roman"/>
                        </a:rPr>
                        <a:t>332053657</a:t>
                      </a:r>
                    </a:p>
                  </a:txBody>
                  <a:tcPr marL="68580" marR="68580" marT="0" marB="0" anchor="b"/>
                </a:tc>
                <a:tc>
                  <a:txBody>
                    <a:bodyPr/>
                    <a:lstStyle/>
                    <a:p>
                      <a:pPr marL="0" marR="0">
                        <a:lnSpc>
                          <a:spcPct val="115000"/>
                        </a:lnSpc>
                        <a:spcBef>
                          <a:spcPts val="0"/>
                        </a:spcBef>
                        <a:spcAft>
                          <a:spcPts val="0"/>
                        </a:spcAft>
                      </a:pPr>
                      <a:r>
                        <a:rPr lang="en-US" sz="1200">
                          <a:latin typeface="Trebuchet MS"/>
                          <a:ea typeface="Times New Roman"/>
                          <a:cs typeface="Times New Roman"/>
                        </a:rPr>
                        <a:t>Zambia</a:t>
                      </a:r>
                      <a:endParaRPr lang="en-US" sz="1200">
                        <a:latin typeface="Cambria"/>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a:latin typeface="Cambria"/>
                          <a:ea typeface="Times New Roman"/>
                          <a:cs typeface="Times New Roman"/>
                        </a:rPr>
                        <a:t>35</a:t>
                      </a:r>
                    </a:p>
                  </a:txBody>
                  <a:tcPr marL="68580" marR="68580" marT="0" marB="0" anchor="b"/>
                </a:tc>
                <a:tc>
                  <a:txBody>
                    <a:bodyPr/>
                    <a:lstStyle/>
                    <a:p>
                      <a:pPr marL="0" marR="0">
                        <a:lnSpc>
                          <a:spcPct val="115000"/>
                        </a:lnSpc>
                        <a:spcBef>
                          <a:spcPts val="0"/>
                        </a:spcBef>
                        <a:spcAft>
                          <a:spcPts val="0"/>
                        </a:spcAft>
                      </a:pPr>
                      <a:r>
                        <a:rPr lang="en-US" sz="1200">
                          <a:latin typeface="Cambria"/>
                          <a:ea typeface="Times New Roman"/>
                          <a:cs typeface="Times New Roman"/>
                        </a:rPr>
                        <a:t>439600712</a:t>
                      </a:r>
                    </a:p>
                  </a:txBody>
                  <a:tcPr marL="68580" marR="68580" marT="0" marB="0" anchor="b"/>
                </a:tc>
              </a:tr>
              <a:tr h="216561">
                <a:tc>
                  <a:txBody>
                    <a:bodyPr/>
                    <a:lstStyle/>
                    <a:p>
                      <a:pPr marL="0" marR="0">
                        <a:lnSpc>
                          <a:spcPct val="115000"/>
                        </a:lnSpc>
                        <a:spcBef>
                          <a:spcPts val="0"/>
                        </a:spcBef>
                        <a:spcAft>
                          <a:spcPts val="0"/>
                        </a:spcAft>
                      </a:pPr>
                      <a:r>
                        <a:rPr lang="en-US" sz="1200">
                          <a:latin typeface="Trebuchet MS"/>
                          <a:ea typeface="Times New Roman"/>
                          <a:cs typeface="Times New Roman"/>
                        </a:rPr>
                        <a:t>Burundi</a:t>
                      </a:r>
                      <a:endParaRPr lang="en-US" sz="1200">
                        <a:latin typeface="Cambria"/>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a:latin typeface="Cambria"/>
                          <a:ea typeface="Times New Roman"/>
                          <a:cs typeface="Times New Roman"/>
                        </a:rPr>
                        <a:t>75</a:t>
                      </a:r>
                    </a:p>
                  </a:txBody>
                  <a:tcPr marL="68580" marR="68580" marT="0" marB="0" anchor="b"/>
                </a:tc>
                <a:tc>
                  <a:txBody>
                    <a:bodyPr/>
                    <a:lstStyle/>
                    <a:p>
                      <a:pPr marL="0" marR="0">
                        <a:lnSpc>
                          <a:spcPct val="115000"/>
                        </a:lnSpc>
                        <a:spcBef>
                          <a:spcPts val="0"/>
                        </a:spcBef>
                        <a:spcAft>
                          <a:spcPts val="0"/>
                        </a:spcAft>
                      </a:pPr>
                      <a:r>
                        <a:rPr lang="en-US" sz="1200">
                          <a:latin typeface="Cambria"/>
                          <a:ea typeface="Times New Roman"/>
                          <a:cs typeface="Times New Roman"/>
                        </a:rPr>
                        <a:t>604989306</a:t>
                      </a:r>
                    </a:p>
                  </a:txBody>
                  <a:tcPr marL="68580" marR="68580" marT="0" marB="0" anchor="b"/>
                </a:tc>
                <a:tc>
                  <a:txBody>
                    <a:bodyPr/>
                    <a:lstStyle/>
                    <a:p>
                      <a:pPr marL="0" marR="0">
                        <a:lnSpc>
                          <a:spcPct val="115000"/>
                        </a:lnSpc>
                        <a:spcBef>
                          <a:spcPts val="0"/>
                        </a:spcBef>
                        <a:spcAft>
                          <a:spcPts val="0"/>
                        </a:spcAft>
                      </a:pPr>
                      <a:r>
                        <a:rPr lang="en-US" sz="1200">
                          <a:latin typeface="Trebuchet MS"/>
                          <a:ea typeface="Times New Roman"/>
                          <a:cs typeface="Times New Roman"/>
                        </a:rPr>
                        <a:t>Chad</a:t>
                      </a:r>
                      <a:endParaRPr lang="en-US" sz="1200">
                        <a:latin typeface="Cambria"/>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a:latin typeface="Cambria"/>
                          <a:ea typeface="Times New Roman"/>
                          <a:cs typeface="Times New Roman"/>
                        </a:rPr>
                        <a:t>34</a:t>
                      </a:r>
                    </a:p>
                  </a:txBody>
                  <a:tcPr marL="68580" marR="68580" marT="0" marB="0" anchor="b"/>
                </a:tc>
                <a:tc>
                  <a:txBody>
                    <a:bodyPr/>
                    <a:lstStyle/>
                    <a:p>
                      <a:pPr marL="0" marR="0">
                        <a:lnSpc>
                          <a:spcPct val="115000"/>
                        </a:lnSpc>
                        <a:spcBef>
                          <a:spcPts val="0"/>
                        </a:spcBef>
                        <a:spcAft>
                          <a:spcPts val="0"/>
                        </a:spcAft>
                      </a:pPr>
                      <a:r>
                        <a:rPr lang="en-US" sz="1200">
                          <a:latin typeface="Cambria"/>
                          <a:ea typeface="Times New Roman"/>
                          <a:cs typeface="Times New Roman"/>
                        </a:rPr>
                        <a:t>369766320</a:t>
                      </a:r>
                    </a:p>
                  </a:txBody>
                  <a:tcPr marL="68580" marR="68580" marT="0" marB="0" anchor="b"/>
                </a:tc>
              </a:tr>
              <a:tr h="216561">
                <a:tc>
                  <a:txBody>
                    <a:bodyPr/>
                    <a:lstStyle/>
                    <a:p>
                      <a:pPr marL="0" marR="0">
                        <a:lnSpc>
                          <a:spcPct val="115000"/>
                        </a:lnSpc>
                        <a:spcBef>
                          <a:spcPts val="0"/>
                        </a:spcBef>
                        <a:spcAft>
                          <a:spcPts val="0"/>
                        </a:spcAft>
                      </a:pPr>
                      <a:r>
                        <a:rPr lang="en-US" sz="1200">
                          <a:latin typeface="Trebuchet MS"/>
                          <a:ea typeface="Times New Roman"/>
                          <a:cs typeface="Times New Roman"/>
                        </a:rPr>
                        <a:t>Niger</a:t>
                      </a:r>
                      <a:endParaRPr lang="en-US" sz="1200">
                        <a:latin typeface="Cambria"/>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a:latin typeface="Cambria"/>
                          <a:ea typeface="Times New Roman"/>
                          <a:cs typeface="Times New Roman"/>
                        </a:rPr>
                        <a:t>73</a:t>
                      </a:r>
                    </a:p>
                  </a:txBody>
                  <a:tcPr marL="68580" marR="68580" marT="0" marB="0" anchor="b"/>
                </a:tc>
                <a:tc>
                  <a:txBody>
                    <a:bodyPr/>
                    <a:lstStyle/>
                    <a:p>
                      <a:pPr marL="0" marR="0">
                        <a:lnSpc>
                          <a:spcPct val="115000"/>
                        </a:lnSpc>
                        <a:spcBef>
                          <a:spcPts val="0"/>
                        </a:spcBef>
                        <a:spcAft>
                          <a:spcPts val="0"/>
                        </a:spcAft>
                      </a:pPr>
                      <a:r>
                        <a:rPr lang="en-US" sz="1200">
                          <a:latin typeface="Cambria"/>
                          <a:ea typeface="Times New Roman"/>
                          <a:cs typeface="Times New Roman"/>
                        </a:rPr>
                        <a:t>1068860495</a:t>
                      </a:r>
                    </a:p>
                  </a:txBody>
                  <a:tcPr marL="68580" marR="68580" marT="0" marB="0" anchor="b"/>
                </a:tc>
                <a:tc>
                  <a:txBody>
                    <a:bodyPr/>
                    <a:lstStyle/>
                    <a:p>
                      <a:pPr marL="0" marR="0">
                        <a:lnSpc>
                          <a:spcPct val="115000"/>
                        </a:lnSpc>
                        <a:spcBef>
                          <a:spcPts val="0"/>
                        </a:spcBef>
                        <a:spcAft>
                          <a:spcPts val="0"/>
                        </a:spcAft>
                      </a:pPr>
                      <a:r>
                        <a:rPr lang="en-US" sz="1200">
                          <a:latin typeface="Trebuchet MS"/>
                          <a:ea typeface="Times New Roman"/>
                          <a:cs typeface="Times New Roman"/>
                        </a:rPr>
                        <a:t>Cameroon</a:t>
                      </a:r>
                      <a:endParaRPr lang="en-US" sz="1200">
                        <a:latin typeface="Cambria"/>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a:latin typeface="Cambria"/>
                          <a:ea typeface="Times New Roman"/>
                          <a:cs typeface="Times New Roman"/>
                        </a:rPr>
                        <a:t>32</a:t>
                      </a:r>
                    </a:p>
                  </a:txBody>
                  <a:tcPr marL="68580" marR="68580" marT="0" marB="0" anchor="b"/>
                </a:tc>
                <a:tc>
                  <a:txBody>
                    <a:bodyPr/>
                    <a:lstStyle/>
                    <a:p>
                      <a:pPr marL="0" marR="0">
                        <a:lnSpc>
                          <a:spcPct val="115000"/>
                        </a:lnSpc>
                        <a:spcBef>
                          <a:spcPts val="0"/>
                        </a:spcBef>
                        <a:spcAft>
                          <a:spcPts val="0"/>
                        </a:spcAft>
                      </a:pPr>
                      <a:r>
                        <a:rPr lang="en-US" sz="1200">
                          <a:latin typeface="Cambria"/>
                          <a:ea typeface="Times New Roman"/>
                          <a:cs typeface="Times New Roman"/>
                        </a:rPr>
                        <a:t>610679289</a:t>
                      </a:r>
                    </a:p>
                  </a:txBody>
                  <a:tcPr marL="68580" marR="68580" marT="0" marB="0" anchor="b"/>
                </a:tc>
              </a:tr>
              <a:tr h="216561">
                <a:tc>
                  <a:txBody>
                    <a:bodyPr/>
                    <a:lstStyle/>
                    <a:p>
                      <a:pPr marL="0" marR="0">
                        <a:lnSpc>
                          <a:spcPct val="115000"/>
                        </a:lnSpc>
                        <a:spcBef>
                          <a:spcPts val="0"/>
                        </a:spcBef>
                        <a:spcAft>
                          <a:spcPts val="0"/>
                        </a:spcAft>
                      </a:pPr>
                      <a:r>
                        <a:rPr lang="en-US" sz="1200">
                          <a:latin typeface="Trebuchet MS"/>
                          <a:ea typeface="Times New Roman"/>
                          <a:cs typeface="Times New Roman"/>
                        </a:rPr>
                        <a:t>Guinea</a:t>
                      </a:r>
                      <a:endParaRPr lang="en-US" sz="1200">
                        <a:latin typeface="Cambria"/>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a:latin typeface="Cambria"/>
                          <a:ea typeface="Times New Roman"/>
                          <a:cs typeface="Times New Roman"/>
                        </a:rPr>
                        <a:t>71</a:t>
                      </a:r>
                    </a:p>
                  </a:txBody>
                  <a:tcPr marL="68580" marR="68580" marT="0" marB="0" anchor="b"/>
                </a:tc>
                <a:tc>
                  <a:txBody>
                    <a:bodyPr/>
                    <a:lstStyle/>
                    <a:p>
                      <a:pPr marL="0" marR="0">
                        <a:lnSpc>
                          <a:spcPct val="115000"/>
                        </a:lnSpc>
                        <a:spcBef>
                          <a:spcPts val="0"/>
                        </a:spcBef>
                        <a:spcAft>
                          <a:spcPts val="0"/>
                        </a:spcAft>
                      </a:pPr>
                      <a:r>
                        <a:rPr lang="en-US" sz="1200">
                          <a:latin typeface="Cambria"/>
                          <a:ea typeface="Times New Roman"/>
                          <a:cs typeface="Times New Roman"/>
                        </a:rPr>
                        <a:t>700888267</a:t>
                      </a:r>
                    </a:p>
                  </a:txBody>
                  <a:tcPr marL="68580" marR="68580" marT="0" marB="0" anchor="b"/>
                </a:tc>
                <a:tc>
                  <a:txBody>
                    <a:bodyPr/>
                    <a:lstStyle/>
                    <a:p>
                      <a:pPr marL="0" marR="0">
                        <a:lnSpc>
                          <a:spcPct val="115000"/>
                        </a:lnSpc>
                        <a:spcBef>
                          <a:spcPts val="0"/>
                        </a:spcBef>
                        <a:spcAft>
                          <a:spcPts val="0"/>
                        </a:spcAft>
                      </a:pPr>
                      <a:r>
                        <a:rPr lang="en-US" sz="1200">
                          <a:latin typeface="Trebuchet MS"/>
                          <a:ea typeface="Times New Roman"/>
                          <a:cs typeface="Times New Roman"/>
                        </a:rPr>
                        <a:t>Burkina Faso</a:t>
                      </a:r>
                      <a:endParaRPr lang="en-US" sz="1200">
                        <a:latin typeface="Cambria"/>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a:latin typeface="Cambria"/>
                          <a:ea typeface="Times New Roman"/>
                          <a:cs typeface="Times New Roman"/>
                        </a:rPr>
                        <a:t>29</a:t>
                      </a:r>
                    </a:p>
                  </a:txBody>
                  <a:tcPr marL="68580" marR="68580" marT="0" marB="0" anchor="b"/>
                </a:tc>
                <a:tc>
                  <a:txBody>
                    <a:bodyPr/>
                    <a:lstStyle/>
                    <a:p>
                      <a:pPr marL="0" marR="0">
                        <a:lnSpc>
                          <a:spcPct val="115000"/>
                        </a:lnSpc>
                        <a:spcBef>
                          <a:spcPts val="0"/>
                        </a:spcBef>
                        <a:spcAft>
                          <a:spcPts val="0"/>
                        </a:spcAft>
                      </a:pPr>
                      <a:r>
                        <a:rPr lang="en-US" sz="1200">
                          <a:latin typeface="Cambria"/>
                          <a:ea typeface="Times New Roman"/>
                          <a:cs typeface="Times New Roman"/>
                        </a:rPr>
                        <a:t>443019463</a:t>
                      </a:r>
                    </a:p>
                  </a:txBody>
                  <a:tcPr marL="68580" marR="68580" marT="0" marB="0" anchor="b"/>
                </a:tc>
              </a:tr>
              <a:tr h="216561">
                <a:tc>
                  <a:txBody>
                    <a:bodyPr/>
                    <a:lstStyle/>
                    <a:p>
                      <a:pPr marL="0" marR="0">
                        <a:lnSpc>
                          <a:spcPct val="115000"/>
                        </a:lnSpc>
                        <a:spcBef>
                          <a:spcPts val="0"/>
                        </a:spcBef>
                        <a:spcAft>
                          <a:spcPts val="0"/>
                        </a:spcAft>
                      </a:pPr>
                      <a:r>
                        <a:rPr lang="en-US" sz="1200">
                          <a:latin typeface="Trebuchet MS"/>
                          <a:ea typeface="Times New Roman"/>
                          <a:cs typeface="Times New Roman"/>
                        </a:rPr>
                        <a:t>Afghanistan</a:t>
                      </a:r>
                      <a:endParaRPr lang="en-US" sz="1200">
                        <a:latin typeface="Cambria"/>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a:latin typeface="Cambria"/>
                          <a:ea typeface="Times New Roman"/>
                          <a:cs typeface="Times New Roman"/>
                        </a:rPr>
                        <a:t>70</a:t>
                      </a:r>
                    </a:p>
                  </a:txBody>
                  <a:tcPr marL="68580" marR="68580" marT="0" marB="0" anchor="b"/>
                </a:tc>
                <a:tc>
                  <a:txBody>
                    <a:bodyPr/>
                    <a:lstStyle/>
                    <a:p>
                      <a:pPr marL="0" marR="0">
                        <a:lnSpc>
                          <a:spcPct val="115000"/>
                        </a:lnSpc>
                        <a:spcBef>
                          <a:spcPts val="0"/>
                        </a:spcBef>
                        <a:spcAft>
                          <a:spcPts val="0"/>
                        </a:spcAft>
                      </a:pPr>
                      <a:r>
                        <a:rPr lang="en-US" sz="1200">
                          <a:latin typeface="Cambria"/>
                          <a:ea typeface="Times New Roman"/>
                          <a:cs typeface="Times New Roman"/>
                        </a:rPr>
                        <a:t>1912466881</a:t>
                      </a:r>
                    </a:p>
                  </a:txBody>
                  <a:tcPr marL="68580" marR="68580" marT="0" marB="0" anchor="b"/>
                </a:tc>
                <a:tc>
                  <a:txBody>
                    <a:bodyPr/>
                    <a:lstStyle/>
                    <a:p>
                      <a:pPr marL="0" marR="0">
                        <a:lnSpc>
                          <a:spcPct val="115000"/>
                        </a:lnSpc>
                        <a:spcBef>
                          <a:spcPts val="0"/>
                        </a:spcBef>
                        <a:spcAft>
                          <a:spcPts val="0"/>
                        </a:spcAft>
                      </a:pPr>
                      <a:r>
                        <a:rPr lang="en-US" sz="1200">
                          <a:latin typeface="Trebuchet MS"/>
                          <a:ea typeface="Times New Roman"/>
                          <a:cs typeface="Times New Roman"/>
                        </a:rPr>
                        <a:t>Madagascar</a:t>
                      </a:r>
                      <a:endParaRPr lang="en-US" sz="1200">
                        <a:latin typeface="Cambria"/>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a:latin typeface="Cambria"/>
                          <a:ea typeface="Times New Roman"/>
                          <a:cs typeface="Times New Roman"/>
                        </a:rPr>
                        <a:t>26</a:t>
                      </a:r>
                    </a:p>
                  </a:txBody>
                  <a:tcPr marL="68580" marR="68580" marT="0" marB="0" anchor="b"/>
                </a:tc>
                <a:tc>
                  <a:txBody>
                    <a:bodyPr/>
                    <a:lstStyle/>
                    <a:p>
                      <a:pPr marL="0" marR="0">
                        <a:lnSpc>
                          <a:spcPct val="115000"/>
                        </a:lnSpc>
                        <a:spcBef>
                          <a:spcPts val="0"/>
                        </a:spcBef>
                        <a:spcAft>
                          <a:spcPts val="0"/>
                        </a:spcAft>
                      </a:pPr>
                      <a:r>
                        <a:rPr lang="en-US" sz="1200">
                          <a:latin typeface="Cambria"/>
                          <a:ea typeface="Times New Roman"/>
                          <a:cs typeface="Times New Roman"/>
                        </a:rPr>
                        <a:t>502115027</a:t>
                      </a:r>
                    </a:p>
                  </a:txBody>
                  <a:tcPr marL="68580" marR="68580" marT="0" marB="0" anchor="b"/>
                </a:tc>
              </a:tr>
              <a:tr h="216561">
                <a:tc>
                  <a:txBody>
                    <a:bodyPr/>
                    <a:lstStyle/>
                    <a:p>
                      <a:pPr marL="0" marR="0">
                        <a:lnSpc>
                          <a:spcPct val="115000"/>
                        </a:lnSpc>
                        <a:spcBef>
                          <a:spcPts val="0"/>
                        </a:spcBef>
                        <a:spcAft>
                          <a:spcPts val="0"/>
                        </a:spcAft>
                      </a:pPr>
                      <a:r>
                        <a:rPr lang="en-US" sz="1200">
                          <a:latin typeface="Trebuchet MS"/>
                          <a:ea typeface="Times New Roman"/>
                          <a:cs typeface="Times New Roman"/>
                        </a:rPr>
                        <a:t>Mauritania</a:t>
                      </a:r>
                      <a:endParaRPr lang="en-US" sz="1200">
                        <a:latin typeface="Cambria"/>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a:latin typeface="Cambria"/>
                          <a:ea typeface="Times New Roman"/>
                          <a:cs typeface="Times New Roman"/>
                        </a:rPr>
                        <a:t>69</a:t>
                      </a:r>
                    </a:p>
                  </a:txBody>
                  <a:tcPr marL="68580" marR="68580" marT="0" marB="0" anchor="b"/>
                </a:tc>
                <a:tc>
                  <a:txBody>
                    <a:bodyPr/>
                    <a:lstStyle/>
                    <a:p>
                      <a:pPr marL="0" marR="0">
                        <a:lnSpc>
                          <a:spcPct val="115000"/>
                        </a:lnSpc>
                        <a:spcBef>
                          <a:spcPts val="0"/>
                        </a:spcBef>
                        <a:spcAft>
                          <a:spcPts val="0"/>
                        </a:spcAft>
                      </a:pPr>
                      <a:r>
                        <a:rPr lang="en-US" sz="1200">
                          <a:latin typeface="Cambria"/>
                          <a:ea typeface="Times New Roman"/>
                          <a:cs typeface="Times New Roman"/>
                        </a:rPr>
                        <a:t>223183130</a:t>
                      </a:r>
                    </a:p>
                  </a:txBody>
                  <a:tcPr marL="68580" marR="68580" marT="0" marB="0" anchor="b"/>
                </a:tc>
                <a:tc>
                  <a:txBody>
                    <a:bodyPr/>
                    <a:lstStyle/>
                    <a:p>
                      <a:pPr marL="0" marR="0">
                        <a:lnSpc>
                          <a:spcPct val="115000"/>
                        </a:lnSpc>
                        <a:spcBef>
                          <a:spcPts val="0"/>
                        </a:spcBef>
                        <a:spcAft>
                          <a:spcPts val="0"/>
                        </a:spcAft>
                      </a:pPr>
                      <a:r>
                        <a:rPr lang="en-US" sz="1200">
                          <a:latin typeface="Trebuchet MS"/>
                          <a:ea typeface="Times New Roman"/>
                          <a:cs typeface="Times New Roman"/>
                        </a:rPr>
                        <a:t>Uzbekistan</a:t>
                      </a:r>
                      <a:endParaRPr lang="en-US" sz="1200">
                        <a:latin typeface="Cambria"/>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a:latin typeface="Cambria"/>
                          <a:ea typeface="Times New Roman"/>
                          <a:cs typeface="Times New Roman"/>
                        </a:rPr>
                        <a:t>23</a:t>
                      </a:r>
                    </a:p>
                  </a:txBody>
                  <a:tcPr marL="68580" marR="68580" marT="0" marB="0" anchor="b"/>
                </a:tc>
                <a:tc>
                  <a:txBody>
                    <a:bodyPr/>
                    <a:lstStyle/>
                    <a:p>
                      <a:pPr marL="0" marR="0">
                        <a:lnSpc>
                          <a:spcPct val="115000"/>
                        </a:lnSpc>
                        <a:spcBef>
                          <a:spcPts val="0"/>
                        </a:spcBef>
                        <a:spcAft>
                          <a:spcPts val="0"/>
                        </a:spcAft>
                      </a:pPr>
                      <a:r>
                        <a:rPr lang="en-US" sz="1200">
                          <a:latin typeface="Cambria"/>
                          <a:ea typeface="Times New Roman"/>
                          <a:cs typeface="Times New Roman"/>
                        </a:rPr>
                        <a:t>617853199</a:t>
                      </a:r>
                    </a:p>
                  </a:txBody>
                  <a:tcPr marL="68580" marR="68580" marT="0" marB="0" anchor="b"/>
                </a:tc>
              </a:tr>
              <a:tr h="216561">
                <a:tc>
                  <a:txBody>
                    <a:bodyPr/>
                    <a:lstStyle/>
                    <a:p>
                      <a:pPr marL="0" marR="0">
                        <a:lnSpc>
                          <a:spcPct val="115000"/>
                        </a:lnSpc>
                        <a:spcBef>
                          <a:spcPts val="0"/>
                        </a:spcBef>
                        <a:spcAft>
                          <a:spcPts val="0"/>
                        </a:spcAft>
                      </a:pPr>
                      <a:r>
                        <a:rPr lang="en-US" sz="1200">
                          <a:latin typeface="Trebuchet MS"/>
                          <a:ea typeface="Times New Roman"/>
                          <a:cs typeface="Times New Roman"/>
                        </a:rPr>
                        <a:t>Togo</a:t>
                      </a:r>
                      <a:endParaRPr lang="en-US" sz="1200">
                        <a:latin typeface="Cambria"/>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a:latin typeface="Cambria"/>
                          <a:ea typeface="Times New Roman"/>
                          <a:cs typeface="Times New Roman"/>
                        </a:rPr>
                        <a:t>69</a:t>
                      </a:r>
                    </a:p>
                  </a:txBody>
                  <a:tcPr marL="68580" marR="68580" marT="0" marB="0" anchor="b"/>
                </a:tc>
                <a:tc>
                  <a:txBody>
                    <a:bodyPr/>
                    <a:lstStyle/>
                    <a:p>
                      <a:pPr marL="0" marR="0">
                        <a:lnSpc>
                          <a:spcPct val="115000"/>
                        </a:lnSpc>
                        <a:spcBef>
                          <a:spcPts val="0"/>
                        </a:spcBef>
                        <a:spcAft>
                          <a:spcPts val="0"/>
                        </a:spcAft>
                      </a:pPr>
                      <a:r>
                        <a:rPr lang="en-US" sz="1200">
                          <a:latin typeface="Cambria"/>
                          <a:ea typeface="Times New Roman"/>
                          <a:cs typeface="Times New Roman"/>
                        </a:rPr>
                        <a:t>445505071</a:t>
                      </a:r>
                    </a:p>
                  </a:txBody>
                  <a:tcPr marL="68580" marR="68580" marT="0" marB="0" anchor="b"/>
                </a:tc>
                <a:tc>
                  <a:txBody>
                    <a:bodyPr/>
                    <a:lstStyle/>
                    <a:p>
                      <a:pPr marL="0" marR="0">
                        <a:lnSpc>
                          <a:spcPct val="115000"/>
                        </a:lnSpc>
                        <a:spcBef>
                          <a:spcPts val="0"/>
                        </a:spcBef>
                        <a:spcAft>
                          <a:spcPts val="0"/>
                        </a:spcAft>
                      </a:pPr>
                      <a:r>
                        <a:rPr lang="en-US" sz="1200">
                          <a:latin typeface="Trebuchet MS"/>
                          <a:ea typeface="Times New Roman"/>
                          <a:cs typeface="Times New Roman"/>
                        </a:rPr>
                        <a:t>Zimbabwe</a:t>
                      </a:r>
                      <a:endParaRPr lang="en-US" sz="1200">
                        <a:latin typeface="Cambria"/>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a:latin typeface="Cambria"/>
                          <a:ea typeface="Times New Roman"/>
                          <a:cs typeface="Times New Roman"/>
                        </a:rPr>
                        <a:t>19</a:t>
                      </a:r>
                    </a:p>
                  </a:txBody>
                  <a:tcPr marL="68580" marR="68580" marT="0" marB="0" anchor="b"/>
                </a:tc>
                <a:tc>
                  <a:txBody>
                    <a:bodyPr/>
                    <a:lstStyle/>
                    <a:p>
                      <a:pPr marL="0" marR="0">
                        <a:lnSpc>
                          <a:spcPct val="115000"/>
                        </a:lnSpc>
                        <a:spcBef>
                          <a:spcPts val="0"/>
                        </a:spcBef>
                        <a:spcAft>
                          <a:spcPts val="0"/>
                        </a:spcAft>
                      </a:pPr>
                      <a:r>
                        <a:rPr lang="en-US" sz="1200">
                          <a:latin typeface="Cambria"/>
                          <a:ea typeface="Times New Roman"/>
                          <a:cs typeface="Times New Roman"/>
                        </a:rPr>
                        <a:t>238120773</a:t>
                      </a:r>
                    </a:p>
                  </a:txBody>
                  <a:tcPr marL="68580" marR="68580" marT="0" marB="0" anchor="b"/>
                </a:tc>
              </a:tr>
              <a:tr h="216561">
                <a:tc>
                  <a:txBody>
                    <a:bodyPr/>
                    <a:lstStyle/>
                    <a:p>
                      <a:pPr marL="0" marR="0">
                        <a:lnSpc>
                          <a:spcPct val="115000"/>
                        </a:lnSpc>
                        <a:spcBef>
                          <a:spcPts val="0"/>
                        </a:spcBef>
                        <a:spcAft>
                          <a:spcPts val="0"/>
                        </a:spcAft>
                      </a:pPr>
                      <a:r>
                        <a:rPr lang="en-US" sz="1200">
                          <a:latin typeface="Trebuchet MS"/>
                          <a:ea typeface="Times New Roman"/>
                          <a:cs typeface="Times New Roman"/>
                        </a:rPr>
                        <a:t>Uganda</a:t>
                      </a:r>
                      <a:endParaRPr lang="en-US" sz="1200">
                        <a:latin typeface="Cambria"/>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a:latin typeface="Cambria"/>
                          <a:ea typeface="Times New Roman"/>
                          <a:cs typeface="Times New Roman"/>
                        </a:rPr>
                        <a:t>64</a:t>
                      </a:r>
                    </a:p>
                  </a:txBody>
                  <a:tcPr marL="68580" marR="68580" marT="0" marB="0" anchor="b"/>
                </a:tc>
                <a:tc>
                  <a:txBody>
                    <a:bodyPr/>
                    <a:lstStyle/>
                    <a:p>
                      <a:pPr marL="0" marR="0">
                        <a:lnSpc>
                          <a:spcPct val="115000"/>
                        </a:lnSpc>
                        <a:spcBef>
                          <a:spcPts val="0"/>
                        </a:spcBef>
                        <a:spcAft>
                          <a:spcPts val="0"/>
                        </a:spcAft>
                      </a:pPr>
                      <a:r>
                        <a:rPr lang="en-US" sz="1200">
                          <a:latin typeface="Cambria"/>
                          <a:ea typeface="Times New Roman"/>
                          <a:cs typeface="Times New Roman"/>
                        </a:rPr>
                        <a:t>2039481887</a:t>
                      </a:r>
                    </a:p>
                  </a:txBody>
                  <a:tcPr marL="68580" marR="68580" marT="0" marB="0" anchor="b"/>
                </a:tc>
                <a:tc>
                  <a:txBody>
                    <a:bodyPr/>
                    <a:lstStyle/>
                    <a:p>
                      <a:pPr marL="0" marR="0">
                        <a:lnSpc>
                          <a:spcPct val="115000"/>
                        </a:lnSpc>
                        <a:spcBef>
                          <a:spcPts val="0"/>
                        </a:spcBef>
                        <a:spcAft>
                          <a:spcPts val="0"/>
                        </a:spcAft>
                      </a:pPr>
                      <a:r>
                        <a:rPr lang="en-US" sz="1200">
                          <a:latin typeface="Trebuchet MS"/>
                          <a:ea typeface="Times New Roman"/>
                          <a:cs typeface="Times New Roman"/>
                        </a:rPr>
                        <a:t>Congo</a:t>
                      </a:r>
                      <a:endParaRPr lang="en-US" sz="1200">
                        <a:latin typeface="Cambria"/>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a:latin typeface="Cambria"/>
                          <a:ea typeface="Times New Roman"/>
                          <a:cs typeface="Times New Roman"/>
                        </a:rPr>
                        <a:t>18</a:t>
                      </a:r>
                    </a:p>
                  </a:txBody>
                  <a:tcPr marL="68580" marR="68580" marT="0" marB="0" anchor="b"/>
                </a:tc>
                <a:tc>
                  <a:txBody>
                    <a:bodyPr/>
                    <a:lstStyle/>
                    <a:p>
                      <a:pPr marL="0" marR="0">
                        <a:lnSpc>
                          <a:spcPct val="115000"/>
                        </a:lnSpc>
                        <a:spcBef>
                          <a:spcPts val="0"/>
                        </a:spcBef>
                        <a:spcAft>
                          <a:spcPts val="0"/>
                        </a:spcAft>
                      </a:pPr>
                      <a:r>
                        <a:rPr lang="en-US" sz="1200">
                          <a:latin typeface="Cambria"/>
                          <a:ea typeface="Times New Roman"/>
                          <a:cs typeface="Times New Roman"/>
                        </a:rPr>
                        <a:t>63589840</a:t>
                      </a:r>
                    </a:p>
                  </a:txBody>
                  <a:tcPr marL="68580" marR="68580" marT="0" marB="0" anchor="b"/>
                </a:tc>
              </a:tr>
              <a:tr h="216561">
                <a:tc>
                  <a:txBody>
                    <a:bodyPr/>
                    <a:lstStyle/>
                    <a:p>
                      <a:pPr marL="0" marR="0">
                        <a:lnSpc>
                          <a:spcPct val="115000"/>
                        </a:lnSpc>
                        <a:spcBef>
                          <a:spcPts val="0"/>
                        </a:spcBef>
                        <a:spcAft>
                          <a:spcPts val="0"/>
                        </a:spcAft>
                      </a:pPr>
                      <a:r>
                        <a:rPr lang="en-US" sz="1200">
                          <a:latin typeface="Trebuchet MS"/>
                          <a:ea typeface="Times New Roman"/>
                          <a:cs typeface="Times New Roman"/>
                        </a:rPr>
                        <a:t>Nepal</a:t>
                      </a:r>
                      <a:endParaRPr lang="en-US" sz="1200">
                        <a:latin typeface="Cambria"/>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a:latin typeface="Cambria"/>
                          <a:ea typeface="Times New Roman"/>
                          <a:cs typeface="Times New Roman"/>
                        </a:rPr>
                        <a:t>59</a:t>
                      </a:r>
                    </a:p>
                  </a:txBody>
                  <a:tcPr marL="68580" marR="68580" marT="0" marB="0" anchor="b"/>
                </a:tc>
                <a:tc>
                  <a:txBody>
                    <a:bodyPr/>
                    <a:lstStyle/>
                    <a:p>
                      <a:pPr marL="0" marR="0">
                        <a:lnSpc>
                          <a:spcPct val="115000"/>
                        </a:lnSpc>
                        <a:spcBef>
                          <a:spcPts val="0"/>
                        </a:spcBef>
                        <a:spcAft>
                          <a:spcPts val="0"/>
                        </a:spcAft>
                      </a:pPr>
                      <a:r>
                        <a:rPr lang="en-US" sz="1200">
                          <a:latin typeface="Cambria"/>
                          <a:ea typeface="Times New Roman"/>
                          <a:cs typeface="Times New Roman"/>
                        </a:rPr>
                        <a:t>1708625067</a:t>
                      </a:r>
                    </a:p>
                  </a:txBody>
                  <a:tcPr marL="68580" marR="68580" marT="0" marB="0" anchor="b"/>
                </a:tc>
                <a:tc>
                  <a:txBody>
                    <a:bodyPr/>
                    <a:lstStyle/>
                    <a:p>
                      <a:pPr marL="0" marR="0">
                        <a:lnSpc>
                          <a:spcPct val="115000"/>
                        </a:lnSpc>
                        <a:spcBef>
                          <a:spcPts val="0"/>
                        </a:spcBef>
                        <a:spcAft>
                          <a:spcPts val="0"/>
                        </a:spcAft>
                      </a:pPr>
                      <a:r>
                        <a:rPr lang="en-US" sz="1200">
                          <a:latin typeface="Trebuchet MS"/>
                          <a:ea typeface="Times New Roman"/>
                          <a:cs typeface="Times New Roman"/>
                        </a:rPr>
                        <a:t>Philippines</a:t>
                      </a:r>
                      <a:endParaRPr lang="en-US" sz="1200">
                        <a:latin typeface="Cambria"/>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a:latin typeface="Cambria"/>
                          <a:ea typeface="Times New Roman"/>
                          <a:cs typeface="Times New Roman"/>
                        </a:rPr>
                        <a:t>17</a:t>
                      </a:r>
                    </a:p>
                  </a:txBody>
                  <a:tcPr marL="68580" marR="68580" marT="0" marB="0" anchor="b"/>
                </a:tc>
                <a:tc>
                  <a:txBody>
                    <a:bodyPr/>
                    <a:lstStyle/>
                    <a:p>
                      <a:pPr marL="0" marR="0">
                        <a:lnSpc>
                          <a:spcPct val="115000"/>
                        </a:lnSpc>
                        <a:spcBef>
                          <a:spcPts val="0"/>
                        </a:spcBef>
                        <a:spcAft>
                          <a:spcPts val="0"/>
                        </a:spcAft>
                      </a:pPr>
                      <a:r>
                        <a:rPr lang="en-US" sz="1200">
                          <a:latin typeface="Cambria"/>
                          <a:ea typeface="Times New Roman"/>
                          <a:cs typeface="Times New Roman"/>
                        </a:rPr>
                        <a:t>1517190241</a:t>
                      </a:r>
                    </a:p>
                  </a:txBody>
                  <a:tcPr marL="68580" marR="68580" marT="0" marB="0" anchor="b"/>
                </a:tc>
              </a:tr>
              <a:tr h="216561">
                <a:tc>
                  <a:txBody>
                    <a:bodyPr/>
                    <a:lstStyle/>
                    <a:p>
                      <a:pPr marL="0" marR="0">
                        <a:lnSpc>
                          <a:spcPct val="115000"/>
                        </a:lnSpc>
                        <a:spcBef>
                          <a:spcPts val="0"/>
                        </a:spcBef>
                        <a:spcAft>
                          <a:spcPts val="0"/>
                        </a:spcAft>
                      </a:pPr>
                      <a:r>
                        <a:rPr lang="en-US" sz="1200">
                          <a:latin typeface="Trebuchet MS"/>
                          <a:ea typeface="Times New Roman"/>
                          <a:cs typeface="Times New Roman"/>
                        </a:rPr>
                        <a:t>Tajikistan</a:t>
                      </a:r>
                      <a:endParaRPr lang="en-US" sz="1200">
                        <a:latin typeface="Cambria"/>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a:latin typeface="Cambria"/>
                          <a:ea typeface="Times New Roman"/>
                          <a:cs typeface="Times New Roman"/>
                        </a:rPr>
                        <a:t>58</a:t>
                      </a:r>
                    </a:p>
                  </a:txBody>
                  <a:tcPr marL="68580" marR="68580" marT="0" marB="0" anchor="b"/>
                </a:tc>
                <a:tc>
                  <a:txBody>
                    <a:bodyPr/>
                    <a:lstStyle/>
                    <a:p>
                      <a:pPr marL="0" marR="0">
                        <a:lnSpc>
                          <a:spcPct val="115000"/>
                        </a:lnSpc>
                        <a:spcBef>
                          <a:spcPts val="0"/>
                        </a:spcBef>
                        <a:spcAft>
                          <a:spcPts val="0"/>
                        </a:spcAft>
                      </a:pPr>
                      <a:r>
                        <a:rPr lang="en-US" sz="1200">
                          <a:latin typeface="Cambria"/>
                          <a:ea typeface="Times New Roman"/>
                          <a:cs typeface="Times New Roman"/>
                        </a:rPr>
                        <a:t>396884638</a:t>
                      </a:r>
                    </a:p>
                  </a:txBody>
                  <a:tcPr marL="68580" marR="68580" marT="0" marB="0" anchor="b"/>
                </a:tc>
                <a:tc>
                  <a:txBody>
                    <a:bodyPr/>
                    <a:lstStyle/>
                    <a:p>
                      <a:pPr marL="0" marR="0">
                        <a:lnSpc>
                          <a:spcPct val="115000"/>
                        </a:lnSpc>
                        <a:spcBef>
                          <a:spcPts val="0"/>
                        </a:spcBef>
                        <a:spcAft>
                          <a:spcPts val="0"/>
                        </a:spcAft>
                      </a:pPr>
                      <a:r>
                        <a:rPr lang="en-US" sz="1200">
                          <a:latin typeface="Trebuchet MS"/>
                          <a:ea typeface="Times New Roman"/>
                          <a:cs typeface="Times New Roman"/>
                        </a:rPr>
                        <a:t>Bangladesh</a:t>
                      </a:r>
                      <a:endParaRPr lang="en-US" sz="1200">
                        <a:latin typeface="Cambria"/>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a:latin typeface="Cambria"/>
                          <a:ea typeface="Times New Roman"/>
                          <a:cs typeface="Times New Roman"/>
                        </a:rPr>
                        <a:t>15</a:t>
                      </a:r>
                    </a:p>
                  </a:txBody>
                  <a:tcPr marL="68580" marR="68580" marT="0" marB="0" anchor="b"/>
                </a:tc>
                <a:tc>
                  <a:txBody>
                    <a:bodyPr/>
                    <a:lstStyle/>
                    <a:p>
                      <a:pPr marL="0" marR="0">
                        <a:lnSpc>
                          <a:spcPct val="115000"/>
                        </a:lnSpc>
                        <a:spcBef>
                          <a:spcPts val="0"/>
                        </a:spcBef>
                        <a:spcAft>
                          <a:spcPts val="0"/>
                        </a:spcAft>
                      </a:pPr>
                      <a:r>
                        <a:rPr lang="en-US" sz="1200">
                          <a:latin typeface="Cambria"/>
                          <a:ea typeface="Times New Roman"/>
                          <a:cs typeface="Times New Roman"/>
                        </a:rPr>
                        <a:t>2355532468</a:t>
                      </a:r>
                    </a:p>
                  </a:txBody>
                  <a:tcPr marL="68580" marR="68580" marT="0" marB="0" anchor="b"/>
                </a:tc>
              </a:tr>
              <a:tr h="216561">
                <a:tc>
                  <a:txBody>
                    <a:bodyPr/>
                    <a:lstStyle/>
                    <a:p>
                      <a:pPr marL="0" marR="0">
                        <a:lnSpc>
                          <a:spcPct val="115000"/>
                        </a:lnSpc>
                        <a:spcBef>
                          <a:spcPts val="0"/>
                        </a:spcBef>
                        <a:spcAft>
                          <a:spcPts val="0"/>
                        </a:spcAft>
                      </a:pPr>
                      <a:r>
                        <a:rPr lang="en-US" sz="1200">
                          <a:latin typeface="Trebuchet MS"/>
                          <a:ea typeface="Times New Roman"/>
                          <a:cs typeface="Times New Roman"/>
                        </a:rPr>
                        <a:t>Liberia</a:t>
                      </a:r>
                      <a:endParaRPr lang="en-US" sz="1200">
                        <a:latin typeface="Cambria"/>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a:latin typeface="Cambria"/>
                          <a:ea typeface="Times New Roman"/>
                          <a:cs typeface="Times New Roman"/>
                        </a:rPr>
                        <a:t>56</a:t>
                      </a:r>
                    </a:p>
                  </a:txBody>
                  <a:tcPr marL="68580" marR="68580" marT="0" marB="0" anchor="b"/>
                </a:tc>
                <a:tc>
                  <a:txBody>
                    <a:bodyPr/>
                    <a:lstStyle/>
                    <a:p>
                      <a:pPr marL="0" marR="0">
                        <a:lnSpc>
                          <a:spcPct val="115000"/>
                        </a:lnSpc>
                        <a:spcBef>
                          <a:spcPts val="0"/>
                        </a:spcBef>
                        <a:spcAft>
                          <a:spcPts val="0"/>
                        </a:spcAft>
                      </a:pPr>
                      <a:r>
                        <a:rPr lang="en-US" sz="1200">
                          <a:latin typeface="Cambria"/>
                          <a:ea typeface="Times New Roman"/>
                          <a:cs typeface="Times New Roman"/>
                        </a:rPr>
                        <a:t>213656772</a:t>
                      </a:r>
                    </a:p>
                  </a:txBody>
                  <a:tcPr marL="68580" marR="68580" marT="0" marB="0" anchor="b"/>
                </a:tc>
                <a:tc>
                  <a:txBody>
                    <a:bodyPr/>
                    <a:lstStyle/>
                    <a:p>
                      <a:pPr marL="0" marR="0">
                        <a:lnSpc>
                          <a:spcPct val="115000"/>
                        </a:lnSpc>
                        <a:spcBef>
                          <a:spcPts val="0"/>
                        </a:spcBef>
                        <a:spcAft>
                          <a:spcPts val="0"/>
                        </a:spcAft>
                      </a:pPr>
                      <a:r>
                        <a:rPr lang="en-US" sz="1200">
                          <a:latin typeface="Trebuchet MS"/>
                          <a:ea typeface="Times New Roman"/>
                          <a:cs typeface="Times New Roman"/>
                        </a:rPr>
                        <a:t>Benin</a:t>
                      </a:r>
                      <a:endParaRPr lang="en-US" sz="1200">
                        <a:latin typeface="Cambria"/>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a:latin typeface="Cambria"/>
                          <a:ea typeface="Times New Roman"/>
                          <a:cs typeface="Times New Roman"/>
                        </a:rPr>
                        <a:t>11</a:t>
                      </a:r>
                    </a:p>
                  </a:txBody>
                  <a:tcPr marL="68580" marR="68580" marT="0" marB="0" anchor="b"/>
                </a:tc>
                <a:tc>
                  <a:txBody>
                    <a:bodyPr/>
                    <a:lstStyle/>
                    <a:p>
                      <a:pPr marL="0" marR="0">
                        <a:lnSpc>
                          <a:spcPct val="115000"/>
                        </a:lnSpc>
                        <a:spcBef>
                          <a:spcPts val="0"/>
                        </a:spcBef>
                        <a:spcAft>
                          <a:spcPts val="0"/>
                        </a:spcAft>
                      </a:pPr>
                      <a:r>
                        <a:rPr lang="en-US" sz="1200">
                          <a:latin typeface="Cambria"/>
                          <a:ea typeface="Times New Roman"/>
                          <a:cs typeface="Times New Roman"/>
                        </a:rPr>
                        <a:t>94888745</a:t>
                      </a:r>
                    </a:p>
                  </a:txBody>
                  <a:tcPr marL="68580" marR="68580" marT="0" marB="0" anchor="b"/>
                </a:tc>
              </a:tr>
              <a:tr h="216561">
                <a:tc>
                  <a:txBody>
                    <a:bodyPr/>
                    <a:lstStyle/>
                    <a:p>
                      <a:pPr marL="0" marR="0">
                        <a:lnSpc>
                          <a:spcPct val="115000"/>
                        </a:lnSpc>
                        <a:spcBef>
                          <a:spcPts val="0"/>
                        </a:spcBef>
                        <a:spcAft>
                          <a:spcPts val="0"/>
                        </a:spcAft>
                      </a:pPr>
                      <a:r>
                        <a:rPr lang="en-US" sz="1200">
                          <a:latin typeface="Trebuchet MS"/>
                          <a:ea typeface="Times New Roman"/>
                          <a:cs typeface="Times New Roman"/>
                        </a:rPr>
                        <a:t>Ghana</a:t>
                      </a:r>
                      <a:endParaRPr lang="en-US" sz="1200">
                        <a:latin typeface="Cambria"/>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a:latin typeface="Cambria"/>
                          <a:ea typeface="Times New Roman"/>
                          <a:cs typeface="Times New Roman"/>
                        </a:rPr>
                        <a:t>55</a:t>
                      </a:r>
                    </a:p>
                  </a:txBody>
                  <a:tcPr marL="68580" marR="68580" marT="0" marB="0" anchor="b"/>
                </a:tc>
                <a:tc>
                  <a:txBody>
                    <a:bodyPr/>
                    <a:lstStyle/>
                    <a:p>
                      <a:pPr marL="0" marR="0">
                        <a:lnSpc>
                          <a:spcPct val="115000"/>
                        </a:lnSpc>
                        <a:spcBef>
                          <a:spcPts val="0"/>
                        </a:spcBef>
                        <a:spcAft>
                          <a:spcPts val="0"/>
                        </a:spcAft>
                      </a:pPr>
                      <a:r>
                        <a:rPr lang="en-US" sz="1200">
                          <a:latin typeface="Cambria"/>
                          <a:ea typeface="Times New Roman"/>
                          <a:cs typeface="Times New Roman"/>
                        </a:rPr>
                        <a:t>1290703174</a:t>
                      </a:r>
                    </a:p>
                  </a:txBody>
                  <a:tcPr marL="68580" marR="68580" marT="0" marB="0" anchor="b"/>
                </a:tc>
                <a:tc>
                  <a:txBody>
                    <a:bodyPr/>
                    <a:lstStyle/>
                    <a:p>
                      <a:pPr marL="0" marR="0">
                        <a:lnSpc>
                          <a:spcPct val="115000"/>
                        </a:lnSpc>
                        <a:spcBef>
                          <a:spcPts val="0"/>
                        </a:spcBef>
                        <a:spcAft>
                          <a:spcPts val="0"/>
                        </a:spcAft>
                      </a:pPr>
                      <a:r>
                        <a:rPr lang="en-US" sz="1200">
                          <a:latin typeface="Trebuchet MS"/>
                          <a:ea typeface="Times New Roman"/>
                          <a:cs typeface="Times New Roman"/>
                        </a:rPr>
                        <a:t>Senegal</a:t>
                      </a:r>
                      <a:endParaRPr lang="en-US" sz="1200">
                        <a:latin typeface="Cambria"/>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a:latin typeface="Cambria"/>
                          <a:ea typeface="Times New Roman"/>
                          <a:cs typeface="Times New Roman"/>
                        </a:rPr>
                        <a:t>8</a:t>
                      </a:r>
                    </a:p>
                  </a:txBody>
                  <a:tcPr marL="68580" marR="68580" marT="0" marB="0" anchor="b"/>
                </a:tc>
                <a:tc>
                  <a:txBody>
                    <a:bodyPr/>
                    <a:lstStyle/>
                    <a:p>
                      <a:pPr marL="0" marR="0">
                        <a:lnSpc>
                          <a:spcPct val="115000"/>
                        </a:lnSpc>
                        <a:spcBef>
                          <a:spcPts val="0"/>
                        </a:spcBef>
                        <a:spcAft>
                          <a:spcPts val="0"/>
                        </a:spcAft>
                      </a:pPr>
                      <a:r>
                        <a:rPr lang="en-US" sz="1200">
                          <a:latin typeface="Cambria"/>
                          <a:ea typeface="Times New Roman"/>
                          <a:cs typeface="Times New Roman"/>
                        </a:rPr>
                        <a:t>98176440</a:t>
                      </a:r>
                    </a:p>
                  </a:txBody>
                  <a:tcPr marL="68580" marR="68580" marT="0" marB="0" anchor="b"/>
                </a:tc>
              </a:tr>
              <a:tr h="216561">
                <a:tc>
                  <a:txBody>
                    <a:bodyPr/>
                    <a:lstStyle/>
                    <a:p>
                      <a:pPr marL="0" marR="0">
                        <a:lnSpc>
                          <a:spcPct val="115000"/>
                        </a:lnSpc>
                        <a:spcBef>
                          <a:spcPts val="0"/>
                        </a:spcBef>
                        <a:spcAft>
                          <a:spcPts val="0"/>
                        </a:spcAft>
                      </a:pPr>
                      <a:r>
                        <a:rPr lang="en-US" sz="1200">
                          <a:latin typeface="Trebuchet MS"/>
                          <a:ea typeface="Times New Roman"/>
                          <a:cs typeface="Times New Roman"/>
                        </a:rPr>
                        <a:t>Pakistan</a:t>
                      </a:r>
                      <a:endParaRPr lang="en-US" sz="1200">
                        <a:latin typeface="Cambria"/>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a:latin typeface="Cambria"/>
                          <a:ea typeface="Times New Roman"/>
                          <a:cs typeface="Times New Roman"/>
                        </a:rPr>
                        <a:t>53</a:t>
                      </a:r>
                    </a:p>
                  </a:txBody>
                  <a:tcPr marL="68580" marR="68580" marT="0" marB="0" anchor="b"/>
                </a:tc>
                <a:tc>
                  <a:txBody>
                    <a:bodyPr/>
                    <a:lstStyle/>
                    <a:p>
                      <a:pPr marL="0" marR="0">
                        <a:lnSpc>
                          <a:spcPct val="115000"/>
                        </a:lnSpc>
                        <a:spcBef>
                          <a:spcPts val="0"/>
                        </a:spcBef>
                        <a:spcAft>
                          <a:spcPts val="0"/>
                        </a:spcAft>
                      </a:pPr>
                      <a:r>
                        <a:rPr lang="en-US" sz="1200">
                          <a:latin typeface="Cambria"/>
                          <a:ea typeface="Times New Roman"/>
                          <a:cs typeface="Times New Roman"/>
                        </a:rPr>
                        <a:t>9406922191</a:t>
                      </a:r>
                    </a:p>
                  </a:txBody>
                  <a:tcPr marL="68580" marR="68580" marT="0" marB="0" anchor="b"/>
                </a:tc>
                <a:tc>
                  <a:txBody>
                    <a:bodyPr/>
                    <a:lstStyle/>
                    <a:p>
                      <a:pPr marL="0" marR="0">
                        <a:lnSpc>
                          <a:spcPct val="115000"/>
                        </a:lnSpc>
                        <a:spcBef>
                          <a:spcPts val="0"/>
                        </a:spcBef>
                        <a:spcAft>
                          <a:spcPts val="0"/>
                        </a:spcAft>
                      </a:pPr>
                      <a:r>
                        <a:rPr lang="en-US" sz="1200">
                          <a:latin typeface="Trebuchet MS"/>
                          <a:ea typeface="Times New Roman"/>
                          <a:cs typeface="Times New Roman"/>
                        </a:rPr>
                        <a:t>Gambia</a:t>
                      </a:r>
                      <a:endParaRPr lang="en-US" sz="1200">
                        <a:latin typeface="Cambria"/>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a:latin typeface="Cambria"/>
                          <a:ea typeface="Times New Roman"/>
                          <a:cs typeface="Times New Roman"/>
                        </a:rPr>
                        <a:t>5</a:t>
                      </a:r>
                    </a:p>
                  </a:txBody>
                  <a:tcPr marL="68580" marR="68580" marT="0" marB="0" anchor="b"/>
                </a:tc>
                <a:tc>
                  <a:txBody>
                    <a:bodyPr/>
                    <a:lstStyle/>
                    <a:p>
                      <a:pPr marL="0" marR="0">
                        <a:lnSpc>
                          <a:spcPct val="115000"/>
                        </a:lnSpc>
                        <a:spcBef>
                          <a:spcPts val="0"/>
                        </a:spcBef>
                        <a:spcAft>
                          <a:spcPts val="0"/>
                        </a:spcAft>
                      </a:pPr>
                      <a:r>
                        <a:rPr lang="en-US" sz="1200">
                          <a:latin typeface="Cambria"/>
                          <a:ea typeface="Times New Roman"/>
                          <a:cs typeface="Times New Roman"/>
                        </a:rPr>
                        <a:t>8144072</a:t>
                      </a:r>
                    </a:p>
                  </a:txBody>
                  <a:tcPr marL="68580" marR="68580" marT="0" marB="0" anchor="b"/>
                </a:tc>
              </a:tr>
              <a:tr h="216561">
                <a:tc>
                  <a:txBody>
                    <a:bodyPr/>
                    <a:lstStyle/>
                    <a:p>
                      <a:pPr marL="0" marR="0">
                        <a:lnSpc>
                          <a:spcPct val="115000"/>
                        </a:lnSpc>
                        <a:spcBef>
                          <a:spcPts val="0"/>
                        </a:spcBef>
                        <a:spcAft>
                          <a:spcPts val="0"/>
                        </a:spcAft>
                      </a:pPr>
                      <a:r>
                        <a:rPr lang="en-US" sz="1200">
                          <a:latin typeface="Trebuchet MS"/>
                          <a:ea typeface="Times New Roman"/>
                          <a:cs typeface="Times New Roman"/>
                        </a:rPr>
                        <a:t>Iraq</a:t>
                      </a:r>
                      <a:endParaRPr lang="en-US" sz="1200">
                        <a:latin typeface="Cambria"/>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a:latin typeface="Cambria"/>
                          <a:ea typeface="Times New Roman"/>
                          <a:cs typeface="Times New Roman"/>
                        </a:rPr>
                        <a:t>53</a:t>
                      </a:r>
                    </a:p>
                  </a:txBody>
                  <a:tcPr marL="68580" marR="68580" marT="0" marB="0" anchor="b"/>
                </a:tc>
                <a:tc>
                  <a:txBody>
                    <a:bodyPr/>
                    <a:lstStyle/>
                    <a:p>
                      <a:pPr marL="0" marR="0">
                        <a:lnSpc>
                          <a:spcPct val="115000"/>
                        </a:lnSpc>
                        <a:spcBef>
                          <a:spcPts val="0"/>
                        </a:spcBef>
                        <a:spcAft>
                          <a:spcPts val="0"/>
                        </a:spcAft>
                      </a:pPr>
                      <a:r>
                        <a:rPr lang="en-US" sz="1200" dirty="0">
                          <a:latin typeface="Cambria"/>
                          <a:ea typeface="Times New Roman"/>
                          <a:cs typeface="Times New Roman"/>
                        </a:rPr>
                        <a:t>1580040000</a:t>
                      </a:r>
                    </a:p>
                  </a:txBody>
                  <a:tcPr marL="68580" marR="68580" marT="0" marB="0" anchor="b"/>
                </a:tc>
                <a:tc>
                  <a:txBody>
                    <a:bodyPr/>
                    <a:lstStyle/>
                    <a:p>
                      <a:pPr marL="0" marR="0">
                        <a:lnSpc>
                          <a:spcPct val="115000"/>
                        </a:lnSpc>
                        <a:spcBef>
                          <a:spcPts val="0"/>
                        </a:spcBef>
                        <a:spcAft>
                          <a:spcPts val="0"/>
                        </a:spcAft>
                      </a:pPr>
                      <a:r>
                        <a:rPr lang="en-US" sz="1200" dirty="0">
                          <a:solidFill>
                            <a:srgbClr val="FF0000"/>
                          </a:solidFill>
                          <a:latin typeface="Trebuchet MS"/>
                          <a:ea typeface="Times New Roman"/>
                          <a:cs typeface="Times New Roman"/>
                        </a:rPr>
                        <a:t>TOTAL</a:t>
                      </a:r>
                      <a:endParaRPr lang="en-US" sz="1200" dirty="0">
                        <a:solidFill>
                          <a:srgbClr val="FF0000"/>
                        </a:solidFill>
                        <a:latin typeface="Cambria"/>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dirty="0">
                          <a:solidFill>
                            <a:srgbClr val="FF0000"/>
                          </a:solidFill>
                          <a:latin typeface="Cambria"/>
                          <a:ea typeface="Times New Roman"/>
                          <a:cs typeface="Times New Roman"/>
                        </a:rPr>
                        <a:t> </a:t>
                      </a:r>
                    </a:p>
                  </a:txBody>
                  <a:tcPr marL="68580" marR="68580" marT="0" marB="0" anchor="b"/>
                </a:tc>
                <a:tc>
                  <a:txBody>
                    <a:bodyPr/>
                    <a:lstStyle/>
                    <a:p>
                      <a:pPr marL="0" marR="0">
                        <a:lnSpc>
                          <a:spcPct val="115000"/>
                        </a:lnSpc>
                        <a:spcBef>
                          <a:spcPts val="0"/>
                        </a:spcBef>
                        <a:spcAft>
                          <a:spcPts val="0"/>
                        </a:spcAft>
                      </a:pPr>
                      <a:r>
                        <a:rPr lang="en-US" sz="1200" dirty="0">
                          <a:solidFill>
                            <a:srgbClr val="FF0000"/>
                          </a:solidFill>
                          <a:latin typeface="Cambria"/>
                          <a:ea typeface="Times New Roman"/>
                          <a:cs typeface="Times New Roman"/>
                        </a:rPr>
                        <a:t>114468324431</a:t>
                      </a:r>
                    </a:p>
                  </a:txBody>
                  <a:tcPr marL="68580" marR="68580" marT="0" marB="0" anchor="b"/>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Public financing gap for global health standards/equity</a:t>
            </a:r>
            <a:endParaRPr lang="en-US" dirty="0"/>
          </a:p>
        </p:txBody>
      </p:sp>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E01DC259-3116-4E8C-B033-2DACDF7EFA76}" type="slidenum">
              <a:rPr lang="en-US"/>
              <a:pPr>
                <a:defRPr/>
              </a:pPr>
              <a:t>32</a:t>
            </a:fld>
            <a:endParaRPr lang="en-US"/>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Ecological dimension : trans-generational equity </a:t>
            </a:r>
            <a:endParaRPr lang="en-US" dirty="0"/>
          </a:p>
        </p:txBody>
      </p:sp>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78112749-1FA2-44F9-8251-D112FB70806E}" type="slidenum">
              <a:rPr lang="en-US"/>
              <a:pPr>
                <a:defRPr/>
              </a:pPr>
              <a:t>33</a:t>
            </a:fld>
            <a:endParaRPr lang="en-US"/>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Title 1"/>
          <p:cNvSpPr>
            <a:spLocks noGrp="1"/>
          </p:cNvSpPr>
          <p:nvPr>
            <p:ph type="title"/>
          </p:nvPr>
        </p:nvSpPr>
        <p:spPr>
          <a:xfrm>
            <a:off x="457200" y="0"/>
            <a:ext cx="8229600" cy="1143000"/>
          </a:xfrm>
        </p:spPr>
        <p:txBody>
          <a:bodyPr/>
          <a:lstStyle/>
          <a:p>
            <a:r>
              <a:rPr lang="en-US" sz="3600" smtClean="0"/>
              <a:t>Countries with SHE</a:t>
            </a:r>
          </a:p>
        </p:txBody>
      </p:sp>
      <p:graphicFrame>
        <p:nvGraphicFramePr>
          <p:cNvPr id="6" name="Content Placeholder 5"/>
          <p:cNvGraphicFramePr>
            <a:graphicFrameLocks noGrp="1"/>
          </p:cNvGraphicFramePr>
          <p:nvPr>
            <p:ph idx="1"/>
          </p:nvPr>
        </p:nvGraphicFramePr>
        <p:xfrm>
          <a:off x="381000" y="1066800"/>
          <a:ext cx="8229600" cy="55626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marL="0" marR="0" algn="ctr">
                        <a:lnSpc>
                          <a:spcPct val="115000"/>
                        </a:lnSpc>
                        <a:spcBef>
                          <a:spcPts val="1000"/>
                        </a:spcBef>
                        <a:spcAft>
                          <a:spcPts val="0"/>
                        </a:spcAft>
                      </a:pPr>
                      <a:r>
                        <a:rPr lang="en-US" sz="1200" b="1" dirty="0">
                          <a:latin typeface="Arial"/>
                          <a:ea typeface="Times New Roman"/>
                          <a:cs typeface="Times New Roman"/>
                        </a:rPr>
                        <a:t>Country</a:t>
                      </a:r>
                      <a:endParaRPr lang="en-US" sz="1200" dirty="0">
                        <a:latin typeface="Cambria"/>
                        <a:ea typeface="Times New Roman"/>
                        <a:cs typeface="Times New Roman"/>
                      </a:endParaRPr>
                    </a:p>
                  </a:txBody>
                  <a:tcPr marL="68580" marR="68580" marT="0" marB="0" anchor="b"/>
                </a:tc>
                <a:tc>
                  <a:txBody>
                    <a:bodyPr/>
                    <a:lstStyle/>
                    <a:p>
                      <a:pPr marL="0" marR="0" algn="ctr">
                        <a:lnSpc>
                          <a:spcPct val="115000"/>
                        </a:lnSpc>
                        <a:spcBef>
                          <a:spcPts val="1000"/>
                        </a:spcBef>
                        <a:spcAft>
                          <a:spcPts val="0"/>
                        </a:spcAft>
                      </a:pPr>
                      <a:r>
                        <a:rPr lang="en-US" sz="1200" b="1" dirty="0">
                          <a:latin typeface="Arial"/>
                          <a:ea typeface="Times New Roman"/>
                          <a:cs typeface="Times New Roman"/>
                        </a:rPr>
                        <a:t>Life expectancy</a:t>
                      </a:r>
                      <a:endParaRPr lang="en-US" sz="1200" dirty="0">
                        <a:latin typeface="Cambria"/>
                        <a:ea typeface="Times New Roman"/>
                        <a:cs typeface="Times New Roman"/>
                      </a:endParaRPr>
                    </a:p>
                  </a:txBody>
                  <a:tcPr marL="68580" marR="68580" marT="0" marB="0" anchor="b"/>
                </a:tc>
                <a:tc>
                  <a:txBody>
                    <a:bodyPr/>
                    <a:lstStyle/>
                    <a:p>
                      <a:pPr marL="0" marR="0" algn="ctr">
                        <a:lnSpc>
                          <a:spcPct val="115000"/>
                        </a:lnSpc>
                        <a:spcBef>
                          <a:spcPts val="1000"/>
                        </a:spcBef>
                        <a:spcAft>
                          <a:spcPts val="0"/>
                        </a:spcAft>
                      </a:pPr>
                      <a:r>
                        <a:rPr lang="en-US" sz="1200" b="1" dirty="0">
                          <a:latin typeface="Arial"/>
                          <a:ea typeface="Times New Roman"/>
                          <a:cs typeface="Times New Roman"/>
                        </a:rPr>
                        <a:t>Hectare use</a:t>
                      </a:r>
                      <a:endParaRPr lang="en-US" sz="1200" dirty="0">
                        <a:latin typeface="Cambria"/>
                        <a:ea typeface="Times New Roman"/>
                        <a:cs typeface="Times New Roman"/>
                      </a:endParaRPr>
                    </a:p>
                  </a:txBody>
                  <a:tcPr marL="68580" marR="68580" marT="0" marB="0" anchor="b"/>
                </a:tc>
              </a:tr>
              <a:tr h="370840">
                <a:tc>
                  <a:txBody>
                    <a:bodyPr/>
                    <a:lstStyle/>
                    <a:p>
                      <a:pPr marL="0" marR="0" algn="ctr">
                        <a:lnSpc>
                          <a:spcPct val="115000"/>
                        </a:lnSpc>
                        <a:spcBef>
                          <a:spcPts val="1000"/>
                        </a:spcBef>
                        <a:spcAft>
                          <a:spcPts val="0"/>
                        </a:spcAft>
                      </a:pPr>
                      <a:r>
                        <a:rPr lang="en-US" sz="1400" dirty="0">
                          <a:latin typeface="Arial"/>
                          <a:ea typeface="Times New Roman"/>
                          <a:cs typeface="Times New Roman"/>
                        </a:rPr>
                        <a:t>Indonesia</a:t>
                      </a:r>
                      <a:endParaRPr lang="en-US" sz="2800" dirty="0">
                        <a:latin typeface="Cambria"/>
                        <a:ea typeface="Times New Roman"/>
                        <a:cs typeface="Times New Roman"/>
                      </a:endParaRPr>
                    </a:p>
                  </a:txBody>
                  <a:tcPr marL="68580" marR="68580" marT="0" marB="0" anchor="ctr"/>
                </a:tc>
                <a:tc>
                  <a:txBody>
                    <a:bodyPr/>
                    <a:lstStyle/>
                    <a:p>
                      <a:pPr marL="0" marR="0" algn="ctr">
                        <a:lnSpc>
                          <a:spcPct val="115000"/>
                        </a:lnSpc>
                        <a:spcBef>
                          <a:spcPts val="1000"/>
                        </a:spcBef>
                        <a:spcAft>
                          <a:spcPts val="0"/>
                        </a:spcAft>
                      </a:pPr>
                      <a:r>
                        <a:rPr lang="en-US" sz="1400">
                          <a:latin typeface="Arial"/>
                          <a:ea typeface="Times New Roman"/>
                          <a:cs typeface="Times New Roman"/>
                        </a:rPr>
                        <a:t>69.4</a:t>
                      </a:r>
                      <a:endParaRPr lang="en-US" sz="2800">
                        <a:latin typeface="Cambria"/>
                        <a:ea typeface="Times New Roman"/>
                        <a:cs typeface="Times New Roman"/>
                      </a:endParaRPr>
                    </a:p>
                  </a:txBody>
                  <a:tcPr marL="68580" marR="68580" marT="0" marB="0" anchor="ctr"/>
                </a:tc>
                <a:tc>
                  <a:txBody>
                    <a:bodyPr/>
                    <a:lstStyle/>
                    <a:p>
                      <a:pPr marL="0" marR="0" algn="ctr">
                        <a:lnSpc>
                          <a:spcPct val="115000"/>
                        </a:lnSpc>
                        <a:spcBef>
                          <a:spcPts val="1000"/>
                        </a:spcBef>
                        <a:spcAft>
                          <a:spcPts val="0"/>
                        </a:spcAft>
                      </a:pPr>
                      <a:r>
                        <a:rPr lang="en-US" sz="1400">
                          <a:latin typeface="Arial"/>
                          <a:ea typeface="Times New Roman"/>
                          <a:cs typeface="Times New Roman"/>
                        </a:rPr>
                        <a:t>1.2</a:t>
                      </a:r>
                      <a:endParaRPr lang="en-US" sz="2800">
                        <a:latin typeface="Cambria"/>
                        <a:ea typeface="Times New Roman"/>
                        <a:cs typeface="Times New Roman"/>
                      </a:endParaRPr>
                    </a:p>
                  </a:txBody>
                  <a:tcPr marL="68580" marR="68580" marT="0" marB="0" anchor="ctr"/>
                </a:tc>
              </a:tr>
              <a:tr h="370840">
                <a:tc>
                  <a:txBody>
                    <a:bodyPr/>
                    <a:lstStyle/>
                    <a:p>
                      <a:pPr marL="0" marR="0" algn="ctr">
                        <a:lnSpc>
                          <a:spcPct val="115000"/>
                        </a:lnSpc>
                        <a:spcBef>
                          <a:spcPts val="1000"/>
                        </a:spcBef>
                        <a:spcAft>
                          <a:spcPts val="0"/>
                        </a:spcAft>
                      </a:pPr>
                      <a:r>
                        <a:rPr lang="en-US" sz="1400" dirty="0">
                          <a:latin typeface="Arial"/>
                          <a:ea typeface="Times New Roman"/>
                          <a:cs typeface="Times New Roman"/>
                        </a:rPr>
                        <a:t>Sri Lanka</a:t>
                      </a:r>
                      <a:endParaRPr lang="en-US" sz="2800" dirty="0">
                        <a:latin typeface="Cambria"/>
                        <a:ea typeface="Times New Roman"/>
                        <a:cs typeface="Times New Roman"/>
                      </a:endParaRPr>
                    </a:p>
                  </a:txBody>
                  <a:tcPr marL="68580" marR="68580" marT="0" marB="0" anchor="ctr"/>
                </a:tc>
                <a:tc>
                  <a:txBody>
                    <a:bodyPr/>
                    <a:lstStyle/>
                    <a:p>
                      <a:pPr marL="0" marR="0" algn="ctr">
                        <a:lnSpc>
                          <a:spcPct val="115000"/>
                        </a:lnSpc>
                        <a:spcBef>
                          <a:spcPts val="1000"/>
                        </a:spcBef>
                        <a:spcAft>
                          <a:spcPts val="0"/>
                        </a:spcAft>
                      </a:pPr>
                      <a:r>
                        <a:rPr lang="en-US" sz="1400">
                          <a:latin typeface="Arial"/>
                          <a:ea typeface="Times New Roman"/>
                          <a:cs typeface="Times New Roman"/>
                        </a:rPr>
                        <a:t>74.9</a:t>
                      </a:r>
                      <a:endParaRPr lang="en-US" sz="2800">
                        <a:latin typeface="Cambria"/>
                        <a:ea typeface="Times New Roman"/>
                        <a:cs typeface="Times New Roman"/>
                      </a:endParaRPr>
                    </a:p>
                  </a:txBody>
                  <a:tcPr marL="68580" marR="68580" marT="0" marB="0" anchor="ctr"/>
                </a:tc>
                <a:tc>
                  <a:txBody>
                    <a:bodyPr/>
                    <a:lstStyle/>
                    <a:p>
                      <a:pPr marL="0" marR="0" algn="ctr">
                        <a:lnSpc>
                          <a:spcPct val="115000"/>
                        </a:lnSpc>
                        <a:spcBef>
                          <a:spcPts val="1000"/>
                        </a:spcBef>
                        <a:spcAft>
                          <a:spcPts val="0"/>
                        </a:spcAft>
                      </a:pPr>
                      <a:r>
                        <a:rPr lang="en-US" sz="1400">
                          <a:latin typeface="Arial"/>
                          <a:ea typeface="Times New Roman"/>
                          <a:cs typeface="Times New Roman"/>
                        </a:rPr>
                        <a:t>1.2</a:t>
                      </a:r>
                      <a:endParaRPr lang="en-US" sz="2800">
                        <a:latin typeface="Cambria"/>
                        <a:ea typeface="Times New Roman"/>
                        <a:cs typeface="Times New Roman"/>
                      </a:endParaRPr>
                    </a:p>
                  </a:txBody>
                  <a:tcPr marL="68580" marR="68580" marT="0" marB="0" anchor="ctr"/>
                </a:tc>
              </a:tr>
              <a:tr h="370840">
                <a:tc>
                  <a:txBody>
                    <a:bodyPr/>
                    <a:lstStyle/>
                    <a:p>
                      <a:pPr marL="0" marR="0" algn="ctr">
                        <a:lnSpc>
                          <a:spcPct val="115000"/>
                        </a:lnSpc>
                        <a:spcBef>
                          <a:spcPts val="1000"/>
                        </a:spcBef>
                        <a:spcAft>
                          <a:spcPts val="0"/>
                        </a:spcAft>
                      </a:pPr>
                      <a:r>
                        <a:rPr lang="en-US" sz="1400" dirty="0">
                          <a:latin typeface="Arial"/>
                          <a:ea typeface="Times New Roman"/>
                          <a:cs typeface="Times New Roman"/>
                        </a:rPr>
                        <a:t>Morocco</a:t>
                      </a:r>
                      <a:endParaRPr lang="en-US" sz="2800" dirty="0">
                        <a:latin typeface="Cambria"/>
                        <a:ea typeface="Times New Roman"/>
                        <a:cs typeface="Times New Roman"/>
                      </a:endParaRPr>
                    </a:p>
                  </a:txBody>
                  <a:tcPr marL="68580" marR="68580" marT="0" marB="0" anchor="ctr"/>
                </a:tc>
                <a:tc>
                  <a:txBody>
                    <a:bodyPr/>
                    <a:lstStyle/>
                    <a:p>
                      <a:pPr marL="0" marR="0" algn="ctr">
                        <a:lnSpc>
                          <a:spcPct val="115000"/>
                        </a:lnSpc>
                        <a:spcBef>
                          <a:spcPts val="1000"/>
                        </a:spcBef>
                        <a:spcAft>
                          <a:spcPts val="0"/>
                        </a:spcAft>
                      </a:pPr>
                      <a:r>
                        <a:rPr lang="en-US" sz="1400" dirty="0">
                          <a:latin typeface="Arial"/>
                          <a:ea typeface="Times New Roman"/>
                          <a:cs typeface="Times New Roman"/>
                        </a:rPr>
                        <a:t>72.2</a:t>
                      </a:r>
                      <a:endParaRPr lang="en-US" sz="2800" dirty="0">
                        <a:latin typeface="Cambria"/>
                        <a:ea typeface="Times New Roman"/>
                        <a:cs typeface="Times New Roman"/>
                      </a:endParaRPr>
                    </a:p>
                  </a:txBody>
                  <a:tcPr marL="68580" marR="68580" marT="0" marB="0" anchor="ctr"/>
                </a:tc>
                <a:tc>
                  <a:txBody>
                    <a:bodyPr/>
                    <a:lstStyle/>
                    <a:p>
                      <a:pPr marL="0" marR="0" algn="ctr">
                        <a:lnSpc>
                          <a:spcPct val="115000"/>
                        </a:lnSpc>
                        <a:spcBef>
                          <a:spcPts val="1000"/>
                        </a:spcBef>
                        <a:spcAft>
                          <a:spcPts val="0"/>
                        </a:spcAft>
                      </a:pPr>
                      <a:r>
                        <a:rPr lang="en-US" sz="1400">
                          <a:latin typeface="Arial"/>
                          <a:ea typeface="Times New Roman"/>
                          <a:cs typeface="Times New Roman"/>
                        </a:rPr>
                        <a:t>1.2</a:t>
                      </a:r>
                      <a:endParaRPr lang="en-US" sz="2800">
                        <a:latin typeface="Cambria"/>
                        <a:ea typeface="Times New Roman"/>
                        <a:cs typeface="Times New Roman"/>
                      </a:endParaRPr>
                    </a:p>
                  </a:txBody>
                  <a:tcPr marL="68580" marR="68580" marT="0" marB="0" anchor="ctr"/>
                </a:tc>
              </a:tr>
              <a:tr h="370840">
                <a:tc>
                  <a:txBody>
                    <a:bodyPr/>
                    <a:lstStyle/>
                    <a:p>
                      <a:pPr marL="0" marR="0" algn="ctr">
                        <a:lnSpc>
                          <a:spcPct val="115000"/>
                        </a:lnSpc>
                        <a:spcBef>
                          <a:spcPts val="1000"/>
                        </a:spcBef>
                        <a:spcAft>
                          <a:spcPts val="0"/>
                        </a:spcAft>
                      </a:pPr>
                      <a:r>
                        <a:rPr lang="en-US" sz="1400">
                          <a:latin typeface="Arial"/>
                          <a:ea typeface="Times New Roman"/>
                          <a:cs typeface="Times New Roman"/>
                        </a:rPr>
                        <a:t>Moldova</a:t>
                      </a:r>
                      <a:endParaRPr lang="en-US" sz="2800">
                        <a:latin typeface="Cambria"/>
                        <a:ea typeface="Times New Roman"/>
                        <a:cs typeface="Times New Roman"/>
                      </a:endParaRPr>
                    </a:p>
                  </a:txBody>
                  <a:tcPr marL="68580" marR="68580" marT="0" marB="0" anchor="ctr"/>
                </a:tc>
                <a:tc>
                  <a:txBody>
                    <a:bodyPr/>
                    <a:lstStyle/>
                    <a:p>
                      <a:pPr marL="0" marR="0" algn="ctr">
                        <a:lnSpc>
                          <a:spcPct val="115000"/>
                        </a:lnSpc>
                        <a:spcBef>
                          <a:spcPts val="1000"/>
                        </a:spcBef>
                        <a:spcAft>
                          <a:spcPts val="0"/>
                        </a:spcAft>
                      </a:pPr>
                      <a:r>
                        <a:rPr lang="en-US" sz="1400" dirty="0">
                          <a:latin typeface="Arial"/>
                          <a:ea typeface="Times New Roman"/>
                          <a:cs typeface="Times New Roman"/>
                        </a:rPr>
                        <a:t>69.3</a:t>
                      </a:r>
                      <a:endParaRPr lang="en-US" sz="2800" dirty="0">
                        <a:latin typeface="Cambria"/>
                        <a:ea typeface="Times New Roman"/>
                        <a:cs typeface="Times New Roman"/>
                      </a:endParaRPr>
                    </a:p>
                  </a:txBody>
                  <a:tcPr marL="68580" marR="68580" marT="0" marB="0" anchor="ctr"/>
                </a:tc>
                <a:tc>
                  <a:txBody>
                    <a:bodyPr/>
                    <a:lstStyle/>
                    <a:p>
                      <a:pPr marL="0" marR="0" algn="ctr">
                        <a:lnSpc>
                          <a:spcPct val="115000"/>
                        </a:lnSpc>
                        <a:spcBef>
                          <a:spcPts val="1000"/>
                        </a:spcBef>
                        <a:spcAft>
                          <a:spcPts val="0"/>
                        </a:spcAft>
                      </a:pPr>
                      <a:r>
                        <a:rPr lang="en-US" sz="1400">
                          <a:latin typeface="Arial"/>
                          <a:ea typeface="Times New Roman"/>
                          <a:cs typeface="Times New Roman"/>
                        </a:rPr>
                        <a:t>1.4</a:t>
                      </a:r>
                      <a:endParaRPr lang="en-US" sz="2800">
                        <a:latin typeface="Cambria"/>
                        <a:ea typeface="Times New Roman"/>
                        <a:cs typeface="Times New Roman"/>
                      </a:endParaRPr>
                    </a:p>
                  </a:txBody>
                  <a:tcPr marL="68580" marR="68580" marT="0" marB="0" anchor="ctr"/>
                </a:tc>
              </a:tr>
              <a:tr h="370840">
                <a:tc>
                  <a:txBody>
                    <a:bodyPr/>
                    <a:lstStyle/>
                    <a:p>
                      <a:pPr marL="0" marR="0" algn="ctr">
                        <a:lnSpc>
                          <a:spcPct val="115000"/>
                        </a:lnSpc>
                        <a:spcBef>
                          <a:spcPts val="1000"/>
                        </a:spcBef>
                        <a:spcAft>
                          <a:spcPts val="0"/>
                        </a:spcAft>
                      </a:pPr>
                      <a:r>
                        <a:rPr lang="en-US" sz="1400" dirty="0">
                          <a:latin typeface="Arial"/>
                          <a:ea typeface="Times New Roman"/>
                          <a:cs typeface="Times New Roman"/>
                        </a:rPr>
                        <a:t>Viet Nam</a:t>
                      </a:r>
                      <a:endParaRPr lang="en-US" sz="2800" dirty="0">
                        <a:latin typeface="Cambria"/>
                        <a:ea typeface="Times New Roman"/>
                        <a:cs typeface="Times New Roman"/>
                      </a:endParaRPr>
                    </a:p>
                  </a:txBody>
                  <a:tcPr marL="68580" marR="68580" marT="0" marB="0" anchor="ctr"/>
                </a:tc>
                <a:tc>
                  <a:txBody>
                    <a:bodyPr/>
                    <a:lstStyle/>
                    <a:p>
                      <a:pPr marL="0" marR="0" algn="ctr">
                        <a:lnSpc>
                          <a:spcPct val="115000"/>
                        </a:lnSpc>
                        <a:spcBef>
                          <a:spcPts val="1000"/>
                        </a:spcBef>
                        <a:spcAft>
                          <a:spcPts val="0"/>
                        </a:spcAft>
                      </a:pPr>
                      <a:r>
                        <a:rPr lang="en-US" sz="1400" dirty="0">
                          <a:latin typeface="Arial"/>
                          <a:ea typeface="Times New Roman"/>
                          <a:cs typeface="Times New Roman"/>
                        </a:rPr>
                        <a:t>75.2</a:t>
                      </a:r>
                      <a:endParaRPr lang="en-US" sz="2800" dirty="0">
                        <a:latin typeface="Cambria"/>
                        <a:ea typeface="Times New Roman"/>
                        <a:cs typeface="Times New Roman"/>
                      </a:endParaRPr>
                    </a:p>
                  </a:txBody>
                  <a:tcPr marL="68580" marR="68580" marT="0" marB="0" anchor="ctr"/>
                </a:tc>
                <a:tc>
                  <a:txBody>
                    <a:bodyPr/>
                    <a:lstStyle/>
                    <a:p>
                      <a:pPr marL="0" marR="0" algn="ctr">
                        <a:lnSpc>
                          <a:spcPct val="115000"/>
                        </a:lnSpc>
                        <a:spcBef>
                          <a:spcPts val="1000"/>
                        </a:spcBef>
                        <a:spcAft>
                          <a:spcPts val="0"/>
                        </a:spcAft>
                      </a:pPr>
                      <a:r>
                        <a:rPr lang="en-US" sz="1400">
                          <a:latin typeface="Arial"/>
                          <a:ea typeface="Times New Roman"/>
                          <a:cs typeface="Times New Roman"/>
                        </a:rPr>
                        <a:t>1.4</a:t>
                      </a:r>
                      <a:endParaRPr lang="en-US" sz="2800">
                        <a:latin typeface="Cambria"/>
                        <a:ea typeface="Times New Roman"/>
                        <a:cs typeface="Times New Roman"/>
                      </a:endParaRPr>
                    </a:p>
                  </a:txBody>
                  <a:tcPr marL="68580" marR="68580" marT="0" marB="0" anchor="ctr"/>
                </a:tc>
              </a:tr>
              <a:tr h="370840">
                <a:tc>
                  <a:txBody>
                    <a:bodyPr/>
                    <a:lstStyle/>
                    <a:p>
                      <a:pPr marL="0" marR="0" algn="ctr">
                        <a:lnSpc>
                          <a:spcPct val="115000"/>
                        </a:lnSpc>
                        <a:spcBef>
                          <a:spcPts val="1000"/>
                        </a:spcBef>
                        <a:spcAft>
                          <a:spcPts val="0"/>
                        </a:spcAft>
                      </a:pPr>
                      <a:r>
                        <a:rPr lang="en-US" sz="1400">
                          <a:latin typeface="Arial"/>
                          <a:ea typeface="Times New Roman"/>
                          <a:cs typeface="Times New Roman"/>
                        </a:rPr>
                        <a:t>Dominican Republic</a:t>
                      </a:r>
                      <a:endParaRPr lang="en-US" sz="2800">
                        <a:latin typeface="Cambria"/>
                        <a:ea typeface="Times New Roman"/>
                        <a:cs typeface="Times New Roman"/>
                      </a:endParaRPr>
                    </a:p>
                  </a:txBody>
                  <a:tcPr marL="68580" marR="68580" marT="0" marB="0" anchor="ctr"/>
                </a:tc>
                <a:tc>
                  <a:txBody>
                    <a:bodyPr/>
                    <a:lstStyle/>
                    <a:p>
                      <a:pPr marL="0" marR="0" algn="ctr">
                        <a:lnSpc>
                          <a:spcPct val="115000"/>
                        </a:lnSpc>
                        <a:spcBef>
                          <a:spcPts val="1000"/>
                        </a:spcBef>
                        <a:spcAft>
                          <a:spcPts val="0"/>
                        </a:spcAft>
                      </a:pPr>
                      <a:r>
                        <a:rPr lang="en-US" sz="1400" dirty="0">
                          <a:latin typeface="Arial"/>
                          <a:ea typeface="Times New Roman"/>
                          <a:cs typeface="Times New Roman"/>
                        </a:rPr>
                        <a:t>73.4</a:t>
                      </a:r>
                      <a:endParaRPr lang="en-US" sz="2800" dirty="0">
                        <a:latin typeface="Cambria"/>
                        <a:ea typeface="Times New Roman"/>
                        <a:cs typeface="Times New Roman"/>
                      </a:endParaRPr>
                    </a:p>
                  </a:txBody>
                  <a:tcPr marL="68580" marR="68580" marT="0" marB="0" anchor="ctr"/>
                </a:tc>
                <a:tc>
                  <a:txBody>
                    <a:bodyPr/>
                    <a:lstStyle/>
                    <a:p>
                      <a:pPr marL="0" marR="0" algn="ctr">
                        <a:lnSpc>
                          <a:spcPct val="115000"/>
                        </a:lnSpc>
                        <a:spcBef>
                          <a:spcPts val="1000"/>
                        </a:spcBef>
                        <a:spcAft>
                          <a:spcPts val="0"/>
                        </a:spcAft>
                      </a:pPr>
                      <a:r>
                        <a:rPr lang="en-US" sz="1400">
                          <a:latin typeface="Arial"/>
                          <a:ea typeface="Times New Roman"/>
                          <a:cs typeface="Times New Roman"/>
                        </a:rPr>
                        <a:t>1.5</a:t>
                      </a:r>
                      <a:endParaRPr lang="en-US" sz="2800">
                        <a:latin typeface="Cambria"/>
                        <a:ea typeface="Times New Roman"/>
                        <a:cs typeface="Times New Roman"/>
                      </a:endParaRPr>
                    </a:p>
                  </a:txBody>
                  <a:tcPr marL="68580" marR="68580" marT="0" marB="0" anchor="ctr"/>
                </a:tc>
              </a:tr>
              <a:tr h="370840">
                <a:tc>
                  <a:txBody>
                    <a:bodyPr/>
                    <a:lstStyle/>
                    <a:p>
                      <a:pPr marL="0" marR="0" algn="ctr">
                        <a:lnSpc>
                          <a:spcPct val="115000"/>
                        </a:lnSpc>
                        <a:spcBef>
                          <a:spcPts val="1000"/>
                        </a:spcBef>
                        <a:spcAft>
                          <a:spcPts val="0"/>
                        </a:spcAft>
                      </a:pPr>
                      <a:r>
                        <a:rPr lang="en-US" sz="1400">
                          <a:latin typeface="Arial"/>
                          <a:ea typeface="Times New Roman"/>
                          <a:cs typeface="Times New Roman"/>
                        </a:rPr>
                        <a:t>Syrian Arab Republic</a:t>
                      </a:r>
                      <a:endParaRPr lang="en-US" sz="2800">
                        <a:latin typeface="Cambria"/>
                        <a:ea typeface="Times New Roman"/>
                        <a:cs typeface="Times New Roman"/>
                      </a:endParaRPr>
                    </a:p>
                  </a:txBody>
                  <a:tcPr marL="68580" marR="68580" marT="0" marB="0" anchor="ctr"/>
                </a:tc>
                <a:tc>
                  <a:txBody>
                    <a:bodyPr/>
                    <a:lstStyle/>
                    <a:p>
                      <a:pPr marL="0" marR="0" algn="ctr">
                        <a:lnSpc>
                          <a:spcPct val="115000"/>
                        </a:lnSpc>
                        <a:spcBef>
                          <a:spcPts val="1000"/>
                        </a:spcBef>
                        <a:spcAft>
                          <a:spcPts val="0"/>
                        </a:spcAft>
                      </a:pPr>
                      <a:r>
                        <a:rPr lang="en-US" sz="1400" dirty="0">
                          <a:latin typeface="Arial"/>
                          <a:ea typeface="Times New Roman"/>
                          <a:cs typeface="Times New Roman"/>
                        </a:rPr>
                        <a:t>75.9</a:t>
                      </a:r>
                      <a:endParaRPr lang="en-US" sz="2800" dirty="0">
                        <a:latin typeface="Cambria"/>
                        <a:ea typeface="Times New Roman"/>
                        <a:cs typeface="Times New Roman"/>
                      </a:endParaRPr>
                    </a:p>
                  </a:txBody>
                  <a:tcPr marL="68580" marR="68580" marT="0" marB="0" anchor="ctr"/>
                </a:tc>
                <a:tc>
                  <a:txBody>
                    <a:bodyPr/>
                    <a:lstStyle/>
                    <a:p>
                      <a:pPr marL="0" marR="0" algn="ctr">
                        <a:lnSpc>
                          <a:spcPct val="115000"/>
                        </a:lnSpc>
                        <a:spcBef>
                          <a:spcPts val="1000"/>
                        </a:spcBef>
                        <a:spcAft>
                          <a:spcPts val="0"/>
                        </a:spcAft>
                      </a:pPr>
                      <a:r>
                        <a:rPr lang="en-US" sz="1400">
                          <a:latin typeface="Arial"/>
                          <a:ea typeface="Times New Roman"/>
                          <a:cs typeface="Times New Roman"/>
                        </a:rPr>
                        <a:t>1.5</a:t>
                      </a:r>
                      <a:endParaRPr lang="en-US" sz="2800">
                        <a:latin typeface="Cambria"/>
                        <a:ea typeface="Times New Roman"/>
                        <a:cs typeface="Times New Roman"/>
                      </a:endParaRPr>
                    </a:p>
                  </a:txBody>
                  <a:tcPr marL="68580" marR="68580" marT="0" marB="0" anchor="ctr"/>
                </a:tc>
              </a:tr>
              <a:tr h="370840">
                <a:tc>
                  <a:txBody>
                    <a:bodyPr/>
                    <a:lstStyle/>
                    <a:p>
                      <a:pPr marL="0" marR="0" algn="ctr">
                        <a:lnSpc>
                          <a:spcPct val="115000"/>
                        </a:lnSpc>
                        <a:spcBef>
                          <a:spcPts val="1000"/>
                        </a:spcBef>
                        <a:spcAft>
                          <a:spcPts val="0"/>
                        </a:spcAft>
                      </a:pPr>
                      <a:r>
                        <a:rPr lang="en-US" sz="1400">
                          <a:latin typeface="Arial"/>
                          <a:ea typeface="Times New Roman"/>
                          <a:cs typeface="Times New Roman"/>
                        </a:rPr>
                        <a:t>Peru</a:t>
                      </a:r>
                      <a:endParaRPr lang="en-US" sz="2800">
                        <a:latin typeface="Cambria"/>
                        <a:ea typeface="Times New Roman"/>
                        <a:cs typeface="Times New Roman"/>
                      </a:endParaRPr>
                    </a:p>
                  </a:txBody>
                  <a:tcPr marL="68580" marR="68580" marT="0" marB="0" anchor="ctr"/>
                </a:tc>
                <a:tc>
                  <a:txBody>
                    <a:bodyPr/>
                    <a:lstStyle/>
                    <a:p>
                      <a:pPr marL="0" marR="0" algn="ctr">
                        <a:lnSpc>
                          <a:spcPct val="115000"/>
                        </a:lnSpc>
                        <a:spcBef>
                          <a:spcPts val="1000"/>
                        </a:spcBef>
                        <a:spcAft>
                          <a:spcPts val="0"/>
                        </a:spcAft>
                      </a:pPr>
                      <a:r>
                        <a:rPr lang="en-US" sz="1400" dirty="0">
                          <a:latin typeface="Arial"/>
                          <a:ea typeface="Times New Roman"/>
                          <a:cs typeface="Times New Roman"/>
                        </a:rPr>
                        <a:t>74</a:t>
                      </a:r>
                      <a:endParaRPr lang="en-US" sz="2800" dirty="0">
                        <a:latin typeface="Cambria"/>
                        <a:ea typeface="Times New Roman"/>
                        <a:cs typeface="Times New Roman"/>
                      </a:endParaRPr>
                    </a:p>
                  </a:txBody>
                  <a:tcPr marL="68580" marR="68580" marT="0" marB="0" anchor="ctr"/>
                </a:tc>
                <a:tc>
                  <a:txBody>
                    <a:bodyPr/>
                    <a:lstStyle/>
                    <a:p>
                      <a:pPr marL="0" marR="0" algn="ctr">
                        <a:lnSpc>
                          <a:spcPct val="115000"/>
                        </a:lnSpc>
                        <a:spcBef>
                          <a:spcPts val="1000"/>
                        </a:spcBef>
                        <a:spcAft>
                          <a:spcPts val="0"/>
                        </a:spcAft>
                      </a:pPr>
                      <a:r>
                        <a:rPr lang="en-US" sz="1400">
                          <a:latin typeface="Arial"/>
                          <a:ea typeface="Times New Roman"/>
                          <a:cs typeface="Times New Roman"/>
                        </a:rPr>
                        <a:t>1.5</a:t>
                      </a:r>
                      <a:endParaRPr lang="en-US" sz="2800">
                        <a:latin typeface="Cambria"/>
                        <a:ea typeface="Times New Roman"/>
                        <a:cs typeface="Times New Roman"/>
                      </a:endParaRPr>
                    </a:p>
                  </a:txBody>
                  <a:tcPr marL="68580" marR="68580" marT="0" marB="0" anchor="ctr"/>
                </a:tc>
              </a:tr>
              <a:tr h="370840">
                <a:tc>
                  <a:txBody>
                    <a:bodyPr/>
                    <a:lstStyle/>
                    <a:p>
                      <a:pPr marL="0" marR="0" algn="ctr">
                        <a:lnSpc>
                          <a:spcPct val="115000"/>
                        </a:lnSpc>
                        <a:spcBef>
                          <a:spcPts val="1000"/>
                        </a:spcBef>
                        <a:spcAft>
                          <a:spcPts val="0"/>
                        </a:spcAft>
                      </a:pPr>
                      <a:r>
                        <a:rPr lang="en-US" sz="1400">
                          <a:latin typeface="Arial"/>
                          <a:ea typeface="Times New Roman"/>
                          <a:cs typeface="Times New Roman"/>
                        </a:rPr>
                        <a:t>Nicaragua</a:t>
                      </a:r>
                      <a:endParaRPr lang="en-US" sz="2800">
                        <a:latin typeface="Cambria"/>
                        <a:ea typeface="Times New Roman"/>
                        <a:cs typeface="Times New Roman"/>
                      </a:endParaRPr>
                    </a:p>
                  </a:txBody>
                  <a:tcPr marL="68580" marR="68580" marT="0" marB="0" anchor="ctr"/>
                </a:tc>
                <a:tc>
                  <a:txBody>
                    <a:bodyPr/>
                    <a:lstStyle/>
                    <a:p>
                      <a:pPr marL="0" marR="0" algn="ctr">
                        <a:lnSpc>
                          <a:spcPct val="115000"/>
                        </a:lnSpc>
                        <a:spcBef>
                          <a:spcPts val="1000"/>
                        </a:spcBef>
                        <a:spcAft>
                          <a:spcPts val="0"/>
                        </a:spcAft>
                      </a:pPr>
                      <a:r>
                        <a:rPr lang="en-US" sz="1400" dirty="0">
                          <a:latin typeface="Arial"/>
                          <a:ea typeface="Times New Roman"/>
                          <a:cs typeface="Times New Roman"/>
                        </a:rPr>
                        <a:t>74</a:t>
                      </a:r>
                      <a:endParaRPr lang="en-US" sz="2800" dirty="0">
                        <a:latin typeface="Cambria"/>
                        <a:ea typeface="Times New Roman"/>
                        <a:cs typeface="Times New Roman"/>
                      </a:endParaRPr>
                    </a:p>
                  </a:txBody>
                  <a:tcPr marL="68580" marR="68580" marT="0" marB="0" anchor="ctr"/>
                </a:tc>
                <a:tc>
                  <a:txBody>
                    <a:bodyPr/>
                    <a:lstStyle/>
                    <a:p>
                      <a:pPr marL="0" marR="0" algn="ctr">
                        <a:lnSpc>
                          <a:spcPct val="115000"/>
                        </a:lnSpc>
                        <a:spcBef>
                          <a:spcPts val="1000"/>
                        </a:spcBef>
                        <a:spcAft>
                          <a:spcPts val="0"/>
                        </a:spcAft>
                      </a:pPr>
                      <a:r>
                        <a:rPr lang="en-US" sz="1400">
                          <a:latin typeface="Arial"/>
                          <a:ea typeface="Times New Roman"/>
                          <a:cs typeface="Times New Roman"/>
                        </a:rPr>
                        <a:t>1.6</a:t>
                      </a:r>
                      <a:endParaRPr lang="en-US" sz="2800">
                        <a:latin typeface="Cambria"/>
                        <a:ea typeface="Times New Roman"/>
                        <a:cs typeface="Times New Roman"/>
                      </a:endParaRPr>
                    </a:p>
                  </a:txBody>
                  <a:tcPr marL="68580" marR="68580" marT="0" marB="0" anchor="ctr"/>
                </a:tc>
              </a:tr>
              <a:tr h="370840">
                <a:tc>
                  <a:txBody>
                    <a:bodyPr/>
                    <a:lstStyle/>
                    <a:p>
                      <a:pPr marL="0" marR="0" algn="ctr">
                        <a:lnSpc>
                          <a:spcPct val="115000"/>
                        </a:lnSpc>
                        <a:spcBef>
                          <a:spcPts val="1000"/>
                        </a:spcBef>
                        <a:spcAft>
                          <a:spcPts val="0"/>
                        </a:spcAft>
                      </a:pPr>
                      <a:r>
                        <a:rPr lang="en-US" sz="1400">
                          <a:latin typeface="Arial"/>
                          <a:ea typeface="Times New Roman"/>
                          <a:cs typeface="Times New Roman"/>
                        </a:rPr>
                        <a:t>Algeria</a:t>
                      </a:r>
                      <a:endParaRPr lang="en-US" sz="2800">
                        <a:latin typeface="Cambria"/>
                        <a:ea typeface="Times New Roman"/>
                        <a:cs typeface="Times New Roman"/>
                      </a:endParaRPr>
                    </a:p>
                  </a:txBody>
                  <a:tcPr marL="68580" marR="68580" marT="0" marB="0" anchor="ctr"/>
                </a:tc>
                <a:tc>
                  <a:txBody>
                    <a:bodyPr/>
                    <a:lstStyle/>
                    <a:p>
                      <a:pPr marL="0" marR="0" algn="ctr">
                        <a:lnSpc>
                          <a:spcPct val="115000"/>
                        </a:lnSpc>
                        <a:spcBef>
                          <a:spcPts val="1000"/>
                        </a:spcBef>
                        <a:spcAft>
                          <a:spcPts val="0"/>
                        </a:spcAft>
                      </a:pPr>
                      <a:r>
                        <a:rPr lang="en-US" sz="1400" dirty="0">
                          <a:latin typeface="Arial"/>
                          <a:ea typeface="Times New Roman"/>
                          <a:cs typeface="Times New Roman"/>
                        </a:rPr>
                        <a:t>73.1</a:t>
                      </a:r>
                      <a:endParaRPr lang="en-US" sz="2800" dirty="0">
                        <a:latin typeface="Cambria"/>
                        <a:ea typeface="Times New Roman"/>
                        <a:cs typeface="Times New Roman"/>
                      </a:endParaRPr>
                    </a:p>
                  </a:txBody>
                  <a:tcPr marL="68580" marR="68580" marT="0" marB="0" anchor="ctr"/>
                </a:tc>
                <a:tc>
                  <a:txBody>
                    <a:bodyPr/>
                    <a:lstStyle/>
                    <a:p>
                      <a:pPr marL="0" marR="0" algn="ctr">
                        <a:lnSpc>
                          <a:spcPct val="115000"/>
                        </a:lnSpc>
                        <a:spcBef>
                          <a:spcPts val="1000"/>
                        </a:spcBef>
                        <a:spcAft>
                          <a:spcPts val="0"/>
                        </a:spcAft>
                      </a:pPr>
                      <a:r>
                        <a:rPr lang="en-US" sz="1400">
                          <a:latin typeface="Arial"/>
                          <a:ea typeface="Times New Roman"/>
                          <a:cs typeface="Times New Roman"/>
                        </a:rPr>
                        <a:t>1.6</a:t>
                      </a:r>
                      <a:endParaRPr lang="en-US" sz="2800">
                        <a:latin typeface="Cambria"/>
                        <a:ea typeface="Times New Roman"/>
                        <a:cs typeface="Times New Roman"/>
                      </a:endParaRPr>
                    </a:p>
                  </a:txBody>
                  <a:tcPr marL="68580" marR="68580" marT="0" marB="0" anchor="ctr"/>
                </a:tc>
              </a:tr>
              <a:tr h="370840">
                <a:tc>
                  <a:txBody>
                    <a:bodyPr/>
                    <a:lstStyle/>
                    <a:p>
                      <a:pPr marL="0" marR="0" algn="ctr">
                        <a:lnSpc>
                          <a:spcPct val="115000"/>
                        </a:lnSpc>
                        <a:spcBef>
                          <a:spcPts val="1000"/>
                        </a:spcBef>
                        <a:spcAft>
                          <a:spcPts val="0"/>
                        </a:spcAft>
                      </a:pPr>
                      <a:r>
                        <a:rPr lang="en-US" sz="1400">
                          <a:latin typeface="Arial"/>
                          <a:ea typeface="Times New Roman"/>
                          <a:cs typeface="Times New Roman"/>
                        </a:rPr>
                        <a:t>Egypt</a:t>
                      </a:r>
                      <a:endParaRPr lang="en-US" sz="2800">
                        <a:latin typeface="Cambria"/>
                        <a:ea typeface="Times New Roman"/>
                        <a:cs typeface="Times New Roman"/>
                      </a:endParaRPr>
                    </a:p>
                  </a:txBody>
                  <a:tcPr marL="68580" marR="68580" marT="0" marB="0" anchor="ctr"/>
                </a:tc>
                <a:tc>
                  <a:txBody>
                    <a:bodyPr/>
                    <a:lstStyle/>
                    <a:p>
                      <a:pPr marL="0" marR="0" algn="ctr">
                        <a:lnSpc>
                          <a:spcPct val="115000"/>
                        </a:lnSpc>
                        <a:spcBef>
                          <a:spcPts val="1000"/>
                        </a:spcBef>
                        <a:spcAft>
                          <a:spcPts val="0"/>
                        </a:spcAft>
                      </a:pPr>
                      <a:r>
                        <a:rPr lang="en-US" sz="1400" dirty="0">
                          <a:latin typeface="Arial"/>
                          <a:ea typeface="Times New Roman"/>
                          <a:cs typeface="Times New Roman"/>
                        </a:rPr>
                        <a:t>73.2</a:t>
                      </a:r>
                      <a:endParaRPr lang="en-US" sz="2800" dirty="0">
                        <a:latin typeface="Cambria"/>
                        <a:ea typeface="Times New Roman"/>
                        <a:cs typeface="Times New Roman"/>
                      </a:endParaRPr>
                    </a:p>
                  </a:txBody>
                  <a:tcPr marL="68580" marR="68580" marT="0" marB="0" anchor="ctr"/>
                </a:tc>
                <a:tc>
                  <a:txBody>
                    <a:bodyPr/>
                    <a:lstStyle/>
                    <a:p>
                      <a:pPr marL="0" marR="0" algn="ctr">
                        <a:lnSpc>
                          <a:spcPct val="115000"/>
                        </a:lnSpc>
                        <a:spcBef>
                          <a:spcPts val="1000"/>
                        </a:spcBef>
                        <a:spcAft>
                          <a:spcPts val="0"/>
                        </a:spcAft>
                      </a:pPr>
                      <a:r>
                        <a:rPr lang="en-US" sz="1400">
                          <a:latin typeface="Arial"/>
                          <a:ea typeface="Times New Roman"/>
                          <a:cs typeface="Times New Roman"/>
                        </a:rPr>
                        <a:t>1.7</a:t>
                      </a:r>
                      <a:endParaRPr lang="en-US" sz="2800">
                        <a:latin typeface="Cambria"/>
                        <a:ea typeface="Times New Roman"/>
                        <a:cs typeface="Times New Roman"/>
                      </a:endParaRPr>
                    </a:p>
                  </a:txBody>
                  <a:tcPr marL="68580" marR="68580" marT="0" marB="0" anchor="ctr"/>
                </a:tc>
              </a:tr>
              <a:tr h="370840">
                <a:tc>
                  <a:txBody>
                    <a:bodyPr/>
                    <a:lstStyle/>
                    <a:p>
                      <a:pPr marL="0" marR="0" algn="ctr">
                        <a:lnSpc>
                          <a:spcPct val="115000"/>
                        </a:lnSpc>
                        <a:spcBef>
                          <a:spcPts val="1000"/>
                        </a:spcBef>
                        <a:spcAft>
                          <a:spcPts val="0"/>
                        </a:spcAft>
                      </a:pPr>
                      <a:r>
                        <a:rPr lang="en-US" sz="1400">
                          <a:latin typeface="Arial"/>
                          <a:ea typeface="Times New Roman"/>
                          <a:cs typeface="Times New Roman"/>
                        </a:rPr>
                        <a:t>Armenia</a:t>
                      </a:r>
                      <a:endParaRPr lang="en-US" sz="2800">
                        <a:latin typeface="Cambria"/>
                        <a:ea typeface="Times New Roman"/>
                        <a:cs typeface="Times New Roman"/>
                      </a:endParaRPr>
                    </a:p>
                  </a:txBody>
                  <a:tcPr marL="68580" marR="68580" marT="0" marB="0" anchor="ctr"/>
                </a:tc>
                <a:tc>
                  <a:txBody>
                    <a:bodyPr/>
                    <a:lstStyle/>
                    <a:p>
                      <a:pPr marL="0" marR="0" algn="ctr">
                        <a:lnSpc>
                          <a:spcPct val="115000"/>
                        </a:lnSpc>
                        <a:spcBef>
                          <a:spcPts val="1000"/>
                        </a:spcBef>
                        <a:spcAft>
                          <a:spcPts val="0"/>
                        </a:spcAft>
                      </a:pPr>
                      <a:r>
                        <a:rPr lang="en-US" sz="1400">
                          <a:latin typeface="Arial"/>
                          <a:ea typeface="Times New Roman"/>
                          <a:cs typeface="Times New Roman"/>
                        </a:rPr>
                        <a:t>74.2</a:t>
                      </a:r>
                      <a:endParaRPr lang="en-US" sz="2800">
                        <a:latin typeface="Cambria"/>
                        <a:ea typeface="Times New Roman"/>
                        <a:cs typeface="Times New Roman"/>
                      </a:endParaRPr>
                    </a:p>
                  </a:txBody>
                  <a:tcPr marL="68580" marR="68580" marT="0" marB="0" anchor="ctr"/>
                </a:tc>
                <a:tc>
                  <a:txBody>
                    <a:bodyPr/>
                    <a:lstStyle/>
                    <a:p>
                      <a:pPr marL="0" marR="0" algn="ctr">
                        <a:lnSpc>
                          <a:spcPct val="115000"/>
                        </a:lnSpc>
                        <a:spcBef>
                          <a:spcPts val="1000"/>
                        </a:spcBef>
                        <a:spcAft>
                          <a:spcPts val="0"/>
                        </a:spcAft>
                      </a:pPr>
                      <a:r>
                        <a:rPr lang="en-US" sz="1400" dirty="0">
                          <a:latin typeface="Arial"/>
                          <a:ea typeface="Times New Roman"/>
                          <a:cs typeface="Times New Roman"/>
                        </a:rPr>
                        <a:t>1.8</a:t>
                      </a:r>
                      <a:endParaRPr lang="en-US" sz="2800" dirty="0">
                        <a:latin typeface="Cambria"/>
                        <a:ea typeface="Times New Roman"/>
                        <a:cs typeface="Times New Roman"/>
                      </a:endParaRPr>
                    </a:p>
                  </a:txBody>
                  <a:tcPr marL="68580" marR="68580" marT="0" marB="0" anchor="ctr"/>
                </a:tc>
              </a:tr>
              <a:tr h="370840">
                <a:tc>
                  <a:txBody>
                    <a:bodyPr/>
                    <a:lstStyle/>
                    <a:p>
                      <a:pPr marL="0" marR="0" algn="ctr">
                        <a:lnSpc>
                          <a:spcPct val="115000"/>
                        </a:lnSpc>
                        <a:spcBef>
                          <a:spcPts val="1000"/>
                        </a:spcBef>
                        <a:spcAft>
                          <a:spcPts val="0"/>
                        </a:spcAft>
                      </a:pPr>
                      <a:r>
                        <a:rPr lang="en-US" sz="1400">
                          <a:latin typeface="Arial"/>
                          <a:ea typeface="Times New Roman"/>
                          <a:cs typeface="Times New Roman"/>
                        </a:rPr>
                        <a:t>Guatemala</a:t>
                      </a:r>
                      <a:endParaRPr lang="en-US" sz="2800">
                        <a:latin typeface="Cambria"/>
                        <a:ea typeface="Times New Roman"/>
                        <a:cs typeface="Times New Roman"/>
                      </a:endParaRPr>
                    </a:p>
                  </a:txBody>
                  <a:tcPr marL="68580" marR="68580" marT="0" marB="0" anchor="ctr"/>
                </a:tc>
                <a:tc>
                  <a:txBody>
                    <a:bodyPr/>
                    <a:lstStyle/>
                    <a:p>
                      <a:pPr marL="0" marR="0" algn="ctr">
                        <a:lnSpc>
                          <a:spcPct val="115000"/>
                        </a:lnSpc>
                        <a:spcBef>
                          <a:spcPts val="1000"/>
                        </a:spcBef>
                        <a:spcAft>
                          <a:spcPts val="0"/>
                        </a:spcAft>
                      </a:pPr>
                      <a:r>
                        <a:rPr lang="en-US" sz="1400">
                          <a:latin typeface="Arial"/>
                          <a:ea typeface="Times New Roman"/>
                          <a:cs typeface="Times New Roman"/>
                        </a:rPr>
                        <a:t>71.2</a:t>
                      </a:r>
                      <a:endParaRPr lang="en-US" sz="2800">
                        <a:latin typeface="Cambria"/>
                        <a:ea typeface="Times New Roman"/>
                        <a:cs typeface="Times New Roman"/>
                      </a:endParaRPr>
                    </a:p>
                  </a:txBody>
                  <a:tcPr marL="68580" marR="68580" marT="0" marB="0" anchor="ctr"/>
                </a:tc>
                <a:tc>
                  <a:txBody>
                    <a:bodyPr/>
                    <a:lstStyle/>
                    <a:p>
                      <a:pPr marL="0" marR="0" algn="ctr">
                        <a:lnSpc>
                          <a:spcPct val="115000"/>
                        </a:lnSpc>
                        <a:spcBef>
                          <a:spcPts val="1000"/>
                        </a:spcBef>
                        <a:spcAft>
                          <a:spcPts val="0"/>
                        </a:spcAft>
                      </a:pPr>
                      <a:r>
                        <a:rPr lang="en-US" sz="1400" dirty="0">
                          <a:latin typeface="Arial"/>
                          <a:ea typeface="Times New Roman"/>
                          <a:cs typeface="Times New Roman"/>
                        </a:rPr>
                        <a:t>1.8</a:t>
                      </a:r>
                      <a:endParaRPr lang="en-US" sz="2800" dirty="0">
                        <a:latin typeface="Cambria"/>
                        <a:ea typeface="Times New Roman"/>
                        <a:cs typeface="Times New Roman"/>
                      </a:endParaRPr>
                    </a:p>
                  </a:txBody>
                  <a:tcPr marL="68580" marR="68580" marT="0" marB="0" anchor="ctr"/>
                </a:tc>
              </a:tr>
              <a:tr h="370840">
                <a:tc>
                  <a:txBody>
                    <a:bodyPr/>
                    <a:lstStyle/>
                    <a:p>
                      <a:pPr marL="0" marR="0" algn="ctr">
                        <a:lnSpc>
                          <a:spcPct val="115000"/>
                        </a:lnSpc>
                        <a:spcBef>
                          <a:spcPts val="1000"/>
                        </a:spcBef>
                        <a:spcAft>
                          <a:spcPts val="0"/>
                        </a:spcAft>
                      </a:pPr>
                      <a:r>
                        <a:rPr lang="en-US" sz="1400">
                          <a:latin typeface="Arial"/>
                          <a:ea typeface="Times New Roman"/>
                          <a:cs typeface="Times New Roman"/>
                        </a:rPr>
                        <a:t>Georgia</a:t>
                      </a:r>
                      <a:endParaRPr lang="en-US" sz="2800">
                        <a:latin typeface="Cambria"/>
                        <a:ea typeface="Times New Roman"/>
                        <a:cs typeface="Times New Roman"/>
                      </a:endParaRPr>
                    </a:p>
                  </a:txBody>
                  <a:tcPr marL="68580" marR="68580" marT="0" marB="0" anchor="ctr"/>
                </a:tc>
                <a:tc>
                  <a:txBody>
                    <a:bodyPr/>
                    <a:lstStyle/>
                    <a:p>
                      <a:pPr marL="0" marR="0" algn="ctr">
                        <a:lnSpc>
                          <a:spcPct val="115000"/>
                        </a:lnSpc>
                        <a:spcBef>
                          <a:spcPts val="1000"/>
                        </a:spcBef>
                        <a:spcAft>
                          <a:spcPts val="0"/>
                        </a:spcAft>
                      </a:pPr>
                      <a:r>
                        <a:rPr lang="en-US" sz="1400" dirty="0">
                          <a:latin typeface="Arial"/>
                          <a:ea typeface="Times New Roman"/>
                          <a:cs typeface="Times New Roman"/>
                        </a:rPr>
                        <a:t>73.7</a:t>
                      </a:r>
                      <a:endParaRPr lang="en-US" sz="2800" dirty="0">
                        <a:latin typeface="Cambria"/>
                        <a:ea typeface="Times New Roman"/>
                        <a:cs typeface="Times New Roman"/>
                      </a:endParaRPr>
                    </a:p>
                  </a:txBody>
                  <a:tcPr marL="68580" marR="68580" marT="0" marB="0" anchor="ctr"/>
                </a:tc>
                <a:tc>
                  <a:txBody>
                    <a:bodyPr/>
                    <a:lstStyle/>
                    <a:p>
                      <a:pPr marL="0" marR="0" algn="ctr">
                        <a:lnSpc>
                          <a:spcPct val="115000"/>
                        </a:lnSpc>
                        <a:spcBef>
                          <a:spcPts val="1000"/>
                        </a:spcBef>
                        <a:spcAft>
                          <a:spcPts val="0"/>
                        </a:spcAft>
                      </a:pPr>
                      <a:r>
                        <a:rPr lang="en-US" sz="1400" dirty="0">
                          <a:latin typeface="Arial"/>
                          <a:ea typeface="Times New Roman"/>
                          <a:cs typeface="Times New Roman"/>
                        </a:rPr>
                        <a:t>1.8</a:t>
                      </a:r>
                      <a:endParaRPr lang="en-US" sz="2800" dirty="0">
                        <a:latin typeface="Cambria"/>
                        <a:ea typeface="Times New Roman"/>
                        <a:cs typeface="Times New Roman"/>
                      </a:endParaRPr>
                    </a:p>
                  </a:txBody>
                  <a:tcPr marL="68580" marR="68580" marT="0" marB="0" anchor="ctr"/>
                </a:tc>
              </a:tr>
            </a:tbl>
          </a:graphicData>
        </a:graphic>
      </p:graphicFrame>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2919CD82-52AD-4128-B72B-98836EB5E8A6}" type="slidenum">
              <a:rPr lang="en-US"/>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Title 1"/>
          <p:cNvSpPr>
            <a:spLocks noGrp="1"/>
          </p:cNvSpPr>
          <p:nvPr>
            <p:ph type="title"/>
          </p:nvPr>
        </p:nvSpPr>
        <p:spPr/>
        <p:txBody>
          <a:bodyPr/>
          <a:lstStyle/>
          <a:p>
            <a:r>
              <a:rPr lang="en-US" smtClean="0"/>
              <a:t>Countries with ëfficient”SHE”</a:t>
            </a:r>
          </a:p>
        </p:txBody>
      </p:sp>
      <p:graphicFrame>
        <p:nvGraphicFramePr>
          <p:cNvPr id="6" name="Content Placeholder 5"/>
          <p:cNvGraphicFramePr>
            <a:graphicFrameLocks noGrp="1"/>
          </p:cNvGraphicFramePr>
          <p:nvPr>
            <p:ph idx="1"/>
          </p:nvPr>
        </p:nvGraphicFramePr>
        <p:xfrm>
          <a:off x="457200" y="1600200"/>
          <a:ext cx="8229600" cy="410464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sz="2400" dirty="0" smtClean="0"/>
                        <a:t>Country</a:t>
                      </a:r>
                      <a:endParaRPr lang="en-US" sz="2400" dirty="0"/>
                    </a:p>
                  </a:txBody>
                  <a:tcPr/>
                </a:tc>
                <a:tc>
                  <a:txBody>
                    <a:bodyPr/>
                    <a:lstStyle/>
                    <a:p>
                      <a:r>
                        <a:rPr lang="en-US" sz="2400" dirty="0" smtClean="0"/>
                        <a:t>Hectare use</a:t>
                      </a:r>
                      <a:endParaRPr lang="en-US" sz="2400" dirty="0"/>
                    </a:p>
                  </a:txBody>
                  <a:tcPr/>
                </a:tc>
                <a:tc>
                  <a:txBody>
                    <a:bodyPr/>
                    <a:lstStyle/>
                    <a:p>
                      <a:r>
                        <a:rPr lang="en-US" sz="2400" dirty="0" smtClean="0"/>
                        <a:t>Country</a:t>
                      </a:r>
                      <a:endParaRPr lang="en-US" sz="2400" dirty="0"/>
                    </a:p>
                  </a:txBody>
                  <a:tcPr/>
                </a:tc>
                <a:tc>
                  <a:txBody>
                    <a:bodyPr/>
                    <a:lstStyle/>
                    <a:p>
                      <a:r>
                        <a:rPr lang="en-US" sz="2400" dirty="0" smtClean="0"/>
                        <a:t>Hectare use</a:t>
                      </a:r>
                      <a:endParaRPr lang="en-US" sz="2400" dirty="0"/>
                    </a:p>
                  </a:txBody>
                  <a:tcPr/>
                </a:tc>
              </a:tr>
              <a:tr h="370840">
                <a:tc>
                  <a:txBody>
                    <a:bodyPr/>
                    <a:lstStyle/>
                    <a:p>
                      <a:pPr marL="0" marR="0">
                        <a:lnSpc>
                          <a:spcPct val="115000"/>
                        </a:lnSpc>
                        <a:spcBef>
                          <a:spcPts val="0"/>
                        </a:spcBef>
                        <a:spcAft>
                          <a:spcPts val="0"/>
                        </a:spcAft>
                      </a:pPr>
                      <a:r>
                        <a:rPr lang="en-US" sz="1600" b="1" dirty="0">
                          <a:solidFill>
                            <a:srgbClr val="000000"/>
                          </a:solidFill>
                          <a:latin typeface="Trebuchet MS"/>
                          <a:ea typeface="Times New Roman"/>
                          <a:cs typeface="Calibri"/>
                        </a:rPr>
                        <a:t>Georgia</a:t>
                      </a:r>
                      <a:endParaRPr lang="en-US" sz="3200" dirty="0">
                        <a:latin typeface="Cambria"/>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600" dirty="0">
                          <a:solidFill>
                            <a:srgbClr val="000000"/>
                          </a:solidFill>
                          <a:latin typeface="Arial"/>
                          <a:ea typeface="Times New Roman"/>
                          <a:cs typeface="Times New Roman"/>
                        </a:rPr>
                        <a:t>1.8</a:t>
                      </a:r>
                      <a:endParaRPr lang="en-US" sz="3200" dirty="0">
                        <a:latin typeface="Cambria"/>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1600" b="1">
                          <a:solidFill>
                            <a:srgbClr val="000000"/>
                          </a:solidFill>
                          <a:latin typeface="Trebuchet MS"/>
                          <a:ea typeface="Times New Roman"/>
                          <a:cs typeface="Calibri"/>
                        </a:rPr>
                        <a:t>Tonga</a:t>
                      </a:r>
                      <a:endParaRPr lang="en-US" sz="3200">
                        <a:latin typeface="Cambria"/>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1600">
                          <a:solidFill>
                            <a:srgbClr val="000000"/>
                          </a:solidFill>
                          <a:latin typeface="Arial"/>
                          <a:ea typeface="Times New Roman"/>
                          <a:cs typeface="Times New Roman"/>
                        </a:rPr>
                        <a:t> </a:t>
                      </a:r>
                      <a:endParaRPr lang="en-US" sz="3200">
                        <a:latin typeface="Cambria"/>
                        <a:ea typeface="Times New Roman"/>
                        <a:cs typeface="Times New Roman"/>
                      </a:endParaRPr>
                    </a:p>
                  </a:txBody>
                  <a:tcPr marL="68580" marR="68580" marT="0" marB="0" anchor="b"/>
                </a:tc>
              </a:tr>
              <a:tr h="370840">
                <a:tc>
                  <a:txBody>
                    <a:bodyPr/>
                    <a:lstStyle/>
                    <a:p>
                      <a:pPr marL="0" marR="0">
                        <a:lnSpc>
                          <a:spcPct val="115000"/>
                        </a:lnSpc>
                        <a:spcBef>
                          <a:spcPts val="0"/>
                        </a:spcBef>
                        <a:spcAft>
                          <a:spcPts val="0"/>
                        </a:spcAft>
                      </a:pPr>
                      <a:r>
                        <a:rPr lang="en-US" sz="1600" b="1" dirty="0">
                          <a:solidFill>
                            <a:srgbClr val="000000"/>
                          </a:solidFill>
                          <a:latin typeface="Trebuchet MS"/>
                          <a:ea typeface="Times New Roman"/>
                          <a:cs typeface="Calibri"/>
                        </a:rPr>
                        <a:t>Paraguay</a:t>
                      </a:r>
                      <a:endParaRPr lang="en-US" sz="3200" dirty="0">
                        <a:latin typeface="Cambria"/>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600" dirty="0">
                          <a:solidFill>
                            <a:srgbClr val="000000"/>
                          </a:solidFill>
                          <a:latin typeface="Arial"/>
                          <a:ea typeface="Times New Roman"/>
                          <a:cs typeface="Times New Roman"/>
                        </a:rPr>
                        <a:t>3.2</a:t>
                      </a:r>
                      <a:endParaRPr lang="en-US" sz="3200" dirty="0">
                        <a:latin typeface="Cambria"/>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1600" b="1" dirty="0">
                          <a:solidFill>
                            <a:srgbClr val="000000"/>
                          </a:solidFill>
                          <a:latin typeface="Trebuchet MS"/>
                          <a:ea typeface="Times New Roman"/>
                          <a:cs typeface="Calibri"/>
                        </a:rPr>
                        <a:t>Honduras</a:t>
                      </a:r>
                      <a:endParaRPr lang="en-US" sz="3200" dirty="0">
                        <a:latin typeface="Cambria"/>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2000" dirty="0" smtClean="0">
                          <a:solidFill>
                            <a:srgbClr val="000000"/>
                          </a:solidFill>
                          <a:latin typeface="Calibri"/>
                          <a:ea typeface="Times New Roman"/>
                          <a:cs typeface="Times New Roman"/>
                        </a:rPr>
                        <a:t>1.8</a:t>
                      </a:r>
                      <a:endParaRPr lang="en-US" sz="2400" dirty="0">
                        <a:latin typeface="Cambria"/>
                        <a:ea typeface="Times New Roman"/>
                        <a:cs typeface="Times New Roman"/>
                      </a:endParaRPr>
                    </a:p>
                  </a:txBody>
                  <a:tcPr marL="68580" marR="68580" marT="0" marB="0" anchor="b"/>
                </a:tc>
              </a:tr>
              <a:tr h="370840">
                <a:tc>
                  <a:txBody>
                    <a:bodyPr/>
                    <a:lstStyle/>
                    <a:p>
                      <a:pPr marL="0" marR="0">
                        <a:lnSpc>
                          <a:spcPct val="115000"/>
                        </a:lnSpc>
                        <a:spcBef>
                          <a:spcPts val="0"/>
                        </a:spcBef>
                        <a:spcAft>
                          <a:spcPts val="0"/>
                        </a:spcAft>
                      </a:pPr>
                      <a:r>
                        <a:rPr lang="en-US" sz="1600" b="1">
                          <a:solidFill>
                            <a:srgbClr val="000000"/>
                          </a:solidFill>
                          <a:latin typeface="Trebuchet MS"/>
                          <a:ea typeface="Times New Roman"/>
                          <a:cs typeface="Calibri"/>
                        </a:rPr>
                        <a:t>Guatemala</a:t>
                      </a:r>
                      <a:endParaRPr lang="en-US" sz="3200">
                        <a:latin typeface="Cambria"/>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2000" dirty="0">
                          <a:solidFill>
                            <a:srgbClr val="000000"/>
                          </a:solidFill>
                          <a:latin typeface="Calibri"/>
                          <a:ea typeface="Times New Roman"/>
                          <a:cs typeface="Times New Roman"/>
                        </a:rPr>
                        <a:t>1.8</a:t>
                      </a:r>
                      <a:endParaRPr lang="en-US" sz="2400" dirty="0">
                        <a:latin typeface="Cambria"/>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1600" b="1" dirty="0">
                          <a:solidFill>
                            <a:srgbClr val="000000"/>
                          </a:solidFill>
                          <a:latin typeface="Trebuchet MS"/>
                          <a:ea typeface="Times New Roman"/>
                          <a:cs typeface="Calibri"/>
                        </a:rPr>
                        <a:t>Cape Verde</a:t>
                      </a:r>
                      <a:endParaRPr lang="en-US" sz="3200" dirty="0">
                        <a:latin typeface="Cambria"/>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1600">
                          <a:solidFill>
                            <a:srgbClr val="000000"/>
                          </a:solidFill>
                          <a:latin typeface="Arial"/>
                          <a:ea typeface="Times New Roman"/>
                          <a:cs typeface="Times New Roman"/>
                        </a:rPr>
                        <a:t> </a:t>
                      </a:r>
                      <a:endParaRPr lang="en-US" sz="3200">
                        <a:latin typeface="Cambria"/>
                        <a:ea typeface="Times New Roman"/>
                        <a:cs typeface="Times New Roman"/>
                      </a:endParaRPr>
                    </a:p>
                  </a:txBody>
                  <a:tcPr marL="68580" marR="68580" marT="0" marB="0" anchor="b"/>
                </a:tc>
              </a:tr>
              <a:tr h="370840">
                <a:tc>
                  <a:txBody>
                    <a:bodyPr/>
                    <a:lstStyle/>
                    <a:p>
                      <a:pPr marL="0" marR="0">
                        <a:lnSpc>
                          <a:spcPct val="115000"/>
                        </a:lnSpc>
                        <a:spcBef>
                          <a:spcPts val="0"/>
                        </a:spcBef>
                        <a:spcAft>
                          <a:spcPts val="0"/>
                        </a:spcAft>
                      </a:pPr>
                      <a:r>
                        <a:rPr lang="en-US" sz="1600" b="1">
                          <a:solidFill>
                            <a:srgbClr val="000000"/>
                          </a:solidFill>
                          <a:latin typeface="Trebuchet MS"/>
                          <a:ea typeface="Times New Roman"/>
                          <a:cs typeface="Calibri"/>
                        </a:rPr>
                        <a:t>Sri Lanka</a:t>
                      </a:r>
                      <a:endParaRPr lang="en-US" sz="3200">
                        <a:latin typeface="Cambria"/>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600" dirty="0">
                          <a:solidFill>
                            <a:srgbClr val="000000"/>
                          </a:solidFill>
                          <a:latin typeface="Arial"/>
                          <a:ea typeface="Times New Roman"/>
                          <a:cs typeface="Times New Roman"/>
                        </a:rPr>
                        <a:t>1.2</a:t>
                      </a:r>
                      <a:endParaRPr lang="en-US" sz="3200" dirty="0">
                        <a:latin typeface="Cambria"/>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1600" b="1" dirty="0">
                          <a:solidFill>
                            <a:srgbClr val="000000"/>
                          </a:solidFill>
                          <a:latin typeface="Trebuchet MS"/>
                          <a:ea typeface="Times New Roman"/>
                          <a:cs typeface="Calibri"/>
                        </a:rPr>
                        <a:t>Republic of Moldova</a:t>
                      </a:r>
                      <a:endParaRPr lang="en-US" sz="3200" dirty="0">
                        <a:latin typeface="Cambria"/>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2000" dirty="0">
                          <a:solidFill>
                            <a:srgbClr val="000000"/>
                          </a:solidFill>
                          <a:latin typeface="Calibri"/>
                          <a:ea typeface="Times New Roman"/>
                          <a:cs typeface="Times New Roman"/>
                        </a:rPr>
                        <a:t>1.4</a:t>
                      </a:r>
                      <a:endParaRPr lang="en-US" sz="3200" dirty="0">
                        <a:latin typeface="Cambria"/>
                        <a:ea typeface="Times New Roman"/>
                        <a:cs typeface="Times New Roman"/>
                      </a:endParaRPr>
                    </a:p>
                  </a:txBody>
                  <a:tcPr marL="68580" marR="68580" marT="0" marB="0" anchor="b"/>
                </a:tc>
              </a:tr>
              <a:tr h="370840">
                <a:tc>
                  <a:txBody>
                    <a:bodyPr/>
                    <a:lstStyle/>
                    <a:p>
                      <a:pPr marL="0" marR="0">
                        <a:lnSpc>
                          <a:spcPct val="115000"/>
                        </a:lnSpc>
                        <a:spcBef>
                          <a:spcPts val="0"/>
                        </a:spcBef>
                        <a:spcAft>
                          <a:spcPts val="0"/>
                        </a:spcAft>
                      </a:pPr>
                      <a:r>
                        <a:rPr lang="en-US" sz="1600" b="1">
                          <a:solidFill>
                            <a:srgbClr val="000000"/>
                          </a:solidFill>
                          <a:latin typeface="Trebuchet MS"/>
                          <a:ea typeface="Times New Roman"/>
                          <a:cs typeface="Calibri"/>
                        </a:rPr>
                        <a:t>Syrian Arab Republic</a:t>
                      </a:r>
                      <a:endParaRPr lang="en-US" sz="3200">
                        <a:latin typeface="Cambria"/>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600" dirty="0">
                          <a:solidFill>
                            <a:srgbClr val="000000"/>
                          </a:solidFill>
                          <a:latin typeface="Arial"/>
                          <a:ea typeface="Times New Roman"/>
                          <a:cs typeface="Times New Roman"/>
                        </a:rPr>
                        <a:t>1.5</a:t>
                      </a:r>
                      <a:endParaRPr lang="en-US" sz="3200" dirty="0">
                        <a:latin typeface="Cambria"/>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1600" b="1" dirty="0">
                          <a:solidFill>
                            <a:srgbClr val="000000"/>
                          </a:solidFill>
                          <a:latin typeface="Trebuchet MS"/>
                          <a:ea typeface="Times New Roman"/>
                          <a:cs typeface="Calibri"/>
                        </a:rPr>
                        <a:t>Micronesia</a:t>
                      </a:r>
                      <a:endParaRPr lang="en-US" sz="3200" dirty="0">
                        <a:latin typeface="Cambria"/>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1600">
                          <a:solidFill>
                            <a:srgbClr val="000000"/>
                          </a:solidFill>
                          <a:latin typeface="Arial"/>
                          <a:ea typeface="Times New Roman"/>
                          <a:cs typeface="Times New Roman"/>
                        </a:rPr>
                        <a:t> </a:t>
                      </a:r>
                      <a:endParaRPr lang="en-US" sz="3200">
                        <a:latin typeface="Cambria"/>
                        <a:ea typeface="Times New Roman"/>
                        <a:cs typeface="Times New Roman"/>
                      </a:endParaRPr>
                    </a:p>
                  </a:txBody>
                  <a:tcPr marL="68580" marR="68580" marT="0" marB="0" anchor="b"/>
                </a:tc>
              </a:tr>
              <a:tr h="370840">
                <a:tc>
                  <a:txBody>
                    <a:bodyPr/>
                    <a:lstStyle/>
                    <a:p>
                      <a:pPr marL="0" marR="0">
                        <a:lnSpc>
                          <a:spcPct val="115000"/>
                        </a:lnSpc>
                        <a:spcBef>
                          <a:spcPts val="0"/>
                        </a:spcBef>
                        <a:spcAft>
                          <a:spcPts val="0"/>
                        </a:spcAft>
                      </a:pPr>
                      <a:r>
                        <a:rPr lang="en-US" sz="1600" b="1">
                          <a:solidFill>
                            <a:srgbClr val="000000"/>
                          </a:solidFill>
                          <a:latin typeface="Trebuchet MS"/>
                          <a:ea typeface="Times New Roman"/>
                          <a:cs typeface="Calibri"/>
                        </a:rPr>
                        <a:t>Morocco</a:t>
                      </a:r>
                      <a:endParaRPr lang="en-US" sz="3200">
                        <a:latin typeface="Cambria"/>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600">
                          <a:solidFill>
                            <a:srgbClr val="000000"/>
                          </a:solidFill>
                          <a:latin typeface="Arial"/>
                          <a:ea typeface="Times New Roman"/>
                          <a:cs typeface="Times New Roman"/>
                        </a:rPr>
                        <a:t>1.2</a:t>
                      </a:r>
                      <a:endParaRPr lang="en-US" sz="3200">
                        <a:latin typeface="Cambria"/>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1600" b="1" dirty="0">
                          <a:solidFill>
                            <a:srgbClr val="000000"/>
                          </a:solidFill>
                          <a:latin typeface="Trebuchet MS"/>
                          <a:ea typeface="Times New Roman"/>
                          <a:cs typeface="Calibri"/>
                        </a:rPr>
                        <a:t>Viet Nam</a:t>
                      </a:r>
                      <a:endParaRPr lang="en-US" sz="3200" dirty="0">
                        <a:latin typeface="Cambria"/>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600">
                          <a:solidFill>
                            <a:srgbClr val="000000"/>
                          </a:solidFill>
                          <a:latin typeface="Arial"/>
                          <a:ea typeface="Times New Roman"/>
                          <a:cs typeface="Times New Roman"/>
                        </a:rPr>
                        <a:t>1.4</a:t>
                      </a:r>
                      <a:endParaRPr lang="en-US" sz="3200">
                        <a:latin typeface="Cambria"/>
                        <a:ea typeface="Times New Roman"/>
                        <a:cs typeface="Times New Roman"/>
                      </a:endParaRPr>
                    </a:p>
                  </a:txBody>
                  <a:tcPr marL="68580" marR="68580" marT="0" marB="0" anchor="b"/>
                </a:tc>
              </a:tr>
              <a:tr h="370840">
                <a:tc>
                  <a:txBody>
                    <a:bodyPr/>
                    <a:lstStyle/>
                    <a:p>
                      <a:pPr marL="0" marR="0">
                        <a:lnSpc>
                          <a:spcPct val="115000"/>
                        </a:lnSpc>
                        <a:spcBef>
                          <a:spcPts val="0"/>
                        </a:spcBef>
                        <a:spcAft>
                          <a:spcPts val="0"/>
                        </a:spcAft>
                      </a:pPr>
                      <a:r>
                        <a:rPr lang="en-US" sz="1600" b="1">
                          <a:solidFill>
                            <a:srgbClr val="000000"/>
                          </a:solidFill>
                          <a:latin typeface="Trebuchet MS"/>
                          <a:ea typeface="Times New Roman"/>
                          <a:cs typeface="Calibri"/>
                        </a:rPr>
                        <a:t>Fiji</a:t>
                      </a:r>
                      <a:endParaRPr lang="en-US" sz="3200">
                        <a:latin typeface="Cambria"/>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1600">
                          <a:solidFill>
                            <a:srgbClr val="000000"/>
                          </a:solidFill>
                          <a:latin typeface="Arial"/>
                          <a:ea typeface="Times New Roman"/>
                          <a:cs typeface="Times New Roman"/>
                        </a:rPr>
                        <a:t> </a:t>
                      </a:r>
                      <a:endParaRPr lang="en-US" sz="3200">
                        <a:latin typeface="Cambria"/>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1600" b="1" dirty="0">
                          <a:solidFill>
                            <a:srgbClr val="000000"/>
                          </a:solidFill>
                          <a:latin typeface="Trebuchet MS"/>
                          <a:ea typeface="Times New Roman"/>
                          <a:cs typeface="Calibri"/>
                        </a:rPr>
                        <a:t>Nicaragua</a:t>
                      </a:r>
                      <a:endParaRPr lang="en-US" sz="3200" dirty="0">
                        <a:latin typeface="Cambria"/>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600" dirty="0">
                          <a:solidFill>
                            <a:srgbClr val="000000"/>
                          </a:solidFill>
                          <a:latin typeface="Arial"/>
                          <a:ea typeface="Times New Roman"/>
                          <a:cs typeface="Times New Roman"/>
                        </a:rPr>
                        <a:t>1.6</a:t>
                      </a:r>
                      <a:endParaRPr lang="en-US" sz="3200" dirty="0">
                        <a:latin typeface="Cambria"/>
                        <a:ea typeface="Times New Roman"/>
                        <a:cs typeface="Times New Roman"/>
                      </a:endParaRPr>
                    </a:p>
                  </a:txBody>
                  <a:tcPr marL="68580" marR="68580" marT="0" marB="0" anchor="b"/>
                </a:tc>
              </a:tr>
              <a:tr h="370840">
                <a:tc>
                  <a:txBody>
                    <a:bodyPr/>
                    <a:lstStyle/>
                    <a:p>
                      <a:pPr marL="0" marR="0">
                        <a:lnSpc>
                          <a:spcPct val="115000"/>
                        </a:lnSpc>
                        <a:spcBef>
                          <a:spcPts val="0"/>
                        </a:spcBef>
                        <a:spcAft>
                          <a:spcPts val="0"/>
                        </a:spcAft>
                      </a:pPr>
                      <a:r>
                        <a:rPr lang="en-US" sz="1600" b="1">
                          <a:solidFill>
                            <a:srgbClr val="000000"/>
                          </a:solidFill>
                          <a:latin typeface="Trebuchet MS"/>
                          <a:ea typeface="Times New Roman"/>
                          <a:cs typeface="Calibri"/>
                        </a:rPr>
                        <a:t>Vanuatu</a:t>
                      </a:r>
                      <a:endParaRPr lang="en-US" sz="3200">
                        <a:latin typeface="Cambria"/>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1600">
                          <a:solidFill>
                            <a:srgbClr val="000000"/>
                          </a:solidFill>
                          <a:latin typeface="Arial"/>
                          <a:ea typeface="Times New Roman"/>
                          <a:cs typeface="Times New Roman"/>
                        </a:rPr>
                        <a:t> </a:t>
                      </a:r>
                      <a:endParaRPr lang="en-US" sz="3200">
                        <a:latin typeface="Cambria"/>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1600" b="1" dirty="0">
                          <a:solidFill>
                            <a:srgbClr val="000000"/>
                          </a:solidFill>
                          <a:latin typeface="Trebuchet MS"/>
                          <a:ea typeface="Times New Roman"/>
                          <a:cs typeface="Calibri"/>
                        </a:rPr>
                        <a:t>Solomon Islands</a:t>
                      </a:r>
                      <a:endParaRPr lang="en-US" sz="3200" dirty="0">
                        <a:latin typeface="Cambria"/>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1600">
                          <a:solidFill>
                            <a:srgbClr val="000000"/>
                          </a:solidFill>
                          <a:latin typeface="Arial"/>
                          <a:ea typeface="Times New Roman"/>
                          <a:cs typeface="Times New Roman"/>
                        </a:rPr>
                        <a:t> </a:t>
                      </a:r>
                      <a:endParaRPr lang="en-US" sz="3200">
                        <a:latin typeface="Cambria"/>
                        <a:ea typeface="Times New Roman"/>
                        <a:cs typeface="Times New Roman"/>
                      </a:endParaRPr>
                    </a:p>
                  </a:txBody>
                  <a:tcPr marL="68580" marR="68580" marT="0" marB="0" anchor="b"/>
                </a:tc>
              </a:tr>
              <a:tr h="370840">
                <a:tc>
                  <a:txBody>
                    <a:bodyPr/>
                    <a:lstStyle/>
                    <a:p>
                      <a:pPr marL="0" marR="0">
                        <a:lnSpc>
                          <a:spcPct val="115000"/>
                        </a:lnSpc>
                        <a:spcBef>
                          <a:spcPts val="0"/>
                        </a:spcBef>
                        <a:spcAft>
                          <a:spcPts val="0"/>
                        </a:spcAft>
                      </a:pPr>
                      <a:r>
                        <a:rPr lang="en-US" sz="1600" b="1">
                          <a:solidFill>
                            <a:srgbClr val="000000"/>
                          </a:solidFill>
                          <a:latin typeface="Trebuchet MS"/>
                          <a:ea typeface="Times New Roman"/>
                          <a:cs typeface="Calibri"/>
                        </a:rPr>
                        <a:t>Philippines</a:t>
                      </a:r>
                      <a:endParaRPr lang="en-US" sz="3200">
                        <a:latin typeface="Cambria"/>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600">
                          <a:solidFill>
                            <a:srgbClr val="000000"/>
                          </a:solidFill>
                          <a:latin typeface="Arial"/>
                          <a:ea typeface="Times New Roman"/>
                          <a:cs typeface="Times New Roman"/>
                        </a:rPr>
                        <a:t>1.3</a:t>
                      </a:r>
                      <a:endParaRPr lang="en-US" sz="3200">
                        <a:latin typeface="Cambria"/>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2800" dirty="0">
                          <a:solidFill>
                            <a:srgbClr val="000000"/>
                          </a:solidFill>
                          <a:latin typeface="Calibri"/>
                          <a:ea typeface="Times New Roman"/>
                          <a:cs typeface="Times New Roman"/>
                        </a:rPr>
                        <a:t> </a:t>
                      </a:r>
                      <a:endParaRPr lang="en-US" sz="3200" dirty="0">
                        <a:latin typeface="Cambria"/>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2800" dirty="0">
                          <a:solidFill>
                            <a:srgbClr val="000000"/>
                          </a:solidFill>
                          <a:latin typeface="Calibri"/>
                          <a:ea typeface="Times New Roman"/>
                          <a:cs typeface="Times New Roman"/>
                        </a:rPr>
                        <a:t> </a:t>
                      </a:r>
                      <a:endParaRPr lang="en-US" sz="3200" dirty="0">
                        <a:latin typeface="Cambria"/>
                        <a:ea typeface="Times New Roman"/>
                        <a:cs typeface="Times New Roman"/>
                      </a:endParaRPr>
                    </a:p>
                  </a:txBody>
                  <a:tcPr marL="68580" marR="68580" marT="0" marB="0" anchor="b"/>
                </a:tc>
              </a:tr>
            </a:tbl>
          </a:graphicData>
        </a:graphic>
      </p:graphicFrame>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D5A64364-83FC-4C8A-B0B5-16B1E5F89CD3}" type="slidenum">
              <a:rPr lang="en-US"/>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3" name="Slide Number Placeholder 2"/>
          <p:cNvSpPr>
            <a:spLocks noGrp="1"/>
          </p:cNvSpPr>
          <p:nvPr>
            <p:ph type="sldNum" sz="quarter" idx="12"/>
          </p:nvPr>
        </p:nvSpPr>
        <p:spPr/>
        <p:txBody>
          <a:bodyPr/>
          <a:lstStyle/>
          <a:p>
            <a:pPr>
              <a:defRPr/>
            </a:pPr>
            <a:fld id="{07401D45-9654-4685-8694-11932C1F0BDF}" type="slidenum">
              <a:rPr lang="en-US"/>
              <a:pPr>
                <a:defRPr/>
              </a:pPr>
              <a:t>36</a:t>
            </a:fld>
            <a:endParaRPr lang="en-US"/>
          </a:p>
        </p:txBody>
      </p:sp>
      <p:graphicFrame>
        <p:nvGraphicFramePr>
          <p:cNvPr id="4" name="Diagram 3"/>
          <p:cNvGraphicFramePr/>
          <p:nvPr/>
        </p:nvGraphicFramePr>
        <p:xfrm>
          <a:off x="457200" y="609600"/>
          <a:ext cx="4010025" cy="4933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9316" name="AutoShape 3"/>
          <p:cNvSpPr>
            <a:spLocks noChangeArrowheads="1"/>
          </p:cNvSpPr>
          <p:nvPr/>
        </p:nvSpPr>
        <p:spPr bwMode="auto">
          <a:xfrm>
            <a:off x="4343400" y="3048000"/>
            <a:ext cx="1095375" cy="133350"/>
          </a:xfrm>
          <a:prstGeom prst="rightArrow">
            <a:avLst>
              <a:gd name="adj1" fmla="val 50000"/>
              <a:gd name="adj2" fmla="val 205357"/>
            </a:avLst>
          </a:prstGeom>
          <a:solidFill>
            <a:srgbClr val="FFFFFF"/>
          </a:solidFill>
          <a:ln w="9525">
            <a:solidFill>
              <a:srgbClr val="000000"/>
            </a:solidFill>
            <a:miter lim="800000"/>
            <a:headEnd/>
            <a:tailEnd/>
          </a:ln>
        </p:spPr>
        <p:txBody>
          <a:bodyPr/>
          <a:lstStyle/>
          <a:p>
            <a:endParaRPr lang="en-GB">
              <a:latin typeface="Calibri" pitchFamily="34" charset="0"/>
            </a:endParaRPr>
          </a:p>
        </p:txBody>
      </p:sp>
      <p:sp>
        <p:nvSpPr>
          <p:cNvPr id="269317" name="AutoShape 4"/>
          <p:cNvSpPr>
            <a:spLocks noChangeArrowheads="1"/>
          </p:cNvSpPr>
          <p:nvPr/>
        </p:nvSpPr>
        <p:spPr bwMode="auto">
          <a:xfrm>
            <a:off x="4419600" y="4724400"/>
            <a:ext cx="914400" cy="152400"/>
          </a:xfrm>
          <a:prstGeom prst="rightArrow">
            <a:avLst>
              <a:gd name="adj1" fmla="val 50000"/>
              <a:gd name="adj2" fmla="val 150000"/>
            </a:avLst>
          </a:prstGeom>
          <a:solidFill>
            <a:srgbClr val="FFFFFF"/>
          </a:solidFill>
          <a:ln w="9525">
            <a:solidFill>
              <a:srgbClr val="000000"/>
            </a:solidFill>
            <a:miter lim="800000"/>
            <a:headEnd/>
            <a:tailEnd/>
          </a:ln>
        </p:spPr>
        <p:txBody>
          <a:bodyPr/>
          <a:lstStyle/>
          <a:p>
            <a:endParaRPr lang="en-GB">
              <a:latin typeface="Calibri" pitchFamily="34" charset="0"/>
            </a:endParaRPr>
          </a:p>
        </p:txBody>
      </p:sp>
      <p:sp>
        <p:nvSpPr>
          <p:cNvPr id="269318" name="AutoShape 5"/>
          <p:cNvSpPr>
            <a:spLocks noChangeArrowheads="1"/>
          </p:cNvSpPr>
          <p:nvPr/>
        </p:nvSpPr>
        <p:spPr bwMode="auto">
          <a:xfrm rot="3155090">
            <a:off x="4082257" y="3961606"/>
            <a:ext cx="1600200" cy="134937"/>
          </a:xfrm>
          <a:prstGeom prst="rightArrow">
            <a:avLst>
              <a:gd name="adj1" fmla="val 50000"/>
              <a:gd name="adj2" fmla="val 296472"/>
            </a:avLst>
          </a:prstGeom>
          <a:solidFill>
            <a:srgbClr val="FFFFFF"/>
          </a:solidFill>
          <a:ln w="9525">
            <a:solidFill>
              <a:srgbClr val="000000"/>
            </a:solidFill>
            <a:miter lim="800000"/>
            <a:headEnd/>
            <a:tailEnd/>
          </a:ln>
        </p:spPr>
        <p:txBody>
          <a:bodyPr/>
          <a:lstStyle/>
          <a:p>
            <a:endParaRPr lang="en-GB">
              <a:latin typeface="Calibri" pitchFamily="34" charset="0"/>
            </a:endParaRPr>
          </a:p>
        </p:txBody>
      </p:sp>
      <p:sp>
        <p:nvSpPr>
          <p:cNvPr id="269319" name="AutoShape 6"/>
          <p:cNvSpPr>
            <a:spLocks noChangeArrowheads="1"/>
          </p:cNvSpPr>
          <p:nvPr/>
        </p:nvSpPr>
        <p:spPr bwMode="auto">
          <a:xfrm rot="-1445005">
            <a:off x="4230688" y="2514600"/>
            <a:ext cx="1524000" cy="149225"/>
          </a:xfrm>
          <a:prstGeom prst="rightArrow">
            <a:avLst>
              <a:gd name="adj1" fmla="val 50000"/>
              <a:gd name="adj2" fmla="val 255319"/>
            </a:avLst>
          </a:prstGeom>
          <a:solidFill>
            <a:srgbClr val="FFFFFF"/>
          </a:solidFill>
          <a:ln w="9525">
            <a:solidFill>
              <a:srgbClr val="000000"/>
            </a:solidFill>
            <a:miter lim="800000"/>
            <a:headEnd/>
            <a:tailEnd/>
          </a:ln>
        </p:spPr>
        <p:txBody>
          <a:bodyPr/>
          <a:lstStyle/>
          <a:p>
            <a:endParaRPr lang="en-GB">
              <a:latin typeface="Calibri" pitchFamily="34" charset="0"/>
            </a:endParaRPr>
          </a:p>
        </p:txBody>
      </p:sp>
      <p:cxnSp>
        <p:nvCxnSpPr>
          <p:cNvPr id="269320" name="AutoShape 10"/>
          <p:cNvCxnSpPr>
            <a:cxnSpLocks noChangeShapeType="1"/>
          </p:cNvCxnSpPr>
          <p:nvPr/>
        </p:nvCxnSpPr>
        <p:spPr bwMode="auto">
          <a:xfrm rot="-5400000">
            <a:off x="2452687" y="4156076"/>
            <a:ext cx="85725" cy="0"/>
          </a:xfrm>
          <a:prstGeom prst="straightConnector1">
            <a:avLst/>
          </a:prstGeom>
          <a:noFill/>
          <a:ln w="9525">
            <a:solidFill>
              <a:srgbClr val="000000"/>
            </a:solidFill>
            <a:round/>
            <a:headEnd/>
            <a:tailEnd/>
          </a:ln>
        </p:spPr>
      </p:cxnSp>
      <p:cxnSp>
        <p:nvCxnSpPr>
          <p:cNvPr id="269321" name="AutoShape 11"/>
          <p:cNvCxnSpPr>
            <a:cxnSpLocks noChangeShapeType="1"/>
          </p:cNvCxnSpPr>
          <p:nvPr/>
        </p:nvCxnSpPr>
        <p:spPr bwMode="auto">
          <a:xfrm rot="-5400000">
            <a:off x="1347787" y="3594101"/>
            <a:ext cx="200025" cy="0"/>
          </a:xfrm>
          <a:prstGeom prst="straightConnector1">
            <a:avLst/>
          </a:prstGeom>
          <a:noFill/>
          <a:ln w="9525">
            <a:solidFill>
              <a:srgbClr val="000000"/>
            </a:solidFill>
            <a:round/>
            <a:headEnd/>
            <a:tailEnd/>
          </a:ln>
        </p:spPr>
      </p:cxnSp>
      <p:cxnSp>
        <p:nvCxnSpPr>
          <p:cNvPr id="269322" name="AutoShape 12"/>
          <p:cNvCxnSpPr>
            <a:cxnSpLocks noChangeShapeType="1"/>
          </p:cNvCxnSpPr>
          <p:nvPr/>
        </p:nvCxnSpPr>
        <p:spPr bwMode="auto">
          <a:xfrm rot="-5400000">
            <a:off x="2443162" y="2327276"/>
            <a:ext cx="200025" cy="0"/>
          </a:xfrm>
          <a:prstGeom prst="straightConnector1">
            <a:avLst/>
          </a:prstGeom>
          <a:noFill/>
          <a:ln w="9525">
            <a:solidFill>
              <a:srgbClr val="000000"/>
            </a:solidFill>
            <a:round/>
            <a:headEnd/>
            <a:tailEnd/>
          </a:ln>
        </p:spPr>
      </p:cxnSp>
      <p:cxnSp>
        <p:nvCxnSpPr>
          <p:cNvPr id="269323" name="AutoShape 14"/>
          <p:cNvCxnSpPr>
            <a:cxnSpLocks noChangeShapeType="1"/>
          </p:cNvCxnSpPr>
          <p:nvPr/>
        </p:nvCxnSpPr>
        <p:spPr bwMode="auto">
          <a:xfrm rot="10800000" flipV="1">
            <a:off x="3276600" y="762000"/>
            <a:ext cx="2695575" cy="1379538"/>
          </a:xfrm>
          <a:prstGeom prst="bentConnector3">
            <a:avLst>
              <a:gd name="adj1" fmla="val 49963"/>
            </a:avLst>
          </a:prstGeom>
          <a:noFill/>
          <a:ln w="9525">
            <a:solidFill>
              <a:srgbClr val="000000"/>
            </a:solidFill>
            <a:miter lim="800000"/>
            <a:headEnd/>
            <a:tailEnd type="triangle" w="med" len="med"/>
          </a:ln>
        </p:spPr>
      </p:cxnSp>
      <p:sp>
        <p:nvSpPr>
          <p:cNvPr id="269324" name="AutoShape 18"/>
          <p:cNvSpPr>
            <a:spLocks noChangeArrowheads="1"/>
          </p:cNvSpPr>
          <p:nvPr/>
        </p:nvSpPr>
        <p:spPr bwMode="auto">
          <a:xfrm rot="18687566" flipV="1">
            <a:off x="4171950" y="4211638"/>
            <a:ext cx="1343025" cy="146050"/>
          </a:xfrm>
          <a:prstGeom prst="rightArrow">
            <a:avLst>
              <a:gd name="adj1" fmla="val 50000"/>
              <a:gd name="adj2" fmla="val 229891"/>
            </a:avLst>
          </a:prstGeom>
          <a:solidFill>
            <a:srgbClr val="FFFFFF"/>
          </a:solidFill>
          <a:ln w="9525">
            <a:solidFill>
              <a:srgbClr val="000000"/>
            </a:solidFill>
            <a:miter lim="800000"/>
            <a:headEnd/>
            <a:tailEnd/>
          </a:ln>
        </p:spPr>
        <p:txBody>
          <a:bodyPr/>
          <a:lstStyle/>
          <a:p>
            <a:endParaRPr lang="en-GB">
              <a:latin typeface="Calibri" pitchFamily="34" charset="0"/>
            </a:endParaRPr>
          </a:p>
        </p:txBody>
      </p:sp>
      <p:sp>
        <p:nvSpPr>
          <p:cNvPr id="269325" name="Rectangle 18"/>
          <p:cNvSpPr>
            <a:spLocks noChangeArrowheads="1"/>
          </p:cNvSpPr>
          <p:nvPr/>
        </p:nvSpPr>
        <p:spPr bwMode="auto">
          <a:xfrm>
            <a:off x="0" y="0"/>
            <a:ext cx="9144000" cy="457200"/>
          </a:xfrm>
          <a:prstGeom prst="rect">
            <a:avLst/>
          </a:prstGeom>
          <a:noFill/>
          <a:ln w="9525">
            <a:noFill/>
            <a:miter lim="800000"/>
            <a:headEnd/>
            <a:tailEnd/>
          </a:ln>
        </p:spPr>
        <p:txBody>
          <a:bodyPr wrap="none" lIns="914112" tIns="914112" rIns="914112" bIns="914112" anchor="ctr">
            <a:spAutoFit/>
          </a:bodyPr>
          <a:lstStyle/>
          <a:p>
            <a:endParaRPr lang="en-GB">
              <a:cs typeface="Arial" charset="0"/>
            </a:endParaRPr>
          </a:p>
        </p:txBody>
      </p:sp>
      <p:sp>
        <p:nvSpPr>
          <p:cNvPr id="269326" name="Rectangle 19"/>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269327" name="Rectangle 20"/>
          <p:cNvSpPr>
            <a:spLocks noChangeArrowheads="1"/>
          </p:cNvSpPr>
          <p:nvPr/>
        </p:nvSpPr>
        <p:spPr bwMode="auto">
          <a:xfrm>
            <a:off x="0" y="9772650"/>
            <a:ext cx="9144000" cy="0"/>
          </a:xfrm>
          <a:prstGeom prst="rect">
            <a:avLst/>
          </a:prstGeom>
          <a:noFill/>
          <a:ln w="9525">
            <a:noFill/>
            <a:miter lim="800000"/>
            <a:headEnd/>
            <a:tailEnd/>
          </a:ln>
        </p:spPr>
        <p:txBody>
          <a:bodyPr wrap="none" anchor="ctr">
            <a:spAutoFit/>
          </a:bodyPr>
          <a:lstStyle/>
          <a:p>
            <a:r>
              <a:rPr lang="en-US" sz="1200">
                <a:latin typeface="Cambria" pitchFamily="18" charset="0"/>
                <a:cs typeface="Times New Roman" pitchFamily="18" charset="0"/>
              </a:rPr>
              <a:t/>
            </a:r>
            <a:br>
              <a:rPr lang="en-US" sz="1200">
                <a:latin typeface="Cambria" pitchFamily="18" charset="0"/>
                <a:cs typeface="Times New Roman" pitchFamily="18" charset="0"/>
              </a:rPr>
            </a:br>
            <a:endParaRPr lang="en-US">
              <a:cs typeface="Arial" charset="0"/>
            </a:endParaRPr>
          </a:p>
        </p:txBody>
      </p:sp>
      <p:graphicFrame>
        <p:nvGraphicFramePr>
          <p:cNvPr id="24" name="Diagram 23"/>
          <p:cNvGraphicFramePr/>
          <p:nvPr/>
        </p:nvGraphicFramePr>
        <p:xfrm>
          <a:off x="5257800" y="1295400"/>
          <a:ext cx="3533775" cy="43529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69329" name="AutoShape 13"/>
          <p:cNvSpPr>
            <a:spLocks noChangeArrowheads="1"/>
          </p:cNvSpPr>
          <p:nvPr/>
        </p:nvSpPr>
        <p:spPr bwMode="auto">
          <a:xfrm>
            <a:off x="6019800" y="533400"/>
            <a:ext cx="1628775" cy="523875"/>
          </a:xfrm>
          <a:prstGeom prst="bevel">
            <a:avLst>
              <a:gd name="adj" fmla="val 12500"/>
            </a:avLst>
          </a:prstGeom>
          <a:solidFill>
            <a:srgbClr val="FFFFFF"/>
          </a:solidFill>
          <a:ln w="9525">
            <a:solidFill>
              <a:srgbClr val="000000"/>
            </a:solidFill>
            <a:miter lim="800000"/>
            <a:headEnd/>
            <a:tailEnd/>
          </a:ln>
        </p:spPr>
        <p:txBody>
          <a:bodyPr/>
          <a:lstStyle/>
          <a:p>
            <a:pPr algn="ctr">
              <a:spcAft>
                <a:spcPts val="1000"/>
              </a:spcAft>
            </a:pPr>
            <a:r>
              <a:rPr lang="en-US" sz="1100">
                <a:latin typeface="Calibri" pitchFamily="34" charset="0"/>
                <a:cs typeface="Arial" charset="0"/>
              </a:rPr>
              <a:t>Ill health</a:t>
            </a:r>
            <a:endParaRPr lang="en-US">
              <a:cs typeface="Arial"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88BE9893-1236-4952-9E27-FE2C85426F39}" type="slidenum">
              <a:rPr lang="en-US" smtClean="0"/>
              <a:pPr>
                <a:defRPr/>
              </a:pPr>
              <a:t>37</a:t>
            </a:fld>
            <a:endParaRPr lang="en-US"/>
          </a:p>
        </p:txBody>
      </p:sp>
      <p:pic>
        <p:nvPicPr>
          <p:cNvPr id="277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0607"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40409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88BE9893-1236-4952-9E27-FE2C85426F39}" type="slidenum">
              <a:rPr lang="en-US" smtClean="0"/>
              <a:pPr>
                <a:defRPr/>
              </a:pPr>
              <a:t>38</a:t>
            </a:fld>
            <a:endParaRPr lang="en-US"/>
          </a:p>
        </p:txBody>
      </p:sp>
      <p:pic>
        <p:nvPicPr>
          <p:cNvPr id="278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763000" cy="5813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99525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pt-BR" dirty="0" smtClean="0"/>
              <a:t>Referencia </a:t>
            </a:r>
            <a:r>
              <a:rPr lang="pt-BR" dirty="0" err="1" smtClean="0"/>
              <a:t>estadistica</a:t>
            </a:r>
            <a:endParaRPr lang="pt-BR" dirty="0"/>
          </a:p>
        </p:txBody>
      </p:sp>
      <p:sp>
        <p:nvSpPr>
          <p:cNvPr id="6" name="Espaço Reservado para Texto 5"/>
          <p:cNvSpPr>
            <a:spLocks noGrp="1"/>
          </p:cNvSpPr>
          <p:nvPr>
            <p:ph type="body" sz="half" idx="1"/>
          </p:nvPr>
        </p:nvSpPr>
        <p:spPr/>
        <p:txBody>
          <a:bodyPr/>
          <a:lstStyle/>
          <a:p>
            <a:r>
              <a:rPr lang="es-ES" sz="2000" dirty="0" smtClean="0"/>
              <a:t>M </a:t>
            </a:r>
            <a:r>
              <a:rPr lang="es-ES" sz="2000" dirty="0"/>
              <a:t>: recursos totales (RT) / población : unos 11,200 $ per </a:t>
            </a:r>
            <a:r>
              <a:rPr lang="es-ES" sz="2000" dirty="0" err="1"/>
              <a:t>capita</a:t>
            </a:r>
            <a:r>
              <a:rPr lang="es-ES" sz="2000" dirty="0"/>
              <a:t>. </a:t>
            </a:r>
            <a:endParaRPr lang="es-ES" sz="2000" dirty="0" smtClean="0"/>
          </a:p>
          <a:p>
            <a:r>
              <a:rPr lang="pt-BR" sz="2000" dirty="0" err="1" smtClean="0"/>
              <a:t>MdP</a:t>
            </a:r>
            <a:r>
              <a:rPr lang="pt-BR" sz="2000" dirty="0" smtClean="0"/>
              <a:t> : MFP /0,2 = 3300 $</a:t>
            </a:r>
          </a:p>
          <a:p>
            <a:r>
              <a:rPr lang="es-ES" sz="2000" dirty="0" err="1"/>
              <a:t>Sdp</a:t>
            </a:r>
            <a:r>
              <a:rPr lang="es-ES" sz="2000" dirty="0"/>
              <a:t> (DME) = (</a:t>
            </a:r>
            <a:r>
              <a:rPr lang="es-ES" sz="2000" dirty="0" err="1"/>
              <a:t>Mp</a:t>
            </a:r>
            <a:r>
              <a:rPr lang="es-ES" sz="2000" dirty="0"/>
              <a:t> - </a:t>
            </a:r>
            <a:r>
              <a:rPr lang="es-ES" sz="2000" dirty="0" err="1"/>
              <a:t>mDp</a:t>
            </a:r>
            <a:r>
              <a:rPr lang="es-ES" sz="2000" dirty="0"/>
              <a:t>)/ 2,6 = </a:t>
            </a:r>
            <a:r>
              <a:rPr lang="es-ES" sz="2000" dirty="0" smtClean="0"/>
              <a:t>3,038</a:t>
            </a:r>
          </a:p>
          <a:p>
            <a:r>
              <a:rPr lang="es-ES" sz="2000" dirty="0" err="1"/>
              <a:t>Mep</a:t>
            </a:r>
            <a:r>
              <a:rPr lang="es-ES" sz="2000" dirty="0"/>
              <a:t> = </a:t>
            </a:r>
            <a:r>
              <a:rPr lang="es-ES" sz="2000" dirty="0" smtClean="0"/>
              <a:t>Mp+2,6 </a:t>
            </a:r>
            <a:r>
              <a:rPr lang="es-ES" sz="2000" dirty="0" err="1"/>
              <a:t>Sdp</a:t>
            </a:r>
            <a:r>
              <a:rPr lang="es-ES" sz="2000" dirty="0"/>
              <a:t> = </a:t>
            </a:r>
            <a:r>
              <a:rPr lang="es-ES" sz="2000" dirty="0" err="1"/>
              <a:t>mDp</a:t>
            </a:r>
            <a:r>
              <a:rPr lang="es-ES" sz="2000" dirty="0"/>
              <a:t> + 5,2 </a:t>
            </a:r>
            <a:r>
              <a:rPr lang="es-ES" sz="2000" dirty="0" err="1"/>
              <a:t>Sd</a:t>
            </a:r>
            <a:r>
              <a:rPr lang="es-ES" sz="2000" dirty="0"/>
              <a:t> = </a:t>
            </a:r>
            <a:r>
              <a:rPr lang="es-ES" sz="2000" dirty="0" smtClean="0"/>
              <a:t>3300+(</a:t>
            </a:r>
            <a:r>
              <a:rPr lang="es-ES" sz="2000" dirty="0"/>
              <a:t>5,2 x 3,038</a:t>
            </a:r>
            <a:r>
              <a:rPr lang="es-ES" sz="2000" dirty="0" smtClean="0"/>
              <a:t>)=19,096 </a:t>
            </a:r>
            <a:r>
              <a:rPr lang="es-ES" sz="2000" dirty="0"/>
              <a:t>$</a:t>
            </a:r>
            <a:endParaRPr lang="pt-BR" sz="2000" dirty="0"/>
          </a:p>
          <a:p>
            <a:pPr marL="0" indent="0">
              <a:buNone/>
            </a:pPr>
            <a:endParaRPr lang="pt-BR" sz="2000" dirty="0"/>
          </a:p>
          <a:p>
            <a:endParaRPr lang="pt-BR" dirty="0"/>
          </a:p>
        </p:txBody>
      </p:sp>
      <p:sp>
        <p:nvSpPr>
          <p:cNvPr id="7" name="Espaço Reservado para Conteúdo 6"/>
          <p:cNvSpPr>
            <a:spLocks noGrp="1"/>
          </p:cNvSpPr>
          <p:nvPr>
            <p:ph sz="quarter" idx="2"/>
          </p:nvPr>
        </p:nvSpPr>
        <p:spPr>
          <a:xfrm>
            <a:off x="4648200" y="1371600"/>
            <a:ext cx="4038600" cy="3810000"/>
          </a:xfrm>
        </p:spPr>
        <p:txBody>
          <a:bodyPr/>
          <a:lstStyle/>
          <a:p>
            <a:pPr marL="0" indent="0">
              <a:buNone/>
            </a:pPr>
            <a:endParaRPr lang="pt-BR" dirty="0"/>
          </a:p>
        </p:txBody>
      </p:sp>
      <p:sp>
        <p:nvSpPr>
          <p:cNvPr id="2" name="Espaço Reservado para Número de Slide 1"/>
          <p:cNvSpPr>
            <a:spLocks noGrp="1"/>
          </p:cNvSpPr>
          <p:nvPr>
            <p:ph type="sldNum" sz="quarter" idx="12"/>
          </p:nvPr>
        </p:nvSpPr>
        <p:spPr/>
        <p:txBody>
          <a:bodyPr/>
          <a:lstStyle/>
          <a:p>
            <a:pPr>
              <a:defRPr/>
            </a:pPr>
            <a:fld id="{88BE9893-1236-4952-9E27-FE2C85426F39}" type="slidenum">
              <a:rPr lang="en-US" smtClean="0"/>
              <a:pPr>
                <a:defRPr/>
              </a:pPr>
              <a:t>39</a:t>
            </a:fld>
            <a:endParaRPr lang="en-US"/>
          </a:p>
        </p:txBody>
      </p:sp>
      <p:pic>
        <p:nvPicPr>
          <p:cNvPr id="280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0206" y="1880235"/>
            <a:ext cx="4209482" cy="3606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5193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t>Health needs</a:t>
            </a:r>
          </a:p>
        </p:txBody>
      </p:sp>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4A07C883-6B73-4CAE-BA3C-FA984DB13599}" type="slidenum">
              <a:rPr lang="en-US"/>
              <a:pPr>
                <a:defRPr/>
              </a:pPr>
              <a:t>4</a:t>
            </a:fld>
            <a:endParaRPr lang="en-US"/>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r>
              <a:rPr lang="pt-BR" dirty="0" smtClean="0"/>
              <a:t>Déficit de </a:t>
            </a:r>
            <a:r>
              <a:rPr lang="pt-BR" dirty="0" err="1" smtClean="0"/>
              <a:t>distribucion</a:t>
            </a:r>
            <a:r>
              <a:rPr lang="pt-BR" dirty="0" smtClean="0"/>
              <a:t> global</a:t>
            </a:r>
            <a:endParaRPr lang="pt-BR" dirty="0"/>
          </a:p>
        </p:txBody>
      </p:sp>
      <p:sp>
        <p:nvSpPr>
          <p:cNvPr id="9" name="Espaço Reservado para Conteúdo 8"/>
          <p:cNvSpPr>
            <a:spLocks noGrp="1"/>
          </p:cNvSpPr>
          <p:nvPr>
            <p:ph idx="1"/>
          </p:nvPr>
        </p:nvSpPr>
        <p:spPr/>
        <p:txBody>
          <a:bodyPr/>
          <a:lstStyle/>
          <a:p>
            <a:r>
              <a:rPr lang="es-ES" dirty="0"/>
              <a:t>D4mDp: </a:t>
            </a:r>
            <a:r>
              <a:rPr lang="es-ES" dirty="0" smtClean="0"/>
              <a:t>2</a:t>
            </a:r>
            <a:r>
              <a:rPr lang="es-ES" dirty="0"/>
              <a:t>, 235,854 </a:t>
            </a:r>
            <a:r>
              <a:rPr lang="es-ES" dirty="0" smtClean="0"/>
              <a:t>m </a:t>
            </a:r>
            <a:r>
              <a:rPr lang="es-ES" dirty="0"/>
              <a:t>$ anuales  y afecta a 2,612 </a:t>
            </a:r>
            <a:r>
              <a:rPr lang="es-ES" dirty="0" smtClean="0"/>
              <a:t>m de </a:t>
            </a:r>
            <a:r>
              <a:rPr lang="es-ES" dirty="0"/>
              <a:t>personas, el 38,7% de la </a:t>
            </a:r>
            <a:r>
              <a:rPr lang="es-ES" dirty="0" smtClean="0"/>
              <a:t>población.</a:t>
            </a:r>
          </a:p>
          <a:p>
            <a:r>
              <a:rPr lang="es-ES" dirty="0" smtClean="0"/>
              <a:t>Si </a:t>
            </a:r>
            <a:r>
              <a:rPr lang="es-ES" dirty="0"/>
              <a:t>el 20% de ese déficit fuera recaudado fiscalmente, esto supondría </a:t>
            </a:r>
            <a:r>
              <a:rPr lang="es-ES" b="1" dirty="0"/>
              <a:t>447,170 </a:t>
            </a:r>
            <a:r>
              <a:rPr lang="es-ES" b="1" dirty="0" smtClean="0"/>
              <a:t>m </a:t>
            </a:r>
            <a:r>
              <a:rPr lang="es-ES" b="1" dirty="0"/>
              <a:t>$.</a:t>
            </a:r>
            <a:endParaRPr lang="pt-BR" dirty="0"/>
          </a:p>
          <a:p>
            <a:r>
              <a:rPr lang="es-ES" dirty="0" smtClean="0"/>
              <a:t>BPG </a:t>
            </a:r>
            <a:r>
              <a:rPr lang="es-ES" dirty="0"/>
              <a:t>: </a:t>
            </a:r>
            <a:r>
              <a:rPr lang="es-ES" dirty="0" smtClean="0"/>
              <a:t>3</a:t>
            </a:r>
            <a:r>
              <a:rPr lang="es-ES" dirty="0"/>
              <a:t>% del producto bruto. Si </a:t>
            </a:r>
            <a:r>
              <a:rPr lang="es-ES" dirty="0" smtClean="0"/>
              <a:t>1/3 </a:t>
            </a:r>
            <a:r>
              <a:rPr lang="es-ES" dirty="0"/>
              <a:t>correspondiera al nivel </a:t>
            </a:r>
            <a:r>
              <a:rPr lang="es-ES" dirty="0" smtClean="0"/>
              <a:t>global, </a:t>
            </a:r>
            <a:r>
              <a:rPr lang="es-ES" dirty="0"/>
              <a:t>esta seria de otros </a:t>
            </a:r>
            <a:r>
              <a:rPr lang="es-ES" b="1" dirty="0"/>
              <a:t>700,000 </a:t>
            </a:r>
            <a:r>
              <a:rPr lang="es-ES" b="1" dirty="0" smtClean="0"/>
              <a:t>m </a:t>
            </a:r>
            <a:r>
              <a:rPr lang="es-ES" b="1" dirty="0"/>
              <a:t>$.</a:t>
            </a:r>
            <a:endParaRPr lang="pt-BR" dirty="0"/>
          </a:p>
          <a:p>
            <a:endParaRPr lang="pt-BR" dirty="0"/>
          </a:p>
        </p:txBody>
      </p:sp>
      <p:sp>
        <p:nvSpPr>
          <p:cNvPr id="6" name="Espaço Reservado para Número de Slide 5"/>
          <p:cNvSpPr>
            <a:spLocks noGrp="1"/>
          </p:cNvSpPr>
          <p:nvPr>
            <p:ph type="sldNum" sz="quarter" idx="11"/>
          </p:nvPr>
        </p:nvSpPr>
        <p:spPr/>
        <p:txBody>
          <a:bodyPr/>
          <a:lstStyle/>
          <a:p>
            <a:pPr>
              <a:defRPr/>
            </a:pPr>
            <a:fld id="{30E64A46-1F2F-4F81-B87A-D5F28F4D4D87}" type="slidenum">
              <a:rPr lang="en-GB" smtClean="0"/>
              <a:pPr>
                <a:defRPr/>
              </a:pPr>
              <a:t>40</a:t>
            </a:fld>
            <a:endParaRPr lang="en-GB"/>
          </a:p>
        </p:txBody>
      </p:sp>
    </p:spTree>
    <p:extLst>
      <p:ext uri="{BB962C8B-B14F-4D97-AF65-F5344CB8AC3E}">
        <p14:creationId xmlns:p14="http://schemas.microsoft.com/office/powerpoint/2010/main" val="21684128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Deficit</a:t>
            </a:r>
            <a:r>
              <a:rPr lang="pt-BR" dirty="0" smtClean="0"/>
              <a:t> y </a:t>
            </a:r>
            <a:r>
              <a:rPr lang="pt-BR" dirty="0" err="1" smtClean="0"/>
              <a:t>opciones</a:t>
            </a:r>
            <a:r>
              <a:rPr lang="pt-BR" dirty="0" smtClean="0"/>
              <a:t> de </a:t>
            </a:r>
            <a:r>
              <a:rPr lang="pt-BR" dirty="0" err="1" smtClean="0"/>
              <a:t>redistribucion</a:t>
            </a:r>
            <a:endParaRPr lang="pt-BR" dirty="0"/>
          </a:p>
        </p:txBody>
      </p:sp>
      <p:sp>
        <p:nvSpPr>
          <p:cNvPr id="3" name="Espaço Reservado para Conteúdo 2"/>
          <p:cNvSpPr>
            <a:spLocks noGrp="1"/>
          </p:cNvSpPr>
          <p:nvPr>
            <p:ph idx="1"/>
          </p:nvPr>
        </p:nvSpPr>
        <p:spPr/>
        <p:txBody>
          <a:bodyPr/>
          <a:lstStyle/>
          <a:p>
            <a:r>
              <a:rPr lang="es-ES" dirty="0"/>
              <a:t>En total, 1,147, 170  m</a:t>
            </a:r>
            <a:r>
              <a:rPr lang="es-ES" u="sng" dirty="0"/>
              <a:t>illones de dólares, o un </a:t>
            </a:r>
            <a:r>
              <a:rPr lang="es-ES" b="1" u="sng" dirty="0"/>
              <a:t>1,48</a:t>
            </a:r>
            <a:r>
              <a:rPr lang="es-ES" u="sng" dirty="0"/>
              <a:t> % del producto mundial bruto (</a:t>
            </a:r>
            <a:r>
              <a:rPr lang="es-ES" dirty="0"/>
              <a:t>una cifra similar al gasto militar mundia</a:t>
            </a:r>
            <a:r>
              <a:rPr lang="es-ES" u="sng" dirty="0"/>
              <a:t>l</a:t>
            </a:r>
            <a:r>
              <a:rPr lang="es-ES" dirty="0"/>
              <a:t>): </a:t>
            </a:r>
            <a:endParaRPr lang="es-ES" dirty="0" smtClean="0"/>
          </a:p>
          <a:p>
            <a:r>
              <a:rPr lang="es-ES" dirty="0" err="1" smtClean="0"/>
              <a:t>CSdDG</a:t>
            </a:r>
            <a:r>
              <a:rPr lang="es-ES" dirty="0" smtClean="0"/>
              <a:t> : </a:t>
            </a:r>
            <a:r>
              <a:rPr lang="es-ES" dirty="0"/>
              <a:t>0,0148 x (3/4) x (renta per </a:t>
            </a:r>
            <a:r>
              <a:rPr lang="es-ES" dirty="0" err="1"/>
              <a:t>capita</a:t>
            </a:r>
            <a:r>
              <a:rPr lang="es-ES" dirty="0"/>
              <a:t>/ renta per </a:t>
            </a:r>
            <a:r>
              <a:rPr lang="es-ES" dirty="0" err="1"/>
              <a:t>capita</a:t>
            </a:r>
            <a:r>
              <a:rPr lang="es-ES" dirty="0"/>
              <a:t> media mundial). : </a:t>
            </a:r>
            <a:r>
              <a:rPr lang="es-ES" b="1" dirty="0"/>
              <a:t>1,11 % </a:t>
            </a:r>
            <a:r>
              <a:rPr lang="es-ES" b="1" dirty="0" smtClean="0"/>
              <a:t>del PIB </a:t>
            </a:r>
            <a:endParaRPr lang="pt-BR" dirty="0"/>
          </a:p>
          <a:p>
            <a:r>
              <a:rPr lang="es-ES" dirty="0" err="1" smtClean="0"/>
              <a:t>CSiDG</a:t>
            </a:r>
            <a:r>
              <a:rPr lang="es-ES" dirty="0" smtClean="0"/>
              <a:t>  :   </a:t>
            </a:r>
            <a:r>
              <a:rPr lang="es-ES" dirty="0"/>
              <a:t>(1,14 billones/ 4) / 15 billones =  </a:t>
            </a:r>
            <a:r>
              <a:rPr lang="es-ES" b="1" dirty="0"/>
              <a:t>1,9 % del comercio </a:t>
            </a:r>
            <a:r>
              <a:rPr lang="es-ES" b="1" dirty="0" smtClean="0"/>
              <a:t>global.</a:t>
            </a:r>
            <a:endParaRPr lang="pt-BR" dirty="0"/>
          </a:p>
          <a:p>
            <a:endParaRPr lang="pt-BR" dirty="0"/>
          </a:p>
          <a:p>
            <a:endParaRPr lang="pt-BR" dirty="0"/>
          </a:p>
        </p:txBody>
      </p:sp>
      <p:sp>
        <p:nvSpPr>
          <p:cNvPr id="4" name="Espaço Reservado para Número de Slide 3"/>
          <p:cNvSpPr>
            <a:spLocks noGrp="1"/>
          </p:cNvSpPr>
          <p:nvPr>
            <p:ph type="sldNum" sz="quarter" idx="11"/>
          </p:nvPr>
        </p:nvSpPr>
        <p:spPr/>
        <p:txBody>
          <a:bodyPr/>
          <a:lstStyle/>
          <a:p>
            <a:pPr>
              <a:defRPr/>
            </a:pPr>
            <a:fld id="{BCAA8FD8-30E5-4961-B8EE-352278560CCA}" type="slidenum">
              <a:rPr lang="en-US" smtClean="0"/>
              <a:pPr>
                <a:defRPr/>
              </a:pPr>
              <a:t>41</a:t>
            </a:fld>
            <a:endParaRPr lang="en-US"/>
          </a:p>
        </p:txBody>
      </p:sp>
    </p:spTree>
    <p:extLst>
      <p:ext uri="{BB962C8B-B14F-4D97-AF65-F5344CB8AC3E}">
        <p14:creationId xmlns:p14="http://schemas.microsoft.com/office/powerpoint/2010/main" val="35091399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Title 1"/>
          <p:cNvSpPr>
            <a:spLocks noGrp="1"/>
          </p:cNvSpPr>
          <p:nvPr>
            <p:ph type="title"/>
          </p:nvPr>
        </p:nvSpPr>
        <p:spPr/>
        <p:txBody>
          <a:bodyPr/>
          <a:lstStyle/>
          <a:p>
            <a:r>
              <a:rPr lang="en-US" smtClean="0"/>
              <a:t>The world’s response</a:t>
            </a: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dirty="0" smtClean="0"/>
              <a:t>Weak global rights framework</a:t>
            </a:r>
          </a:p>
          <a:p>
            <a:pPr fontAlgn="auto">
              <a:spcAft>
                <a:spcPts val="0"/>
              </a:spcAft>
              <a:buFont typeface="Arial" pitchFamily="34" charset="0"/>
              <a:buChar char="•"/>
              <a:defRPr/>
            </a:pPr>
            <a:r>
              <a:rPr lang="en-US" dirty="0" smtClean="0"/>
              <a:t>Weak global economic governance (regulation, tax redistribution)</a:t>
            </a:r>
          </a:p>
          <a:p>
            <a:pPr fontAlgn="auto">
              <a:spcAft>
                <a:spcPts val="0"/>
              </a:spcAft>
              <a:buFont typeface="Arial" pitchFamily="34" charset="0"/>
              <a:buChar char="•"/>
              <a:defRPr/>
            </a:pPr>
            <a:r>
              <a:rPr lang="en-US" dirty="0" smtClean="0"/>
              <a:t>Weak global social governance (global social security)</a:t>
            </a:r>
          </a:p>
          <a:p>
            <a:pPr fontAlgn="auto">
              <a:spcAft>
                <a:spcPts val="0"/>
              </a:spcAft>
              <a:buFont typeface="Arial" pitchFamily="34" charset="0"/>
              <a:buChar char="•"/>
              <a:defRPr/>
            </a:pPr>
            <a:r>
              <a:rPr lang="en-US" dirty="0" smtClean="0"/>
              <a:t>Weak global health governance (WHO democratic leadership)</a:t>
            </a:r>
          </a:p>
          <a:p>
            <a:pPr fontAlgn="auto">
              <a:spcAft>
                <a:spcPts val="0"/>
              </a:spcAft>
              <a:buFont typeface="Arial" pitchFamily="34" charset="0"/>
              <a:buChar char="•"/>
              <a:defRPr/>
            </a:pPr>
            <a:r>
              <a:rPr lang="en-US" dirty="0" smtClean="0"/>
              <a:t>Weak global ecological governance (commitments, compliance)</a:t>
            </a:r>
            <a:endParaRPr lang="en-US" dirty="0"/>
          </a:p>
        </p:txBody>
      </p:sp>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8C0D57CC-8A95-4F58-91D0-8AAF7173CBAE}" type="slidenum">
              <a:rPr lang="en-US"/>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4"/>
          <p:cNvSpPr>
            <a:spLocks noGrp="1" noChangeArrowheads="1"/>
          </p:cNvSpPr>
          <p:nvPr>
            <p:ph type="title"/>
          </p:nvPr>
        </p:nvSpPr>
        <p:spPr/>
        <p:txBody>
          <a:bodyPr/>
          <a:lstStyle/>
          <a:p>
            <a:endParaRPr lang="en-GB" smtClean="0"/>
          </a:p>
        </p:txBody>
      </p:sp>
      <p:graphicFrame>
        <p:nvGraphicFramePr>
          <p:cNvPr id="30724" name="Object 4"/>
          <p:cNvGraphicFramePr>
            <a:graphicFrameLocks noGrp="1" noChangeAspect="1"/>
          </p:cNvGraphicFramePr>
          <p:nvPr>
            <p:ph idx="1"/>
          </p:nvPr>
        </p:nvGraphicFramePr>
        <p:xfrm>
          <a:off x="381000" y="533400"/>
          <a:ext cx="8424863" cy="5060950"/>
        </p:xfrm>
        <a:graphic>
          <a:graphicData uri="http://schemas.openxmlformats.org/presentationml/2006/ole">
            <mc:AlternateContent xmlns:mc="http://schemas.openxmlformats.org/markup-compatibility/2006">
              <mc:Choice xmlns:v="urn:schemas-microsoft-com:vml" Requires="v">
                <p:oleObj spid="_x0000_s30728" name="Worksheet" r:id="rId3" imgW="7658023" imgH="4600575" progId="Excel.Sheet.8">
                  <p:embed/>
                </p:oleObj>
              </mc:Choice>
              <mc:Fallback>
                <p:oleObj name="Worksheet" r:id="rId3" imgW="7658023" imgH="4600575" progId="Excel.Sheet.8">
                  <p:embed/>
                  <p:pic>
                    <p:nvPicPr>
                      <p:cNvPr id="0" name="Picture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33400"/>
                        <a:ext cx="8424863" cy="5060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1"/>
          </p:nvPr>
        </p:nvSpPr>
        <p:spPr/>
        <p:txBody>
          <a:bodyPr/>
          <a:lstStyle/>
          <a:p>
            <a:pPr>
              <a:defRPr/>
            </a:pPr>
            <a:fld id="{EDCC2587-9F9E-4820-8094-BB5EEC5983EC}" type="slidenum">
              <a:rPr lang="en-US"/>
              <a:pPr>
                <a:defRPr/>
              </a:pPr>
              <a:t>43</a:t>
            </a:fld>
            <a:endParaRPr lang="en-US"/>
          </a:p>
        </p:txBody>
      </p:sp>
      <p:sp>
        <p:nvSpPr>
          <p:cNvPr id="5" name="Footer Placeholder 4"/>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Title 1"/>
          <p:cNvSpPr>
            <a:spLocks noGrp="1"/>
          </p:cNvSpPr>
          <p:nvPr>
            <p:ph type="title"/>
          </p:nvPr>
        </p:nvSpPr>
        <p:spPr/>
        <p:txBody>
          <a:bodyPr/>
          <a:lstStyle/>
          <a:p>
            <a:r>
              <a:rPr lang="en-US" smtClean="0"/>
              <a:t>Needs vs health ODA</a:t>
            </a:r>
          </a:p>
        </p:txBody>
      </p:sp>
      <p:sp>
        <p:nvSpPr>
          <p:cNvPr id="3" name="Footer Placeholder 2"/>
          <p:cNvSpPr>
            <a:spLocks noGrp="1"/>
          </p:cNvSpPr>
          <p:nvPr>
            <p:ph type="ftr" sz="quarter" idx="4294967295"/>
          </p:nvPr>
        </p:nvSpPr>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endParaRPr lang="en-US" dirty="0">
              <a:solidFill>
                <a:schemeClr val="tx1">
                  <a:tint val="75000"/>
                </a:schemeClr>
              </a:solidFill>
              <a:latin typeface="+mn-lt"/>
            </a:endParaRPr>
          </a:p>
        </p:txBody>
      </p:sp>
      <p:sp>
        <p:nvSpPr>
          <p:cNvPr id="4" name="Slide Number Placeholder 3"/>
          <p:cNvSpPr>
            <a:spLocks noGrp="1"/>
          </p:cNvSpPr>
          <p:nvPr>
            <p:ph type="sldNum" sz="quarter" idx="4294967295"/>
          </p:nvPr>
        </p:nvSpPr>
        <p:spPr/>
        <p:txBody>
          <a:bodyPr/>
          <a:lstStyle/>
          <a:p>
            <a:pPr>
              <a:defRPr/>
            </a:pPr>
            <a:fld id="{48427671-F176-47BC-B9A6-6CF020E01335}" type="slidenum">
              <a:rPr lang="en-US"/>
              <a:pPr>
                <a:defRPr/>
              </a:pPr>
              <a:t>44</a:t>
            </a:fld>
            <a:endParaRPr lang="en-US" dirty="0"/>
          </a:p>
        </p:txBody>
      </p:sp>
      <p:graphicFrame>
        <p:nvGraphicFramePr>
          <p:cNvPr id="5" name="Chart 4"/>
          <p:cNvGraphicFramePr/>
          <p:nvPr/>
        </p:nvGraphicFramePr>
        <p:xfrm>
          <a:off x="685800" y="1676400"/>
          <a:ext cx="7696200" cy="4343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2"/>
          <p:cNvSpPr>
            <a:spLocks noGrp="1" noChangeArrowheads="1"/>
          </p:cNvSpPr>
          <p:nvPr>
            <p:ph type="title"/>
          </p:nvPr>
        </p:nvSpPr>
        <p:spPr/>
        <p:txBody>
          <a:bodyPr/>
          <a:lstStyle/>
          <a:p>
            <a:r>
              <a:rPr lang="fr-BE" smtClean="0"/>
              <a:t>Health system fragmented</a:t>
            </a:r>
            <a:endParaRPr lang="en-GB" smtClean="0"/>
          </a:p>
        </p:txBody>
      </p:sp>
      <p:sp>
        <p:nvSpPr>
          <p:cNvPr id="586755" name="Rectangle 3"/>
          <p:cNvSpPr>
            <a:spLocks noGrp="1" noChangeArrowheads="1"/>
          </p:cNvSpPr>
          <p:nvPr>
            <p:ph type="body" idx="1"/>
          </p:nvPr>
        </p:nvSpPr>
        <p:spPr/>
        <p:txBody>
          <a:bodyPr/>
          <a:lstStyle/>
          <a:p>
            <a:pPr>
              <a:lnSpc>
                <a:spcPct val="90000"/>
              </a:lnSpc>
            </a:pPr>
            <a:r>
              <a:rPr lang="fr-BE" sz="2800" smtClean="0"/>
              <a:t>&gt; 100 global initiatives</a:t>
            </a:r>
          </a:p>
          <a:p>
            <a:pPr>
              <a:lnSpc>
                <a:spcPct val="90000"/>
              </a:lnSpc>
            </a:pPr>
            <a:r>
              <a:rPr lang="fr-BE" sz="2800" smtClean="0"/>
              <a:t>Advocacies by problems, isolated funding gap analysis (</a:t>
            </a:r>
            <a:r>
              <a:rPr lang="fr-BE" sz="2800" b="1" smtClean="0">
                <a:solidFill>
                  <a:srgbClr val="FF0000"/>
                </a:solidFill>
              </a:rPr>
              <a:t>consolidated &gt; 30 b!),</a:t>
            </a:r>
            <a:r>
              <a:rPr lang="fr-BE" sz="2800" smtClean="0"/>
              <a:t> vertical approaches, duplication and opportunity cost</a:t>
            </a:r>
          </a:p>
          <a:p>
            <a:pPr>
              <a:lnSpc>
                <a:spcPct val="90000"/>
              </a:lnSpc>
            </a:pPr>
            <a:r>
              <a:rPr lang="fr-BE" sz="2800" smtClean="0"/>
              <a:t>The case of a safe delivery : basic service</a:t>
            </a:r>
          </a:p>
          <a:p>
            <a:pPr lvl="1">
              <a:lnSpc>
                <a:spcPct val="90000"/>
              </a:lnSpc>
            </a:pPr>
            <a:r>
              <a:rPr lang="fr-BE" sz="2400" smtClean="0"/>
              <a:t>Vs. divided into? :</a:t>
            </a:r>
          </a:p>
          <a:p>
            <a:pPr lvl="2">
              <a:lnSpc>
                <a:spcPct val="90000"/>
              </a:lnSpc>
            </a:pPr>
            <a:r>
              <a:rPr lang="fr-BE" sz="2000" smtClean="0"/>
              <a:t>MDG 4 : reducing neonatal death</a:t>
            </a:r>
          </a:p>
          <a:p>
            <a:pPr lvl="2">
              <a:lnSpc>
                <a:spcPct val="90000"/>
              </a:lnSpc>
            </a:pPr>
            <a:r>
              <a:rPr lang="fr-BE" sz="2000" smtClean="0"/>
              <a:t>MDG 5 : SRHRs : reducing maternal deaths</a:t>
            </a:r>
          </a:p>
          <a:p>
            <a:pPr lvl="2">
              <a:lnSpc>
                <a:spcPct val="90000"/>
              </a:lnSpc>
            </a:pPr>
            <a:r>
              <a:rPr lang="fr-BE" sz="2000" smtClean="0"/>
              <a:t>MDG 6 : </a:t>
            </a:r>
          </a:p>
          <a:p>
            <a:pPr lvl="3">
              <a:lnSpc>
                <a:spcPct val="90000"/>
              </a:lnSpc>
            </a:pPr>
            <a:r>
              <a:rPr lang="fr-BE" sz="1800" smtClean="0"/>
              <a:t>AIDS : PMTCT</a:t>
            </a:r>
          </a:p>
          <a:p>
            <a:pPr lvl="3">
              <a:lnSpc>
                <a:spcPct val="90000"/>
              </a:lnSpc>
            </a:pPr>
            <a:r>
              <a:rPr lang="fr-BE" sz="1800" smtClean="0"/>
              <a:t>Malaria : AN PrTx </a:t>
            </a:r>
          </a:p>
          <a:p>
            <a:pPr lvl="3">
              <a:lnSpc>
                <a:spcPct val="90000"/>
              </a:lnSpc>
            </a:pPr>
            <a:r>
              <a:rPr lang="fr-BE" sz="1800" smtClean="0"/>
              <a:t>Tb : BCG</a:t>
            </a:r>
          </a:p>
          <a:p>
            <a:pPr>
              <a:lnSpc>
                <a:spcPct val="90000"/>
              </a:lnSpc>
            </a:pPr>
            <a:endParaRPr lang="en-GB" sz="2800" smtClean="0"/>
          </a:p>
        </p:txBody>
      </p:sp>
      <p:pic>
        <p:nvPicPr>
          <p:cNvPr id="586756" name="Picture 4"/>
          <p:cNvPicPr>
            <a:picLocks noChangeAspect="1" noChangeArrowheads="1"/>
          </p:cNvPicPr>
          <p:nvPr/>
        </p:nvPicPr>
        <p:blipFill>
          <a:blip r:embed="rId3"/>
          <a:srcRect/>
          <a:stretch>
            <a:fillRect/>
          </a:stretch>
        </p:blipFill>
        <p:spPr bwMode="auto">
          <a:xfrm>
            <a:off x="6934200" y="5105400"/>
            <a:ext cx="561975" cy="542925"/>
          </a:xfrm>
          <a:prstGeom prst="rect">
            <a:avLst/>
          </a:prstGeom>
          <a:noFill/>
          <a:ln w="9525">
            <a:noFill/>
            <a:miter lim="800000"/>
            <a:headEnd/>
            <a:tailEnd/>
          </a:ln>
        </p:spPr>
      </p:pic>
      <p:pic>
        <p:nvPicPr>
          <p:cNvPr id="586757" name="Picture 5"/>
          <p:cNvPicPr>
            <a:picLocks noChangeAspect="1" noChangeArrowheads="1"/>
          </p:cNvPicPr>
          <p:nvPr/>
        </p:nvPicPr>
        <p:blipFill>
          <a:blip r:embed="rId4"/>
          <a:srcRect/>
          <a:stretch>
            <a:fillRect/>
          </a:stretch>
        </p:blipFill>
        <p:spPr bwMode="auto">
          <a:xfrm>
            <a:off x="7772400" y="5105400"/>
            <a:ext cx="657225" cy="619125"/>
          </a:xfrm>
          <a:prstGeom prst="rect">
            <a:avLst/>
          </a:prstGeom>
          <a:noFill/>
          <a:ln w="9525">
            <a:noFill/>
            <a:miter lim="800000"/>
            <a:headEnd/>
            <a:tailEnd/>
          </a:ln>
        </p:spPr>
      </p:pic>
      <p:pic>
        <p:nvPicPr>
          <p:cNvPr id="586758" name="Picture 6"/>
          <p:cNvPicPr>
            <a:picLocks noChangeAspect="1" noChangeArrowheads="1"/>
          </p:cNvPicPr>
          <p:nvPr/>
        </p:nvPicPr>
        <p:blipFill>
          <a:blip r:embed="rId5"/>
          <a:srcRect/>
          <a:stretch>
            <a:fillRect/>
          </a:stretch>
        </p:blipFill>
        <p:spPr bwMode="auto">
          <a:xfrm>
            <a:off x="6934200" y="5867400"/>
            <a:ext cx="695325" cy="533400"/>
          </a:xfrm>
          <a:prstGeom prst="rect">
            <a:avLst/>
          </a:prstGeom>
          <a:noFill/>
          <a:ln w="9525">
            <a:noFill/>
            <a:miter lim="800000"/>
            <a:headEnd/>
            <a:tailEnd/>
          </a:ln>
        </p:spPr>
      </p:pic>
      <p:pic>
        <p:nvPicPr>
          <p:cNvPr id="586759" name="Picture 7"/>
          <p:cNvPicPr>
            <a:picLocks noChangeAspect="1" noChangeArrowheads="1"/>
          </p:cNvPicPr>
          <p:nvPr/>
        </p:nvPicPr>
        <p:blipFill>
          <a:blip r:embed="rId6"/>
          <a:srcRect/>
          <a:stretch>
            <a:fillRect/>
          </a:stretch>
        </p:blipFill>
        <p:spPr bwMode="auto">
          <a:xfrm>
            <a:off x="7772400" y="5867400"/>
            <a:ext cx="647700" cy="504825"/>
          </a:xfrm>
          <a:prstGeom prst="rect">
            <a:avLst/>
          </a:prstGeom>
          <a:noFill/>
          <a:ln w="9525">
            <a:noFill/>
            <a:miter lim="800000"/>
            <a:headEnd/>
            <a:tailEnd/>
          </a:ln>
        </p:spPr>
      </p:pic>
      <p:sp>
        <p:nvSpPr>
          <p:cNvPr id="586760" name="Line 8"/>
          <p:cNvSpPr>
            <a:spLocks noChangeShapeType="1"/>
          </p:cNvSpPr>
          <p:nvPr/>
        </p:nvSpPr>
        <p:spPr bwMode="auto">
          <a:xfrm>
            <a:off x="5181600" y="4343400"/>
            <a:ext cx="2590800" cy="762000"/>
          </a:xfrm>
          <a:prstGeom prst="line">
            <a:avLst/>
          </a:prstGeom>
          <a:noFill/>
          <a:ln w="9525">
            <a:solidFill>
              <a:schemeClr val="tx1"/>
            </a:solidFill>
            <a:round/>
            <a:headEnd/>
            <a:tailEnd type="triangle" w="med" len="med"/>
          </a:ln>
        </p:spPr>
        <p:txBody>
          <a:bodyPr/>
          <a:lstStyle/>
          <a:p>
            <a:endParaRPr lang="fr-FR"/>
          </a:p>
        </p:txBody>
      </p:sp>
      <p:sp>
        <p:nvSpPr>
          <p:cNvPr id="586761" name="Line 9"/>
          <p:cNvSpPr>
            <a:spLocks noChangeShapeType="1"/>
          </p:cNvSpPr>
          <p:nvPr/>
        </p:nvSpPr>
        <p:spPr bwMode="auto">
          <a:xfrm>
            <a:off x="5105400" y="4800600"/>
            <a:ext cx="1828800" cy="457200"/>
          </a:xfrm>
          <a:prstGeom prst="line">
            <a:avLst/>
          </a:prstGeom>
          <a:noFill/>
          <a:ln w="9525">
            <a:solidFill>
              <a:schemeClr val="tx1"/>
            </a:solidFill>
            <a:round/>
            <a:headEnd/>
            <a:tailEnd type="triangle" w="med" len="med"/>
          </a:ln>
        </p:spPr>
        <p:txBody>
          <a:bodyPr/>
          <a:lstStyle/>
          <a:p>
            <a:endParaRPr lang="fr-FR"/>
          </a:p>
        </p:txBody>
      </p:sp>
      <p:sp>
        <p:nvSpPr>
          <p:cNvPr id="586762" name="Line 10"/>
          <p:cNvSpPr>
            <a:spLocks noChangeShapeType="1"/>
          </p:cNvSpPr>
          <p:nvPr/>
        </p:nvSpPr>
        <p:spPr bwMode="auto">
          <a:xfrm>
            <a:off x="3657600" y="5334000"/>
            <a:ext cx="3352800" cy="533400"/>
          </a:xfrm>
          <a:prstGeom prst="line">
            <a:avLst/>
          </a:prstGeom>
          <a:noFill/>
          <a:ln w="9525">
            <a:solidFill>
              <a:schemeClr val="tx1"/>
            </a:solidFill>
            <a:round/>
            <a:headEnd/>
            <a:tailEnd type="triangle" w="med" len="med"/>
          </a:ln>
        </p:spPr>
        <p:txBody>
          <a:bodyPr/>
          <a:lstStyle/>
          <a:p>
            <a:endParaRPr lang="fr-FR"/>
          </a:p>
        </p:txBody>
      </p:sp>
      <p:sp>
        <p:nvSpPr>
          <p:cNvPr id="586763" name="Line 11"/>
          <p:cNvSpPr>
            <a:spLocks noChangeShapeType="1"/>
          </p:cNvSpPr>
          <p:nvPr/>
        </p:nvSpPr>
        <p:spPr bwMode="auto">
          <a:xfrm>
            <a:off x="3962400" y="5715000"/>
            <a:ext cx="3810000" cy="533400"/>
          </a:xfrm>
          <a:prstGeom prst="line">
            <a:avLst/>
          </a:prstGeom>
          <a:noFill/>
          <a:ln w="9525">
            <a:solidFill>
              <a:schemeClr val="tx1"/>
            </a:solidFill>
            <a:round/>
            <a:headEnd/>
            <a:tailEnd type="triangle" w="med" len="med"/>
          </a:ln>
        </p:spPr>
        <p:txBody>
          <a:bodyPr/>
          <a:lstStyle/>
          <a:p>
            <a:endParaRPr lang="fr-FR"/>
          </a:p>
        </p:txBody>
      </p:sp>
      <p:pic>
        <p:nvPicPr>
          <p:cNvPr id="586764" name="Picture 12"/>
          <p:cNvPicPr>
            <a:picLocks noChangeAspect="1" noChangeArrowheads="1"/>
          </p:cNvPicPr>
          <p:nvPr/>
        </p:nvPicPr>
        <p:blipFill>
          <a:blip r:embed="rId7"/>
          <a:srcRect/>
          <a:stretch>
            <a:fillRect/>
          </a:stretch>
        </p:blipFill>
        <p:spPr bwMode="auto">
          <a:xfrm>
            <a:off x="7543800" y="3200400"/>
            <a:ext cx="1285875" cy="1038225"/>
          </a:xfrm>
          <a:prstGeom prst="rect">
            <a:avLst/>
          </a:prstGeom>
          <a:noFill/>
          <a:ln w="9525">
            <a:noFill/>
            <a:miter lim="800000"/>
            <a:headEnd/>
            <a:tailEnd/>
          </a:ln>
        </p:spPr>
      </p:pic>
      <p:sp>
        <p:nvSpPr>
          <p:cNvPr id="586765" name="Line 13"/>
          <p:cNvSpPr>
            <a:spLocks noChangeShapeType="1"/>
          </p:cNvSpPr>
          <p:nvPr/>
        </p:nvSpPr>
        <p:spPr bwMode="auto">
          <a:xfrm>
            <a:off x="6858000" y="3581400"/>
            <a:ext cx="609600" cy="0"/>
          </a:xfrm>
          <a:prstGeom prst="line">
            <a:avLst/>
          </a:prstGeom>
          <a:noFill/>
          <a:ln w="9525">
            <a:solidFill>
              <a:schemeClr val="tx1"/>
            </a:solidFill>
            <a:round/>
            <a:headEnd/>
            <a:tailEnd type="triangle" w="med" len="med"/>
          </a:ln>
        </p:spPr>
        <p:txBody>
          <a:bodyPr/>
          <a:lstStyle/>
          <a:p>
            <a:endParaRPr lang="fr-FR"/>
          </a:p>
        </p:txBody>
      </p:sp>
      <p:sp>
        <p:nvSpPr>
          <p:cNvPr id="586766" name="Line 14"/>
          <p:cNvSpPr>
            <a:spLocks noChangeShapeType="1"/>
          </p:cNvSpPr>
          <p:nvPr/>
        </p:nvSpPr>
        <p:spPr bwMode="auto">
          <a:xfrm>
            <a:off x="3124200" y="5943600"/>
            <a:ext cx="3733800" cy="381000"/>
          </a:xfrm>
          <a:prstGeom prst="line">
            <a:avLst/>
          </a:prstGeom>
          <a:noFill/>
          <a:ln w="9525">
            <a:solidFill>
              <a:schemeClr val="tx1"/>
            </a:solidFill>
            <a:round/>
            <a:headEnd/>
            <a:tailEnd type="triangle" w="med" len="med"/>
          </a:ln>
        </p:spPr>
        <p:txBody>
          <a:bodyPr/>
          <a:lstStyle/>
          <a:p>
            <a:endParaRPr lang="fr-FR"/>
          </a:p>
        </p:txBody>
      </p:sp>
      <p:sp>
        <p:nvSpPr>
          <p:cNvPr id="15" name="Slide Number Placeholder 14"/>
          <p:cNvSpPr>
            <a:spLocks noGrp="1"/>
          </p:cNvSpPr>
          <p:nvPr>
            <p:ph type="sldNum" sz="quarter" idx="11"/>
          </p:nvPr>
        </p:nvSpPr>
        <p:spPr/>
        <p:txBody>
          <a:bodyPr/>
          <a:lstStyle/>
          <a:p>
            <a:pPr>
              <a:defRPr/>
            </a:pPr>
            <a:fld id="{9B9219CA-2764-4F0B-B17A-12F1889D958A}" type="slidenum">
              <a:rPr lang="en-US"/>
              <a:pPr>
                <a:defRPr/>
              </a:pPr>
              <a:t>45</a:t>
            </a:fld>
            <a:endParaRPr lang="en-US"/>
          </a:p>
        </p:txBody>
      </p:sp>
      <p:sp>
        <p:nvSpPr>
          <p:cNvPr id="16" name="Footer Placeholder 15"/>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67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67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67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675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676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8676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86755">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86755">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86755">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86755">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86755">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86755">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86755">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8676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8675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8676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8675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8676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8675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8676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8675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867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760" grpId="0" animBg="1"/>
      <p:bldP spid="586761" grpId="0" animBg="1"/>
      <p:bldP spid="586762" grpId="0" animBg="1"/>
      <p:bldP spid="586763" grpId="0" animBg="1"/>
      <p:bldP spid="586765" grpId="0" animBg="1"/>
      <p:bldP spid="58676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1" name="Picture 2"/>
          <p:cNvPicPr>
            <a:picLocks noChangeAspect="1" noChangeArrowheads="1"/>
          </p:cNvPicPr>
          <p:nvPr/>
        </p:nvPicPr>
        <p:blipFill>
          <a:blip r:embed="rId2"/>
          <a:srcRect/>
          <a:stretch>
            <a:fillRect/>
          </a:stretch>
        </p:blipFill>
        <p:spPr bwMode="auto">
          <a:xfrm>
            <a:off x="382588" y="298450"/>
            <a:ext cx="8378825" cy="626427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6CDB0008-5C9D-462A-B8F9-D1654835B66D}" type="slidenum">
              <a:rPr lang="en-US"/>
              <a:pPr>
                <a:defRPr/>
              </a:pPr>
              <a:t>46</a:t>
            </a:fld>
            <a:endParaRPr lang="en-US"/>
          </a:p>
        </p:txBody>
      </p:sp>
      <p:sp>
        <p:nvSpPr>
          <p:cNvPr id="4" name="Footer Placeholder 3"/>
          <p:cNvSpPr>
            <a:spLocks noGrp="1"/>
          </p:cNvSpPr>
          <p:nvPr>
            <p:ph type="ftr" sz="quarter" idx="11"/>
          </p:nvPr>
        </p:nvSpPr>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1676400" y="228600"/>
            <a:ext cx="7162800" cy="563563"/>
          </a:xfrm>
        </p:spPr>
        <p:txBody>
          <a:bodyPr rtlCol="0">
            <a:normAutofit fontScale="90000"/>
          </a:bodyPr>
          <a:lstStyle/>
          <a:p>
            <a:pPr fontAlgn="auto">
              <a:spcAft>
                <a:spcPts val="0"/>
              </a:spcAft>
              <a:defRPr/>
            </a:pPr>
            <a:r>
              <a:rPr lang="en-US" sz="4000" smtClean="0"/>
              <a:t>Mozambique</a:t>
            </a:r>
          </a:p>
        </p:txBody>
      </p:sp>
      <p:graphicFrame>
        <p:nvGraphicFramePr>
          <p:cNvPr id="275458" name="Object 2"/>
          <p:cNvGraphicFramePr>
            <a:graphicFrameLocks noGrp="1" noChangeAspect="1"/>
          </p:cNvGraphicFramePr>
          <p:nvPr>
            <p:ph sz="half" idx="2"/>
          </p:nvPr>
        </p:nvGraphicFramePr>
        <p:xfrm>
          <a:off x="609600" y="762000"/>
          <a:ext cx="8058150" cy="5476875"/>
        </p:xfrm>
        <a:graphic>
          <a:graphicData uri="http://schemas.openxmlformats.org/presentationml/2006/ole">
            <mc:AlternateContent xmlns:mc="http://schemas.openxmlformats.org/markup-compatibility/2006">
              <mc:Choice xmlns:v="urn:schemas-microsoft-com:vml" Requires="v">
                <p:oleObj spid="_x0000_s275462" name="Chart" r:id="rId4" imgW="7134225" imgH="4848352" progId="Excel.Sheet.8">
                  <p:embed/>
                </p:oleObj>
              </mc:Choice>
              <mc:Fallback>
                <p:oleObj name="Chart" r:id="rId4" imgW="7134225" imgH="4848352" progId="Excel.Sheet.8">
                  <p:embed/>
                  <p:pic>
                    <p:nvPicPr>
                      <p:cNvPr id="0" name="Picture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762000"/>
                        <a:ext cx="8058150" cy="547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75460" name="Oval 4"/>
          <p:cNvSpPr>
            <a:spLocks noChangeArrowheads="1"/>
          </p:cNvSpPr>
          <p:nvPr/>
        </p:nvSpPr>
        <p:spPr bwMode="auto">
          <a:xfrm>
            <a:off x="5508625" y="2997200"/>
            <a:ext cx="2376488" cy="1727200"/>
          </a:xfrm>
          <a:prstGeom prst="ellipse">
            <a:avLst/>
          </a:prstGeom>
          <a:noFill/>
          <a:ln w="9525">
            <a:solidFill>
              <a:srgbClr val="FF0000"/>
            </a:solidFill>
            <a:round/>
            <a:headEnd/>
            <a:tailEnd/>
          </a:ln>
        </p:spPr>
        <p:txBody>
          <a:bodyPr wrap="none" anchor="ctr"/>
          <a:lstStyle/>
          <a:p>
            <a:endParaRPr lang="es-ES_tradnl">
              <a:latin typeface="Calibri" pitchFamily="34" charset="0"/>
            </a:endParaRPr>
          </a:p>
        </p:txBody>
      </p:sp>
      <p:sp>
        <p:nvSpPr>
          <p:cNvPr id="275461" name="Text Box 5"/>
          <p:cNvSpPr txBox="1">
            <a:spLocks noChangeArrowheads="1"/>
          </p:cNvSpPr>
          <p:nvPr/>
        </p:nvSpPr>
        <p:spPr bwMode="auto">
          <a:xfrm>
            <a:off x="4716463" y="2708275"/>
            <a:ext cx="1800225" cy="646113"/>
          </a:xfrm>
          <a:prstGeom prst="rect">
            <a:avLst/>
          </a:prstGeom>
          <a:noFill/>
          <a:ln w="3175">
            <a:solidFill>
              <a:schemeClr val="tx1"/>
            </a:solidFill>
            <a:miter lim="800000"/>
            <a:headEnd/>
            <a:tailEnd/>
          </a:ln>
        </p:spPr>
        <p:txBody>
          <a:bodyPr>
            <a:spAutoFit/>
          </a:bodyPr>
          <a:lstStyle/>
          <a:p>
            <a:pPr>
              <a:spcBef>
                <a:spcPct val="50000"/>
              </a:spcBef>
            </a:pPr>
            <a:r>
              <a:rPr lang="fr-BE">
                <a:latin typeface="Calibri" pitchFamily="34" charset="0"/>
              </a:rPr>
              <a:t>Paris? Which Paris?</a:t>
            </a:r>
            <a:endParaRPr lang="en-GB">
              <a:latin typeface="Calibri"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 Marcador de pie de página"/>
          <p:cNvSpPr>
            <a:spLocks noGrp="1"/>
          </p:cNvSpPr>
          <p:nvPr>
            <p:ph type="ftr" sz="quarter" idx="11"/>
          </p:nvPr>
        </p:nvSpPr>
        <p:spPr>
          <a:xfrm>
            <a:off x="2085975" y="236538"/>
            <a:ext cx="58674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endParaRPr lang="en-GB">
              <a:solidFill>
                <a:schemeClr val="tx1">
                  <a:tint val="75000"/>
                </a:schemeClr>
              </a:solidFill>
              <a:latin typeface="+mn-lt"/>
            </a:endParaRPr>
          </a:p>
        </p:txBody>
      </p:sp>
      <p:sp>
        <p:nvSpPr>
          <p:cNvPr id="276485" name="Rectangle 2"/>
          <p:cNvSpPr>
            <a:spLocks noGrp="1" noChangeArrowheads="1"/>
          </p:cNvSpPr>
          <p:nvPr>
            <p:ph type="ctrTitle"/>
          </p:nvPr>
        </p:nvSpPr>
        <p:spPr>
          <a:xfrm>
            <a:off x="684213" y="404813"/>
            <a:ext cx="8064500" cy="1079500"/>
          </a:xfrm>
        </p:spPr>
        <p:txBody>
          <a:bodyPr/>
          <a:lstStyle/>
          <a:p>
            <a:r>
              <a:rPr lang="en-US" sz="2200" b="1" u="sng" smtClean="0"/>
              <a:t>Aid effectiveness example</a:t>
            </a:r>
            <a:r>
              <a:rPr lang="en-US" sz="2200" b="1" smtClean="0"/>
              <a:t>: predictability and longevity of ODA must be improved</a:t>
            </a:r>
            <a:endParaRPr lang="en-GB" sz="2200" b="1" smtClean="0"/>
          </a:p>
        </p:txBody>
      </p:sp>
      <p:sp>
        <p:nvSpPr>
          <p:cNvPr id="56323" name="Rectangle 3"/>
          <p:cNvSpPr>
            <a:spLocks noGrp="1" noChangeArrowheads="1"/>
          </p:cNvSpPr>
          <p:nvPr>
            <p:ph type="subTitle" idx="1"/>
          </p:nvPr>
        </p:nvSpPr>
        <p:spPr>
          <a:xfrm>
            <a:off x="1258888" y="3357563"/>
            <a:ext cx="6400800" cy="2808287"/>
          </a:xfrm>
        </p:spPr>
        <p:txBody>
          <a:bodyPr rtlCol="0">
            <a:normAutofit/>
          </a:bodyPr>
          <a:lstStyle/>
          <a:p>
            <a:pPr fontAlgn="auto">
              <a:spcAft>
                <a:spcPts val="0"/>
              </a:spcAft>
              <a:buFont typeface="Arial" pitchFamily="34" charset="0"/>
              <a:buNone/>
              <a:defRPr/>
            </a:pPr>
            <a:endParaRPr lang="en-GB">
              <a:solidFill>
                <a:srgbClr val="009999"/>
              </a:solidFill>
            </a:endParaRPr>
          </a:p>
          <a:p>
            <a:pPr fontAlgn="auto">
              <a:spcAft>
                <a:spcPts val="0"/>
              </a:spcAft>
              <a:buFont typeface="Arial" pitchFamily="34" charset="0"/>
              <a:buNone/>
              <a:defRPr/>
            </a:pPr>
            <a:endParaRPr lang="en-GB"/>
          </a:p>
        </p:txBody>
      </p:sp>
      <p:graphicFrame>
        <p:nvGraphicFramePr>
          <p:cNvPr id="276482" name="Object 2"/>
          <p:cNvGraphicFramePr>
            <a:graphicFrameLocks noChangeAspect="1"/>
          </p:cNvGraphicFramePr>
          <p:nvPr/>
        </p:nvGraphicFramePr>
        <p:xfrm>
          <a:off x="179388" y="1700213"/>
          <a:ext cx="4114800" cy="4076700"/>
        </p:xfrm>
        <a:graphic>
          <a:graphicData uri="http://schemas.openxmlformats.org/presentationml/2006/ole">
            <mc:AlternateContent xmlns:mc="http://schemas.openxmlformats.org/markup-compatibility/2006">
              <mc:Choice xmlns:v="urn:schemas-microsoft-com:vml" Requires="v">
                <p:oleObj spid="_x0000_s276490" name="Chart" r:id="rId4" imgW="3362249" imgH="1800149" progId="Excel.Sheet.8">
                  <p:embed/>
                </p:oleObj>
              </mc:Choice>
              <mc:Fallback>
                <p:oleObj name="Chart" r:id="rId4" imgW="3362249" imgH="1800149"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700213"/>
                        <a:ext cx="4114800" cy="407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483" name="Object 3"/>
          <p:cNvGraphicFramePr>
            <a:graphicFrameLocks noChangeAspect="1"/>
          </p:cNvGraphicFramePr>
          <p:nvPr/>
        </p:nvGraphicFramePr>
        <p:xfrm>
          <a:off x="4356100" y="1773238"/>
          <a:ext cx="4464050" cy="3887787"/>
        </p:xfrm>
        <a:graphic>
          <a:graphicData uri="http://schemas.openxmlformats.org/presentationml/2006/ole">
            <mc:AlternateContent xmlns:mc="http://schemas.openxmlformats.org/markup-compatibility/2006">
              <mc:Choice xmlns:v="urn:schemas-microsoft-com:vml" Requires="v">
                <p:oleObj spid="_x0000_s276491" name="Chart" r:id="rId6" imgW="4057802" imgH="2638349" progId="Excel.Sheet.8">
                  <p:embed/>
                </p:oleObj>
              </mc:Choice>
              <mc:Fallback>
                <p:oleObj name="Chart" r:id="rId6" imgW="4057802" imgH="2638349" progId="Excel.Sheet.8">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6100" y="1773238"/>
                        <a:ext cx="4464050" cy="388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pic>
        <p:nvPicPr>
          <p:cNvPr id="276487" name="Picture 6" descr="WHOSMALL"/>
          <p:cNvPicPr>
            <a:picLocks noChangeAspect="1" noChangeArrowheads="1"/>
          </p:cNvPicPr>
          <p:nvPr/>
        </p:nvPicPr>
        <p:blipFill>
          <a:blip r:embed="rId8"/>
          <a:srcRect/>
          <a:stretch>
            <a:fillRect/>
          </a:stretch>
        </p:blipFill>
        <p:spPr bwMode="auto">
          <a:xfrm>
            <a:off x="8458200" y="6165850"/>
            <a:ext cx="685800" cy="69215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7B59E791-5367-4FBC-A94E-28EAD4EFC587}" type="slidenum">
              <a:rPr lang="en-US"/>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9988" name="Object 4"/>
          <p:cNvGraphicFramePr>
            <a:graphicFrameLocks noChangeAspect="1"/>
          </p:cNvGraphicFramePr>
          <p:nvPr/>
        </p:nvGraphicFramePr>
        <p:xfrm>
          <a:off x="0" y="0"/>
          <a:ext cx="8820150" cy="6397625"/>
        </p:xfrm>
        <a:graphic>
          <a:graphicData uri="http://schemas.openxmlformats.org/presentationml/2006/ole">
            <mc:AlternateContent xmlns:mc="http://schemas.openxmlformats.org/markup-compatibility/2006">
              <mc:Choice xmlns:v="urn:schemas-microsoft-com:vml" Requires="v">
                <p:oleObj spid="_x0000_s169992" name="Chart" r:id="rId3" imgW="5896051" imgH="4276725" progId="Excel.Sheet.8">
                  <p:embed/>
                </p:oleObj>
              </mc:Choice>
              <mc:Fallback>
                <p:oleObj name="Chart" r:id="rId3" imgW="5896051" imgH="4276725" progId="Excel.Sheet.8">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820150" cy="639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69989" name="Text Box 5"/>
          <p:cNvSpPr txBox="1">
            <a:spLocks noChangeArrowheads="1"/>
          </p:cNvSpPr>
          <p:nvPr/>
        </p:nvSpPr>
        <p:spPr bwMode="auto">
          <a:xfrm>
            <a:off x="5580063" y="1700213"/>
            <a:ext cx="1296987" cy="254000"/>
          </a:xfrm>
          <a:prstGeom prst="rect">
            <a:avLst/>
          </a:prstGeom>
          <a:noFill/>
          <a:ln w="9525">
            <a:solidFill>
              <a:schemeClr val="tx1"/>
            </a:solidFill>
            <a:miter lim="800000"/>
            <a:headEnd/>
            <a:tailEnd/>
          </a:ln>
        </p:spPr>
        <p:txBody>
          <a:bodyPr>
            <a:spAutoFit/>
          </a:bodyPr>
          <a:lstStyle/>
          <a:p>
            <a:pPr>
              <a:spcBef>
                <a:spcPct val="50000"/>
              </a:spcBef>
            </a:pPr>
            <a:r>
              <a:rPr lang="fr-BE" sz="1000">
                <a:latin typeface="Calibri" pitchFamily="34" charset="0"/>
              </a:rPr>
              <a:t>Niue -1003/551</a:t>
            </a:r>
            <a:endParaRPr lang="en-GB" sz="1000">
              <a:latin typeface="Calibri" pitchFamily="34" charset="0"/>
            </a:endParaRPr>
          </a:p>
        </p:txBody>
      </p:sp>
      <p:sp>
        <p:nvSpPr>
          <p:cNvPr id="169990" name="Text Box 6"/>
          <p:cNvSpPr txBox="1">
            <a:spLocks noChangeArrowheads="1"/>
          </p:cNvSpPr>
          <p:nvPr/>
        </p:nvSpPr>
        <p:spPr bwMode="auto">
          <a:xfrm>
            <a:off x="6011863" y="3130550"/>
            <a:ext cx="865187" cy="406400"/>
          </a:xfrm>
          <a:prstGeom prst="rect">
            <a:avLst/>
          </a:prstGeom>
          <a:noFill/>
          <a:ln w="9525">
            <a:solidFill>
              <a:schemeClr val="tx1"/>
            </a:solidFill>
            <a:miter lim="800000"/>
            <a:headEnd/>
            <a:tailEnd/>
          </a:ln>
        </p:spPr>
        <p:txBody>
          <a:bodyPr>
            <a:spAutoFit/>
          </a:bodyPr>
          <a:lstStyle/>
          <a:p>
            <a:pPr>
              <a:spcBef>
                <a:spcPct val="50000"/>
              </a:spcBef>
            </a:pPr>
            <a:r>
              <a:rPr lang="fr-BE" sz="1000">
                <a:latin typeface="Calibri" pitchFamily="34" charset="0"/>
              </a:rPr>
              <a:t>Palau 651/323</a:t>
            </a:r>
            <a:endParaRPr lang="en-GB" sz="1000">
              <a:latin typeface="Calibri" pitchFamily="34" charset="0"/>
            </a:endParaRPr>
          </a:p>
        </p:txBody>
      </p:sp>
      <p:sp>
        <p:nvSpPr>
          <p:cNvPr id="169991" name="Text Box 8"/>
          <p:cNvSpPr txBox="1">
            <a:spLocks noChangeArrowheads="1"/>
          </p:cNvSpPr>
          <p:nvPr/>
        </p:nvSpPr>
        <p:spPr bwMode="auto">
          <a:xfrm>
            <a:off x="3995738" y="4941888"/>
            <a:ext cx="863600" cy="406400"/>
          </a:xfrm>
          <a:prstGeom prst="rect">
            <a:avLst/>
          </a:prstGeom>
          <a:noFill/>
          <a:ln w="9525">
            <a:solidFill>
              <a:schemeClr val="tx1"/>
            </a:solidFill>
            <a:miter lim="800000"/>
            <a:headEnd/>
            <a:tailEnd/>
          </a:ln>
        </p:spPr>
        <p:txBody>
          <a:bodyPr>
            <a:spAutoFit/>
          </a:bodyPr>
          <a:lstStyle/>
          <a:p>
            <a:pPr>
              <a:spcBef>
                <a:spcPct val="50000"/>
              </a:spcBef>
            </a:pPr>
            <a:r>
              <a:rPr lang="fr-BE" sz="1000">
                <a:latin typeface="Calibri" pitchFamily="34" charset="0"/>
              </a:rPr>
              <a:t>Israel -1700/50</a:t>
            </a:r>
            <a:endParaRPr lang="en-GB" sz="1000">
              <a:latin typeface="Calibri" pitchFamily="34" charset="0"/>
            </a:endParaRPr>
          </a:p>
        </p:txBody>
      </p:sp>
      <p:sp>
        <p:nvSpPr>
          <p:cNvPr id="169992" name="Text Box 9"/>
          <p:cNvSpPr txBox="1">
            <a:spLocks noChangeArrowheads="1"/>
          </p:cNvSpPr>
          <p:nvPr/>
        </p:nvSpPr>
        <p:spPr bwMode="auto">
          <a:xfrm>
            <a:off x="5651500" y="3860800"/>
            <a:ext cx="865188" cy="558800"/>
          </a:xfrm>
          <a:prstGeom prst="rect">
            <a:avLst/>
          </a:prstGeom>
          <a:noFill/>
          <a:ln w="9525">
            <a:solidFill>
              <a:schemeClr val="tx1"/>
            </a:solidFill>
            <a:miter lim="800000"/>
            <a:headEnd/>
            <a:tailEnd/>
          </a:ln>
        </p:spPr>
        <p:txBody>
          <a:bodyPr>
            <a:spAutoFit/>
          </a:bodyPr>
          <a:lstStyle/>
          <a:p>
            <a:pPr>
              <a:spcBef>
                <a:spcPct val="50000"/>
              </a:spcBef>
            </a:pPr>
            <a:r>
              <a:rPr lang="fr-BE" sz="1000">
                <a:latin typeface="Calibri" pitchFamily="34" charset="0"/>
              </a:rPr>
              <a:t>Marshall, Micronesia, Nauru</a:t>
            </a:r>
            <a:endParaRPr lang="en-GB" sz="1000">
              <a:latin typeface="Calibri" pitchFamily="34" charset="0"/>
            </a:endParaRPr>
          </a:p>
        </p:txBody>
      </p:sp>
      <p:sp>
        <p:nvSpPr>
          <p:cNvPr id="169993" name="Oval 10"/>
          <p:cNvSpPr>
            <a:spLocks noChangeArrowheads="1"/>
          </p:cNvSpPr>
          <p:nvPr/>
        </p:nvSpPr>
        <p:spPr bwMode="auto">
          <a:xfrm flipH="1">
            <a:off x="5364163" y="4868863"/>
            <a:ext cx="1655762" cy="1296987"/>
          </a:xfrm>
          <a:prstGeom prst="ellipse">
            <a:avLst/>
          </a:prstGeom>
          <a:noFill/>
          <a:ln w="9525">
            <a:solidFill>
              <a:schemeClr val="tx1"/>
            </a:solidFill>
            <a:round/>
            <a:headEnd/>
            <a:tailEnd/>
          </a:ln>
        </p:spPr>
        <p:txBody>
          <a:bodyPr wrap="none" anchor="ctr"/>
          <a:lstStyle/>
          <a:p>
            <a:endParaRPr lang="en-GB">
              <a:latin typeface="Calibri" pitchFamily="34" charset="0"/>
            </a:endParaRPr>
          </a:p>
        </p:txBody>
      </p:sp>
      <p:sp>
        <p:nvSpPr>
          <p:cNvPr id="169994" name="Line 11"/>
          <p:cNvSpPr>
            <a:spLocks noChangeShapeType="1"/>
          </p:cNvSpPr>
          <p:nvPr/>
        </p:nvSpPr>
        <p:spPr bwMode="auto">
          <a:xfrm flipH="1" flipV="1">
            <a:off x="3708400" y="3860800"/>
            <a:ext cx="1800225" cy="1223963"/>
          </a:xfrm>
          <a:prstGeom prst="line">
            <a:avLst/>
          </a:prstGeom>
          <a:noFill/>
          <a:ln w="9525">
            <a:solidFill>
              <a:schemeClr val="tx1"/>
            </a:solidFill>
            <a:round/>
            <a:headEnd/>
            <a:tailEnd type="triangle" w="med" len="med"/>
          </a:ln>
        </p:spPr>
        <p:txBody>
          <a:bodyPr/>
          <a:lstStyle/>
          <a:p>
            <a:endParaRPr lang="fr-FR"/>
          </a:p>
        </p:txBody>
      </p:sp>
      <p:sp>
        <p:nvSpPr>
          <p:cNvPr id="169995" name="Text Box 12"/>
          <p:cNvSpPr txBox="1">
            <a:spLocks noChangeArrowheads="1"/>
          </p:cNvSpPr>
          <p:nvPr/>
        </p:nvSpPr>
        <p:spPr bwMode="auto">
          <a:xfrm>
            <a:off x="2771775" y="3716338"/>
            <a:ext cx="1008063" cy="376237"/>
          </a:xfrm>
          <a:prstGeom prst="rect">
            <a:avLst/>
          </a:prstGeom>
          <a:noFill/>
          <a:ln w="9525">
            <a:solidFill>
              <a:schemeClr val="tx1"/>
            </a:solidFill>
            <a:miter lim="800000"/>
            <a:headEnd/>
            <a:tailEnd/>
          </a:ln>
        </p:spPr>
        <p:txBody>
          <a:bodyPr>
            <a:spAutoFit/>
          </a:bodyPr>
          <a:lstStyle/>
          <a:p>
            <a:pPr>
              <a:spcBef>
                <a:spcPct val="50000"/>
              </a:spcBef>
            </a:pPr>
            <a:r>
              <a:rPr lang="fr-BE">
                <a:latin typeface="Calibri" pitchFamily="34" charset="0"/>
              </a:rPr>
              <a:t>7,8 Bn</a:t>
            </a:r>
            <a:endParaRPr lang="en-GB">
              <a:latin typeface="Calibri" pitchFamily="34" charset="0"/>
            </a:endParaRPr>
          </a:p>
        </p:txBody>
      </p:sp>
      <p:sp>
        <p:nvSpPr>
          <p:cNvPr id="169996" name="Oval 13"/>
          <p:cNvSpPr>
            <a:spLocks noChangeArrowheads="1"/>
          </p:cNvSpPr>
          <p:nvPr/>
        </p:nvSpPr>
        <p:spPr bwMode="auto">
          <a:xfrm>
            <a:off x="6948488" y="5229225"/>
            <a:ext cx="360362" cy="792163"/>
          </a:xfrm>
          <a:prstGeom prst="ellipse">
            <a:avLst/>
          </a:prstGeom>
          <a:noFill/>
          <a:ln w="9525">
            <a:solidFill>
              <a:schemeClr val="tx1"/>
            </a:solidFill>
            <a:round/>
            <a:headEnd/>
            <a:tailEnd/>
          </a:ln>
        </p:spPr>
        <p:txBody>
          <a:bodyPr wrap="none" anchor="ctr"/>
          <a:lstStyle/>
          <a:p>
            <a:endParaRPr lang="en-GB">
              <a:latin typeface="Calibri" pitchFamily="34" charset="0"/>
            </a:endParaRPr>
          </a:p>
        </p:txBody>
      </p:sp>
      <p:sp>
        <p:nvSpPr>
          <p:cNvPr id="169997" name="Line 14"/>
          <p:cNvSpPr>
            <a:spLocks noChangeShapeType="1"/>
          </p:cNvSpPr>
          <p:nvPr/>
        </p:nvSpPr>
        <p:spPr bwMode="auto">
          <a:xfrm flipV="1">
            <a:off x="7164388" y="4508500"/>
            <a:ext cx="215900" cy="720725"/>
          </a:xfrm>
          <a:prstGeom prst="line">
            <a:avLst/>
          </a:prstGeom>
          <a:noFill/>
          <a:ln w="9525">
            <a:solidFill>
              <a:schemeClr val="tx1"/>
            </a:solidFill>
            <a:round/>
            <a:headEnd/>
            <a:tailEnd type="triangle" w="med" len="med"/>
          </a:ln>
        </p:spPr>
        <p:txBody>
          <a:bodyPr/>
          <a:lstStyle/>
          <a:p>
            <a:endParaRPr lang="fr-FR"/>
          </a:p>
        </p:txBody>
      </p:sp>
      <p:sp>
        <p:nvSpPr>
          <p:cNvPr id="169998" name="Text Box 15"/>
          <p:cNvSpPr txBox="1">
            <a:spLocks noChangeArrowheads="1"/>
          </p:cNvSpPr>
          <p:nvPr/>
        </p:nvSpPr>
        <p:spPr bwMode="auto">
          <a:xfrm>
            <a:off x="7380288" y="4005263"/>
            <a:ext cx="1152525" cy="376237"/>
          </a:xfrm>
          <a:prstGeom prst="rect">
            <a:avLst/>
          </a:prstGeom>
          <a:noFill/>
          <a:ln w="9525">
            <a:solidFill>
              <a:schemeClr val="tx1"/>
            </a:solidFill>
            <a:miter lim="800000"/>
            <a:headEnd/>
            <a:tailEnd/>
          </a:ln>
        </p:spPr>
        <p:txBody>
          <a:bodyPr>
            <a:spAutoFit/>
          </a:bodyPr>
          <a:lstStyle/>
          <a:p>
            <a:pPr>
              <a:spcBef>
                <a:spcPct val="50000"/>
              </a:spcBef>
            </a:pPr>
            <a:r>
              <a:rPr lang="fr-BE">
                <a:latin typeface="Calibri" pitchFamily="34" charset="0"/>
              </a:rPr>
              <a:t>11,5 Bn</a:t>
            </a:r>
            <a:endParaRPr lang="en-GB">
              <a:latin typeface="Calibri" pitchFamily="34" charset="0"/>
            </a:endParaRPr>
          </a:p>
        </p:txBody>
      </p:sp>
      <p:sp>
        <p:nvSpPr>
          <p:cNvPr id="13" name="Slide Number Placeholder 12"/>
          <p:cNvSpPr>
            <a:spLocks noGrp="1"/>
          </p:cNvSpPr>
          <p:nvPr>
            <p:ph type="sldNum" sz="quarter" idx="12"/>
          </p:nvPr>
        </p:nvSpPr>
        <p:spPr/>
        <p:txBody>
          <a:bodyPr/>
          <a:lstStyle/>
          <a:p>
            <a:pPr>
              <a:defRPr/>
            </a:pPr>
            <a:fld id="{95802DAE-FF73-42E4-A3B8-B79EFDAAE124}" type="slidenum">
              <a:rPr lang="en-US"/>
              <a:pPr>
                <a:defRPr/>
              </a:pPr>
              <a:t>49</a:t>
            </a:fld>
            <a:endParaRPr lang="en-US"/>
          </a:p>
        </p:txBody>
      </p:sp>
      <p:sp>
        <p:nvSpPr>
          <p:cNvPr id="14" name="Footer Placeholder 13"/>
          <p:cNvSpPr>
            <a:spLocks noGrp="1"/>
          </p:cNvSpPr>
          <p:nvPr>
            <p:ph type="ftr" sz="quarter" idx="11"/>
          </p:nvPr>
        </p:nvSpPr>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Basic needs : enough water and food</a:t>
            </a:r>
            <a:endParaRPr lang="en-US" dirty="0"/>
          </a:p>
        </p:txBody>
      </p:sp>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11978722-F441-4AB3-BC15-1671D0E8B546}" type="slidenum">
              <a:rPr lang="en-US"/>
              <a:pPr>
                <a:defRPr/>
              </a:pPr>
              <a:t>5</a:t>
            </a:fld>
            <a:endParaRPr lang="en-US"/>
          </a:p>
        </p:txBody>
      </p:sp>
      <p:graphicFrame>
        <p:nvGraphicFramePr>
          <p:cNvPr id="6" name="Chart 5"/>
          <p:cNvGraphicFramePr/>
          <p:nvPr/>
        </p:nvGraphicFramePr>
        <p:xfrm>
          <a:off x="685800" y="2133600"/>
          <a:ext cx="3733800" cy="3657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6"/>
          <p:cNvGraphicFramePr>
            <a:graphicFrameLocks noGrp="1"/>
          </p:cNvGraphicFramePr>
          <p:nvPr>
            <p:ph idx="1"/>
          </p:nvPr>
        </p:nvGraphicFramePr>
        <p:xfrm>
          <a:off x="4648200" y="2057400"/>
          <a:ext cx="3733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3" name="Slide Number Placeholder 2"/>
          <p:cNvSpPr>
            <a:spLocks noGrp="1"/>
          </p:cNvSpPr>
          <p:nvPr>
            <p:ph type="sldNum" sz="quarter" idx="12"/>
          </p:nvPr>
        </p:nvSpPr>
        <p:spPr/>
        <p:txBody>
          <a:bodyPr/>
          <a:lstStyle/>
          <a:p>
            <a:pPr>
              <a:defRPr/>
            </a:pPr>
            <a:fld id="{195969E4-36BF-4B6B-8E9F-581FAA7333A5}" type="slidenum">
              <a:rPr lang="en-US"/>
              <a:pPr>
                <a:defRPr/>
              </a:pPr>
              <a:t>50</a:t>
            </a:fld>
            <a:endParaRPr lang="en-US"/>
          </a:p>
        </p:txBody>
      </p:sp>
      <p:sp>
        <p:nvSpPr>
          <p:cNvPr id="284675"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GB">
              <a:cs typeface="Arial" charset="0"/>
            </a:endParaRPr>
          </a:p>
        </p:txBody>
      </p:sp>
      <p:pic>
        <p:nvPicPr>
          <p:cNvPr id="284676" name="Picture 5"/>
          <p:cNvPicPr>
            <a:picLocks noChangeAspect="1" noChangeArrowheads="1"/>
          </p:cNvPicPr>
          <p:nvPr/>
        </p:nvPicPr>
        <p:blipFill>
          <a:blip r:embed="rId2"/>
          <a:srcRect/>
          <a:stretch>
            <a:fillRect/>
          </a:stretch>
        </p:blipFill>
        <p:spPr bwMode="auto">
          <a:xfrm>
            <a:off x="304800" y="609600"/>
            <a:ext cx="8458200" cy="5286375"/>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p:cNvSpPr>
          <p:nvPr>
            <p:ph type="title"/>
          </p:nvPr>
        </p:nvSpPr>
        <p:spPr/>
        <p:txBody>
          <a:bodyPr/>
          <a:lstStyle/>
          <a:p>
            <a:r>
              <a:rPr lang="fr-BE" smtClean="0"/>
              <a:t>A new global solidarity framework?</a:t>
            </a:r>
            <a:endParaRPr lang="en-GB" smtClean="0"/>
          </a:p>
        </p:txBody>
      </p:sp>
      <p:sp>
        <p:nvSpPr>
          <p:cNvPr id="329733" name="Rectangle 5"/>
          <p:cNvSpPr>
            <a:spLocks noGrp="1"/>
          </p:cNvSpPr>
          <p:nvPr>
            <p:ph type="body" idx="1"/>
          </p:nvPr>
        </p:nvSpPr>
        <p:spPr/>
        <p:txBody>
          <a:bodyPr/>
          <a:lstStyle/>
          <a:p>
            <a:r>
              <a:rPr lang="fr-BE" smtClean="0"/>
              <a:t>Resources for Minimum country dignity : 3300</a:t>
            </a:r>
          </a:p>
          <a:p>
            <a:r>
              <a:rPr lang="fr-BE" smtClean="0"/>
              <a:t>Maximum to keep average : 19000</a:t>
            </a:r>
          </a:p>
          <a:p>
            <a:endParaRPr lang="fr-BE" smtClean="0"/>
          </a:p>
        </p:txBody>
      </p:sp>
      <p:pic>
        <p:nvPicPr>
          <p:cNvPr id="329734" name="Picture 6"/>
          <p:cNvPicPr>
            <a:picLocks noChangeArrowheads="1"/>
          </p:cNvPicPr>
          <p:nvPr/>
        </p:nvPicPr>
        <p:blipFill>
          <a:blip r:embed="rId2"/>
          <a:srcRect/>
          <a:stretch>
            <a:fillRect/>
          </a:stretch>
        </p:blipFill>
        <p:spPr bwMode="auto">
          <a:xfrm>
            <a:off x="838200" y="3048000"/>
            <a:ext cx="7010400" cy="28194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p:cNvSpPr>
          <p:nvPr>
            <p:ph type="title"/>
          </p:nvPr>
        </p:nvSpPr>
        <p:spPr/>
        <p:txBody>
          <a:bodyPr/>
          <a:lstStyle/>
          <a:p>
            <a:r>
              <a:rPr lang="fr-BE" sz="4000" smtClean="0"/>
              <a:t>Countries and poulations under mDp</a:t>
            </a:r>
            <a:endParaRPr lang="en-GB" sz="4000" smtClean="0"/>
          </a:p>
        </p:txBody>
      </p:sp>
      <p:pic>
        <p:nvPicPr>
          <p:cNvPr id="332804" name="Picture 4"/>
          <p:cNvPicPr>
            <a:picLocks noGrp="1" noChangeAspect="1" noChangeArrowheads="1"/>
          </p:cNvPicPr>
          <p:nvPr>
            <p:ph type="body" idx="1"/>
          </p:nvPr>
        </p:nvPicPr>
        <p:blipFill>
          <a:blip r:embed="rId2"/>
          <a:srcRect/>
          <a:stretch>
            <a:fillRect/>
          </a:stretch>
        </p:blipFill>
        <p:spPr>
          <a:xfrm>
            <a:off x="2133600" y="1676400"/>
            <a:ext cx="5181600" cy="2495550"/>
          </a:xfrm>
          <a:noFill/>
          <a:ln/>
        </p:spPr>
      </p:pic>
      <p:pic>
        <p:nvPicPr>
          <p:cNvPr id="332805" name="Picture 5"/>
          <p:cNvPicPr>
            <a:picLocks noChangeAspect="1" noChangeArrowheads="1"/>
          </p:cNvPicPr>
          <p:nvPr/>
        </p:nvPicPr>
        <p:blipFill>
          <a:blip r:embed="rId3"/>
          <a:srcRect/>
          <a:stretch>
            <a:fillRect/>
          </a:stretch>
        </p:blipFill>
        <p:spPr bwMode="auto">
          <a:xfrm>
            <a:off x="2133600" y="4114800"/>
            <a:ext cx="5105400" cy="25146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p:cNvSpPr>
          <p:nvPr>
            <p:ph type="title"/>
          </p:nvPr>
        </p:nvSpPr>
        <p:spPr/>
        <p:txBody>
          <a:bodyPr/>
          <a:lstStyle/>
          <a:p>
            <a:r>
              <a:rPr lang="fr-BE" smtClean="0"/>
              <a:t>GDP gap, public financing gap</a:t>
            </a:r>
            <a:endParaRPr lang="en-GB" smtClean="0"/>
          </a:p>
        </p:txBody>
      </p:sp>
      <p:sp>
        <p:nvSpPr>
          <p:cNvPr id="334851" name="Rectangle 3"/>
          <p:cNvSpPr>
            <a:spLocks noGrp="1"/>
          </p:cNvSpPr>
          <p:nvPr>
            <p:ph type="body" idx="1"/>
          </p:nvPr>
        </p:nvSpPr>
        <p:spPr/>
        <p:txBody>
          <a:bodyPr/>
          <a:lstStyle/>
          <a:p>
            <a:r>
              <a:rPr lang="fr-BE" smtClean="0"/>
              <a:t>2,235 Trillion</a:t>
            </a:r>
          </a:p>
          <a:p>
            <a:r>
              <a:rPr lang="fr-BE" smtClean="0"/>
              <a:t>20% public financing gap : 447 Bn</a:t>
            </a:r>
          </a:p>
          <a:p>
            <a:r>
              <a:rPr lang="fr-BE" smtClean="0"/>
              <a:t>GPGs (1,5 % GDP at global level?) : 700 Bn</a:t>
            </a:r>
          </a:p>
          <a:p>
            <a:r>
              <a:rPr lang="fr-BE" smtClean="0"/>
              <a:t>1,147 Bn</a:t>
            </a:r>
          </a:p>
          <a:p>
            <a:r>
              <a:rPr lang="fr-BE" smtClean="0"/>
              <a:t>75% direct GDP SS : 1,11% GDP</a:t>
            </a:r>
          </a:p>
          <a:p>
            <a:r>
              <a:rPr lang="fr-BE" smtClean="0"/>
              <a:t>25% indirect GlTr SS : 1,9% GlTr</a:t>
            </a:r>
            <a:endParaRPr lang="en-GB"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p:cNvSpPr>
          <p:nvPr>
            <p:ph type="title"/>
          </p:nvPr>
        </p:nvSpPr>
        <p:spPr/>
        <p:txBody>
          <a:bodyPr/>
          <a:lstStyle/>
          <a:p>
            <a:r>
              <a:rPr lang="fr-BE" smtClean="0"/>
              <a:t>Global SS vs. ODA</a:t>
            </a:r>
            <a:endParaRPr lang="en-GB" smtClean="0"/>
          </a:p>
        </p:txBody>
      </p:sp>
      <p:pic>
        <p:nvPicPr>
          <p:cNvPr id="335876" name="Picture 4"/>
          <p:cNvPicPr>
            <a:picLocks noGrp="1" noChangeAspect="1" noChangeArrowheads="1"/>
          </p:cNvPicPr>
          <p:nvPr>
            <p:ph type="body" idx="1"/>
          </p:nvPr>
        </p:nvPicPr>
        <p:blipFill>
          <a:blip r:embed="rId2"/>
          <a:srcRect/>
          <a:stretch>
            <a:fillRect/>
          </a:stretch>
        </p:blipFill>
        <p:spPr>
          <a:xfrm>
            <a:off x="1619250" y="1881188"/>
            <a:ext cx="5905500" cy="3962400"/>
          </a:xfrm>
          <a:noFill/>
          <a:ln/>
        </p:spPr>
      </p:pic>
    </p:spTree>
    <p:extLst>
      <p:ext uri="{BB962C8B-B14F-4D97-AF65-F5344CB8AC3E}">
        <p14:creationId xmlns:p14="http://schemas.microsoft.com/office/powerpoint/2010/main" val="10767801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fr-BE" sz="4000">
                <a:latin typeface="Californian FB" pitchFamily="18" charset="0"/>
              </a:rPr>
              <a:t>Concept and challenge </a:t>
            </a:r>
            <a:br>
              <a:rPr lang="fr-BE" sz="4000">
                <a:latin typeface="Californian FB" pitchFamily="18" charset="0"/>
              </a:rPr>
            </a:br>
            <a:r>
              <a:rPr lang="fr-BE" sz="4000">
                <a:latin typeface="Californian FB" pitchFamily="18" charset="0"/>
              </a:rPr>
              <a:t>of Global Health</a:t>
            </a:r>
            <a:endParaRPr lang="en-GB" sz="4000">
              <a:latin typeface="Californian FB" pitchFamily="18" charset="0"/>
            </a:endParaRPr>
          </a:p>
        </p:txBody>
      </p:sp>
      <p:sp>
        <p:nvSpPr>
          <p:cNvPr id="45059" name="Rectangle 3"/>
          <p:cNvSpPr>
            <a:spLocks noGrp="1" noChangeArrowheads="1"/>
          </p:cNvSpPr>
          <p:nvPr>
            <p:ph type="body" sz="half" idx="1"/>
          </p:nvPr>
        </p:nvSpPr>
        <p:spPr>
          <a:xfrm>
            <a:off x="539750" y="1700213"/>
            <a:ext cx="2928938" cy="4114800"/>
          </a:xfrm>
        </p:spPr>
        <p:txBody>
          <a:bodyPr/>
          <a:lstStyle/>
          <a:p>
            <a:pPr>
              <a:lnSpc>
                <a:spcPct val="90000"/>
              </a:lnSpc>
              <a:buFontTx/>
              <a:buNone/>
            </a:pPr>
            <a:endParaRPr lang="fr-BE" b="1">
              <a:latin typeface="Californian FB" pitchFamily="18" charset="0"/>
            </a:endParaRPr>
          </a:p>
          <a:p>
            <a:pPr>
              <a:lnSpc>
                <a:spcPct val="90000"/>
              </a:lnSpc>
              <a:buFontTx/>
              <a:buNone/>
            </a:pPr>
            <a:r>
              <a:rPr lang="fr-BE" b="1">
                <a:latin typeface="Californian FB" pitchFamily="18" charset="0"/>
              </a:rPr>
              <a:t>Country level</a:t>
            </a:r>
          </a:p>
          <a:p>
            <a:pPr>
              <a:lnSpc>
                <a:spcPct val="90000"/>
              </a:lnSpc>
              <a:buFontTx/>
              <a:buNone/>
            </a:pPr>
            <a:r>
              <a:rPr lang="fr-BE" sz="2400">
                <a:latin typeface="Californian FB" pitchFamily="18" charset="0"/>
              </a:rPr>
              <a:t>(WHA Res 62.12 PHC/SHS)</a:t>
            </a:r>
          </a:p>
          <a:p>
            <a:pPr>
              <a:lnSpc>
                <a:spcPct val="90000"/>
              </a:lnSpc>
              <a:buFontTx/>
              <a:buNone/>
            </a:pPr>
            <a:endParaRPr lang="fr-BE" sz="2400">
              <a:latin typeface="Californian FB" pitchFamily="18" charset="0"/>
            </a:endParaRPr>
          </a:p>
          <a:p>
            <a:pPr>
              <a:lnSpc>
                <a:spcPct val="90000"/>
              </a:lnSpc>
              <a:buFontTx/>
              <a:buChar char="o"/>
            </a:pPr>
            <a:r>
              <a:rPr lang="fr-BE" sz="2400">
                <a:latin typeface="Californian FB" pitchFamily="18" charset="0"/>
              </a:rPr>
              <a:t>Inclusive leadership</a:t>
            </a:r>
          </a:p>
          <a:p>
            <a:pPr>
              <a:lnSpc>
                <a:spcPct val="90000"/>
              </a:lnSpc>
              <a:buFontTx/>
              <a:buChar char="o"/>
            </a:pPr>
            <a:r>
              <a:rPr lang="fr-BE" sz="2400">
                <a:latin typeface="Californian FB" pitchFamily="18" charset="0"/>
              </a:rPr>
              <a:t>Patient-centred</a:t>
            </a:r>
          </a:p>
          <a:p>
            <a:pPr>
              <a:lnSpc>
                <a:spcPct val="90000"/>
              </a:lnSpc>
              <a:buFontTx/>
              <a:buChar char="o"/>
            </a:pPr>
            <a:r>
              <a:rPr lang="fr-BE" sz="2400">
                <a:latin typeface="Californian FB" pitchFamily="18" charset="0"/>
              </a:rPr>
              <a:t>Health in all policies</a:t>
            </a:r>
          </a:p>
          <a:p>
            <a:pPr>
              <a:lnSpc>
                <a:spcPct val="90000"/>
              </a:lnSpc>
              <a:buFontTx/>
              <a:buChar char="o"/>
            </a:pPr>
            <a:endParaRPr lang="fr-BE" sz="2400">
              <a:latin typeface="Californian FB" pitchFamily="18" charset="0"/>
            </a:endParaRPr>
          </a:p>
        </p:txBody>
      </p:sp>
      <p:sp>
        <p:nvSpPr>
          <p:cNvPr id="45060" name="Rectangle 4"/>
          <p:cNvSpPr>
            <a:spLocks noGrp="1" noChangeArrowheads="1"/>
          </p:cNvSpPr>
          <p:nvPr>
            <p:ph type="body" sz="half" idx="2"/>
          </p:nvPr>
        </p:nvSpPr>
        <p:spPr>
          <a:xfrm>
            <a:off x="5759450" y="1557338"/>
            <a:ext cx="3384550" cy="4114800"/>
          </a:xfrm>
        </p:spPr>
        <p:txBody>
          <a:bodyPr/>
          <a:lstStyle/>
          <a:p>
            <a:pPr>
              <a:lnSpc>
                <a:spcPct val="90000"/>
              </a:lnSpc>
              <a:buFontTx/>
              <a:buNone/>
            </a:pPr>
            <a:endParaRPr lang="fr-BE" b="1">
              <a:latin typeface="Californian FB" pitchFamily="18" charset="0"/>
            </a:endParaRPr>
          </a:p>
          <a:p>
            <a:pPr>
              <a:lnSpc>
                <a:spcPct val="90000"/>
              </a:lnSpc>
              <a:buFontTx/>
              <a:buNone/>
            </a:pPr>
            <a:r>
              <a:rPr lang="fr-BE" b="1">
                <a:latin typeface="Californian FB" pitchFamily="18" charset="0"/>
              </a:rPr>
              <a:t>Global level</a:t>
            </a:r>
          </a:p>
          <a:p>
            <a:pPr>
              <a:lnSpc>
                <a:spcPct val="90000"/>
              </a:lnSpc>
              <a:buFontTx/>
              <a:buNone/>
            </a:pPr>
            <a:r>
              <a:rPr lang="fr-BE" sz="2400">
                <a:latin typeface="Californian FB" pitchFamily="18" charset="0"/>
              </a:rPr>
              <a:t>(2011 FCGH?)</a:t>
            </a:r>
          </a:p>
          <a:p>
            <a:pPr>
              <a:lnSpc>
                <a:spcPct val="90000"/>
              </a:lnSpc>
              <a:buFontTx/>
              <a:buNone/>
            </a:pPr>
            <a:endParaRPr lang="fr-BE" sz="2400">
              <a:latin typeface="Californian FB" pitchFamily="18" charset="0"/>
            </a:endParaRPr>
          </a:p>
          <a:p>
            <a:pPr>
              <a:lnSpc>
                <a:spcPct val="90000"/>
              </a:lnSpc>
              <a:buFontTx/>
              <a:buChar char="o"/>
            </a:pPr>
            <a:endParaRPr lang="fr-BE" sz="2400">
              <a:latin typeface="Californian FB" pitchFamily="18" charset="0"/>
            </a:endParaRPr>
          </a:p>
          <a:p>
            <a:pPr>
              <a:lnSpc>
                <a:spcPct val="90000"/>
              </a:lnSpc>
              <a:buFontTx/>
              <a:buChar char="o"/>
            </a:pPr>
            <a:r>
              <a:rPr lang="fr-BE" sz="2400">
                <a:latin typeface="Californian FB" pitchFamily="18" charset="0"/>
              </a:rPr>
              <a:t>Global health governance</a:t>
            </a:r>
          </a:p>
          <a:p>
            <a:pPr>
              <a:lnSpc>
                <a:spcPct val="90000"/>
              </a:lnSpc>
              <a:buFontTx/>
              <a:buChar char="o"/>
            </a:pPr>
            <a:r>
              <a:rPr lang="fr-BE" sz="2400">
                <a:latin typeface="Californian FB" pitchFamily="18" charset="0"/>
              </a:rPr>
              <a:t>Global health equity</a:t>
            </a:r>
          </a:p>
          <a:p>
            <a:pPr>
              <a:lnSpc>
                <a:spcPct val="90000"/>
              </a:lnSpc>
              <a:buFontTx/>
              <a:buChar char="o"/>
            </a:pPr>
            <a:r>
              <a:rPr lang="fr-BE" sz="2400">
                <a:latin typeface="Californian FB" pitchFamily="18" charset="0"/>
              </a:rPr>
              <a:t>Coherence for Global Health</a:t>
            </a:r>
          </a:p>
        </p:txBody>
      </p:sp>
      <p:sp>
        <p:nvSpPr>
          <p:cNvPr id="45061" name="Rectangle 5"/>
          <p:cNvSpPr>
            <a:spLocks noChangeArrowheads="1"/>
          </p:cNvSpPr>
          <p:nvPr/>
        </p:nvSpPr>
        <p:spPr bwMode="auto">
          <a:xfrm>
            <a:off x="539750" y="1700213"/>
            <a:ext cx="2879725" cy="41052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smtClean="0">
              <a:solidFill>
                <a:srgbClr val="000000"/>
              </a:solidFill>
              <a:latin typeface="Arial" pitchFamily="34" charset="0"/>
            </a:endParaRPr>
          </a:p>
        </p:txBody>
      </p:sp>
      <p:sp>
        <p:nvSpPr>
          <p:cNvPr id="45062" name="Rectangle 6"/>
          <p:cNvSpPr>
            <a:spLocks noChangeArrowheads="1"/>
          </p:cNvSpPr>
          <p:nvPr/>
        </p:nvSpPr>
        <p:spPr bwMode="auto">
          <a:xfrm>
            <a:off x="5651500" y="1700213"/>
            <a:ext cx="3240088" cy="41767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smtClean="0">
              <a:solidFill>
                <a:srgbClr val="000000"/>
              </a:solidFill>
              <a:latin typeface="Arial" pitchFamily="34" charset="0"/>
            </a:endParaRPr>
          </a:p>
        </p:txBody>
      </p:sp>
      <p:sp>
        <p:nvSpPr>
          <p:cNvPr id="45063" name="Text Box 7"/>
          <p:cNvSpPr txBox="1">
            <a:spLocks noChangeArrowheads="1"/>
          </p:cNvSpPr>
          <p:nvPr/>
        </p:nvSpPr>
        <p:spPr bwMode="auto">
          <a:xfrm>
            <a:off x="3419475" y="6553200"/>
            <a:ext cx="2376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pt-BR" sz="1400" smtClean="0">
              <a:solidFill>
                <a:srgbClr val="000000"/>
              </a:solidFill>
              <a:latin typeface="Arial" pitchFamily="34" charset="0"/>
            </a:endParaRPr>
          </a:p>
        </p:txBody>
      </p:sp>
      <p:sp>
        <p:nvSpPr>
          <p:cNvPr id="45064" name="Text Box 8"/>
          <p:cNvSpPr txBox="1">
            <a:spLocks noChangeArrowheads="1"/>
          </p:cNvSpPr>
          <p:nvPr/>
        </p:nvSpPr>
        <p:spPr bwMode="auto">
          <a:xfrm>
            <a:off x="2771775" y="5949950"/>
            <a:ext cx="3455988"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20000"/>
              </a:spcBef>
              <a:buClr>
                <a:srgbClr val="99CC00"/>
              </a:buClr>
            </a:pPr>
            <a:r>
              <a:rPr lang="fr-BE" b="1" smtClean="0">
                <a:solidFill>
                  <a:srgbClr val="000000"/>
                </a:solidFill>
                <a:latin typeface="Arial" pitchFamily="34" charset="0"/>
              </a:rPr>
              <a:t>Towards universal coverage</a:t>
            </a:r>
            <a:endParaRPr lang="en-GB" b="1" smtClean="0">
              <a:solidFill>
                <a:srgbClr val="000000"/>
              </a:solidFill>
              <a:latin typeface="Arial" pitchFamily="34" charset="0"/>
            </a:endParaRPr>
          </a:p>
          <a:p>
            <a:pPr>
              <a:spcBef>
                <a:spcPct val="50000"/>
              </a:spcBef>
            </a:pPr>
            <a:endParaRPr lang="en-GB" sz="1600" smtClean="0">
              <a:solidFill>
                <a:srgbClr val="000000"/>
              </a:solidFill>
              <a:latin typeface="Arial" pitchFamily="34" charset="0"/>
            </a:endParaRPr>
          </a:p>
        </p:txBody>
      </p:sp>
      <p:sp>
        <p:nvSpPr>
          <p:cNvPr id="45065" name="Rectangle 9"/>
          <p:cNvSpPr>
            <a:spLocks noChangeArrowheads="1"/>
          </p:cNvSpPr>
          <p:nvPr/>
        </p:nvSpPr>
        <p:spPr bwMode="auto">
          <a:xfrm>
            <a:off x="2771775" y="5949950"/>
            <a:ext cx="3384550"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sz="1400" smtClean="0">
              <a:solidFill>
                <a:srgbClr val="000000"/>
              </a:solidFill>
              <a:latin typeface="Arial" pitchFamily="34" charset="0"/>
            </a:endParaRPr>
          </a:p>
        </p:txBody>
      </p:sp>
      <p:sp>
        <p:nvSpPr>
          <p:cNvPr id="45066" name="Text Box 10"/>
          <p:cNvSpPr txBox="1">
            <a:spLocks noChangeArrowheads="1"/>
          </p:cNvSpPr>
          <p:nvPr/>
        </p:nvSpPr>
        <p:spPr bwMode="auto">
          <a:xfrm>
            <a:off x="3635375" y="3789363"/>
            <a:ext cx="1873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pt-BR" sz="1400" smtClean="0">
              <a:solidFill>
                <a:srgbClr val="000000"/>
              </a:solidFill>
              <a:latin typeface="Arial" pitchFamily="34" charset="0"/>
            </a:endParaRPr>
          </a:p>
        </p:txBody>
      </p:sp>
      <p:sp>
        <p:nvSpPr>
          <p:cNvPr id="45067" name="Text Box 11"/>
          <p:cNvSpPr txBox="1">
            <a:spLocks noChangeArrowheads="1"/>
          </p:cNvSpPr>
          <p:nvPr/>
        </p:nvSpPr>
        <p:spPr bwMode="auto">
          <a:xfrm>
            <a:off x="3635375" y="4221163"/>
            <a:ext cx="17287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t-BR" sz="1400" smtClean="0">
              <a:solidFill>
                <a:srgbClr val="000000"/>
              </a:solidFill>
              <a:latin typeface="Arial" pitchFamily="34" charset="0"/>
            </a:endParaRPr>
          </a:p>
        </p:txBody>
      </p:sp>
      <p:sp>
        <p:nvSpPr>
          <p:cNvPr id="45068" name="Text Box 12"/>
          <p:cNvSpPr txBox="1">
            <a:spLocks noChangeArrowheads="1"/>
          </p:cNvSpPr>
          <p:nvPr/>
        </p:nvSpPr>
        <p:spPr bwMode="auto">
          <a:xfrm>
            <a:off x="3563938" y="4075113"/>
            <a:ext cx="1871662"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BE" b="1" smtClean="0">
                <a:solidFill>
                  <a:srgbClr val="000000"/>
                </a:solidFill>
                <a:latin typeface="Arial" pitchFamily="34" charset="0"/>
              </a:rPr>
              <a:t>Health by all</a:t>
            </a:r>
          </a:p>
          <a:p>
            <a:pPr algn="ctr"/>
            <a:endParaRPr lang="fr-BE" b="1" smtClean="0">
              <a:solidFill>
                <a:srgbClr val="000000"/>
              </a:solidFill>
              <a:latin typeface="Arial" pitchFamily="34" charset="0"/>
            </a:endParaRPr>
          </a:p>
          <a:p>
            <a:pPr algn="ctr"/>
            <a:r>
              <a:rPr lang="fr-BE" b="1" smtClean="0">
                <a:solidFill>
                  <a:srgbClr val="000000"/>
                </a:solidFill>
                <a:latin typeface="Arial" pitchFamily="34" charset="0"/>
              </a:rPr>
              <a:t>Health for all</a:t>
            </a:r>
          </a:p>
          <a:p>
            <a:pPr algn="ctr"/>
            <a:endParaRPr lang="fr-BE" b="1" smtClean="0">
              <a:solidFill>
                <a:srgbClr val="000000"/>
              </a:solidFill>
              <a:latin typeface="Arial" pitchFamily="34" charset="0"/>
            </a:endParaRPr>
          </a:p>
          <a:p>
            <a:pPr algn="ctr"/>
            <a:r>
              <a:rPr lang="fr-BE" b="1" smtClean="0">
                <a:solidFill>
                  <a:srgbClr val="000000"/>
                </a:solidFill>
                <a:latin typeface="Arial" pitchFamily="34" charset="0"/>
              </a:rPr>
              <a:t>Health in all</a:t>
            </a:r>
            <a:endParaRPr lang="en-GB" b="1" smtClean="0">
              <a:solidFill>
                <a:srgbClr val="000000"/>
              </a:solidFill>
              <a:latin typeface="Arial" pitchFamily="34" charset="0"/>
            </a:endParaRPr>
          </a:p>
        </p:txBody>
      </p:sp>
      <p:sp>
        <p:nvSpPr>
          <p:cNvPr id="45069" name="Rectangle 13"/>
          <p:cNvSpPr>
            <a:spLocks noChangeArrowheads="1"/>
          </p:cNvSpPr>
          <p:nvPr/>
        </p:nvSpPr>
        <p:spPr bwMode="auto">
          <a:xfrm>
            <a:off x="3563938" y="3933825"/>
            <a:ext cx="2016125" cy="1800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sz="1400" smtClean="0">
              <a:solidFill>
                <a:srgbClr val="808080"/>
              </a:solidFill>
              <a:latin typeface="Arial" pitchFamily="34" charset="0"/>
            </a:endParaRPr>
          </a:p>
        </p:txBody>
      </p:sp>
    </p:spTree>
    <p:extLst>
      <p:ext uri="{BB962C8B-B14F-4D97-AF65-F5344CB8AC3E}">
        <p14:creationId xmlns:p14="http://schemas.microsoft.com/office/powerpoint/2010/main" val="994297738"/>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fr-BE" sz="2800" b="1">
                <a:latin typeface="Californian FB" pitchFamily="18" charset="0"/>
              </a:rPr>
              <a:t>From a fragmented to a comprehensive </a:t>
            </a:r>
            <a:br>
              <a:rPr lang="fr-BE" sz="2800" b="1">
                <a:latin typeface="Californian FB" pitchFamily="18" charset="0"/>
              </a:rPr>
            </a:br>
            <a:r>
              <a:rPr lang="fr-BE" sz="2800" b="1">
                <a:latin typeface="Californian FB" pitchFamily="18" charset="0"/>
              </a:rPr>
              <a:t>health system approach</a:t>
            </a:r>
            <a:endParaRPr lang="en-GB" sz="2800" b="1">
              <a:latin typeface="Californian FB" pitchFamily="18" charset="0"/>
            </a:endParaRPr>
          </a:p>
        </p:txBody>
      </p:sp>
      <p:graphicFrame>
        <p:nvGraphicFramePr>
          <p:cNvPr id="46083" name="Group 3"/>
          <p:cNvGraphicFramePr>
            <a:graphicFrameLocks noGrp="1"/>
          </p:cNvGraphicFramePr>
          <p:nvPr>
            <p:ph idx="1"/>
          </p:nvPr>
        </p:nvGraphicFramePr>
        <p:xfrm>
          <a:off x="2555875" y="1412875"/>
          <a:ext cx="6283325" cy="5273040"/>
        </p:xfrm>
        <a:graphic>
          <a:graphicData uri="http://schemas.openxmlformats.org/drawingml/2006/table">
            <a:tbl>
              <a:tblPr/>
              <a:tblGrid>
                <a:gridCol w="1112838"/>
                <a:gridCol w="1238250"/>
                <a:gridCol w="1339850"/>
                <a:gridCol w="1220787"/>
                <a:gridCol w="1371600"/>
              </a:tblGrid>
              <a:tr h="1314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rPr>
                        <a:t>Dynamics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rPr>
                        <a:t>Situation analysis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rPr>
                        <a:t>Definition of BHCP/organization of services/health system pillars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rPr>
                        <a:t>Costing and budgeting scenarios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rPr>
                        <a:t>Monitoring HIS/applied research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0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rPr>
                        <a:t>Health priorities covered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rPr>
                        <a:t>Endemic communicable diseases /emerging threats*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rPr>
                        <a:t>Prevalent non-communicable diseases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rPr>
                        <a:t>Reproductive health services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rPr>
                        <a:t>Child health care &amp; nutrition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0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rPr>
                        <a:t>Health pillars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rPr>
                        <a:t>Human resources for health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rPr>
                        <a:t>Infrastructures and logistics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rPr>
                        <a:t>Access to medicines and fungible health products*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rPr>
                        <a:t>Health fair financing schemes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7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rPr>
                        <a:t>Health system principles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400" b="0" i="0" u="none" strike="noStrike" cap="none" normalizeH="0" baseline="0" smtClean="0">
                          <a:ln>
                            <a:noFill/>
                          </a:ln>
                          <a:solidFill>
                            <a:schemeClr val="tx1"/>
                          </a:solidFill>
                          <a:effectLst/>
                          <a:latin typeface="Arial" pitchFamily="34" charset="0"/>
                        </a:rPr>
                        <a:t>(WHA 62.12)</a:t>
                      </a:r>
                      <a:endParaRPr kumimoji="0" lang="en-GB" sz="14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rPr>
                        <a:t>Inclusive leadership : Health right approach (right holders/duty bearers)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400" b="0" i="0" u="none" strike="noStrike" cap="none" normalizeH="0" baseline="0" smtClean="0">
                          <a:ln>
                            <a:noFill/>
                          </a:ln>
                          <a:solidFill>
                            <a:schemeClr val="tx1"/>
                          </a:solidFill>
                          <a:effectLst/>
                          <a:latin typeface="Arial" pitchFamily="34" charset="0"/>
                        </a:rPr>
                        <a:t>Universal Coverage</a:t>
                      </a:r>
                      <a:endParaRPr kumimoji="0" lang="en-GB"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400" b="0" i="0" u="none" strike="noStrike" cap="none" normalizeH="0" baseline="0" smtClean="0">
                          <a:ln>
                            <a:noFill/>
                          </a:ln>
                          <a:solidFill>
                            <a:schemeClr val="tx1"/>
                          </a:solidFill>
                          <a:effectLst/>
                          <a:latin typeface="Arial" pitchFamily="34" charset="0"/>
                        </a:rPr>
                        <a:t>Patient centred</a:t>
                      </a:r>
                      <a:endParaRPr kumimoji="0" lang="en-GB"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400" b="0" i="0" u="none" strike="noStrike" cap="none" normalizeH="0" baseline="0" smtClean="0">
                          <a:ln>
                            <a:noFill/>
                          </a:ln>
                          <a:solidFill>
                            <a:schemeClr val="tx1"/>
                          </a:solidFill>
                          <a:effectLst/>
                          <a:latin typeface="Arial" pitchFamily="34" charset="0"/>
                        </a:rPr>
                        <a:t>Health in all</a:t>
                      </a:r>
                      <a:endParaRPr kumimoji="0" lang="en-GB" sz="1400" b="0"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6115" name="Rectangle 35"/>
          <p:cNvSpPr>
            <a:spLocks noChangeArrowheads="1"/>
          </p:cNvSpPr>
          <p:nvPr/>
        </p:nvSpPr>
        <p:spPr bwMode="auto">
          <a:xfrm>
            <a:off x="0" y="3860800"/>
            <a:ext cx="2555875" cy="1303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200" smtClean="0">
                <a:solidFill>
                  <a:srgbClr val="000000"/>
                </a:solidFill>
                <a:latin typeface="Arial" pitchFamily="34" charset="0"/>
              </a:rPr>
              <a:t>CCpara 6 This support shall ensure that the main components of health systems – health workforce,access to medicines, infrastructure and logistics, financing and anagement</a:t>
            </a:r>
          </a:p>
          <a:p>
            <a:endParaRPr lang="en-GB" sz="700" smtClean="0">
              <a:solidFill>
                <a:srgbClr val="000000"/>
              </a:solidFill>
              <a:latin typeface="Arial" pitchFamily="34" charset="0"/>
            </a:endParaRPr>
          </a:p>
        </p:txBody>
      </p:sp>
      <p:sp>
        <p:nvSpPr>
          <p:cNvPr id="46116" name="Text Box 36"/>
          <p:cNvSpPr txBox="1">
            <a:spLocks noChangeArrowheads="1"/>
          </p:cNvSpPr>
          <p:nvPr/>
        </p:nvSpPr>
        <p:spPr bwMode="auto">
          <a:xfrm>
            <a:off x="468313" y="3068638"/>
            <a:ext cx="1657350"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BE" smtClean="0">
                <a:solidFill>
                  <a:srgbClr val="000000"/>
                </a:solidFill>
                <a:latin typeface="Arial" pitchFamily="34" charset="0"/>
              </a:rPr>
              <a:t>MDG +NCDs</a:t>
            </a:r>
            <a:endParaRPr lang="en-GB" smtClean="0">
              <a:solidFill>
                <a:srgbClr val="000000"/>
              </a:solidFill>
              <a:latin typeface="Arial" pitchFamily="34" charset="0"/>
            </a:endParaRPr>
          </a:p>
        </p:txBody>
      </p:sp>
      <p:sp>
        <p:nvSpPr>
          <p:cNvPr id="46117" name="Text Box 37"/>
          <p:cNvSpPr txBox="1">
            <a:spLocks noChangeArrowheads="1"/>
          </p:cNvSpPr>
          <p:nvPr/>
        </p:nvSpPr>
        <p:spPr bwMode="auto">
          <a:xfrm>
            <a:off x="539750" y="1700213"/>
            <a:ext cx="1511300"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BE" smtClean="0">
                <a:solidFill>
                  <a:srgbClr val="000000"/>
                </a:solidFill>
                <a:latin typeface="Arial" pitchFamily="34" charset="0"/>
              </a:rPr>
              <a:t>DHS +IHP</a:t>
            </a:r>
            <a:endParaRPr lang="en-GB" smtClean="0">
              <a:solidFill>
                <a:srgbClr val="000000"/>
              </a:solidFill>
              <a:latin typeface="Arial" pitchFamily="34" charset="0"/>
            </a:endParaRPr>
          </a:p>
        </p:txBody>
      </p:sp>
      <p:sp>
        <p:nvSpPr>
          <p:cNvPr id="46118" name="Text Box 38"/>
          <p:cNvSpPr txBox="1">
            <a:spLocks noChangeArrowheads="1"/>
          </p:cNvSpPr>
          <p:nvPr/>
        </p:nvSpPr>
        <p:spPr bwMode="auto">
          <a:xfrm>
            <a:off x="323850" y="5516563"/>
            <a:ext cx="2016125"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BE" smtClean="0">
                <a:solidFill>
                  <a:srgbClr val="000000"/>
                </a:solidFill>
                <a:latin typeface="Arial" pitchFamily="34" charset="0"/>
              </a:rPr>
              <a:t>PHC/SHS 62.12</a:t>
            </a:r>
            <a:endParaRPr lang="en-GB" smtClean="0">
              <a:solidFill>
                <a:srgbClr val="000000"/>
              </a:solidFill>
              <a:latin typeface="Arial" pitchFamily="34" charset="0"/>
            </a:endParaRPr>
          </a:p>
        </p:txBody>
      </p:sp>
    </p:spTree>
    <p:extLst>
      <p:ext uri="{BB962C8B-B14F-4D97-AF65-F5344CB8AC3E}">
        <p14:creationId xmlns:p14="http://schemas.microsoft.com/office/powerpoint/2010/main" val="25886332"/>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fr-BE" sz="3200"/>
              <a:t>MSM June 2010 </a:t>
            </a:r>
            <a:br>
              <a:rPr lang="fr-BE" sz="3200"/>
            </a:br>
            <a:r>
              <a:rPr lang="en-US" sz="3200" b="1"/>
              <a:t>The Role of the EU in Global Health: policy principles and priorities</a:t>
            </a:r>
            <a:endParaRPr lang="en-GB" sz="3200" b="1"/>
          </a:p>
        </p:txBody>
      </p:sp>
      <p:sp>
        <p:nvSpPr>
          <p:cNvPr id="41987" name="Rectangle 3"/>
          <p:cNvSpPr>
            <a:spLocks noGrp="1" noChangeArrowheads="1"/>
          </p:cNvSpPr>
          <p:nvPr>
            <p:ph type="body" idx="1"/>
          </p:nvPr>
        </p:nvSpPr>
        <p:spPr/>
        <p:txBody>
          <a:bodyPr/>
          <a:lstStyle/>
          <a:p>
            <a:endParaRPr lang="en-US" sz="2800"/>
          </a:p>
          <a:p>
            <a:pPr lvl="1"/>
            <a:r>
              <a:rPr lang="en-US" sz="2400"/>
              <a:t>EU role in Global Health : first comprehensive and holistic internal and external policy of health of the EU.</a:t>
            </a:r>
          </a:p>
          <a:p>
            <a:pPr lvl="1"/>
            <a:r>
              <a:rPr lang="en-US" sz="2400"/>
              <a:t>challenges with the Lisbon Treaty, appropriation in the Ministries of Health</a:t>
            </a:r>
          </a:p>
          <a:p>
            <a:pPr lvl="1"/>
            <a:r>
              <a:rPr lang="en-US" sz="2400"/>
              <a:t>Translation into actions during the coming EU presidencies, scaling up IHP+ and be able to measure and demonstrate its real impact.</a:t>
            </a:r>
          </a:p>
          <a:p>
            <a:pPr lvl="1"/>
            <a:r>
              <a:rPr lang="en-US" sz="2400"/>
              <a:t>Better alignment of vertical approaches into comprehensive health systems.</a:t>
            </a:r>
            <a:endParaRPr lang="en-GB" sz="2400"/>
          </a:p>
        </p:txBody>
      </p:sp>
    </p:spTree>
    <p:extLst>
      <p:ext uri="{BB962C8B-B14F-4D97-AF65-F5344CB8AC3E}">
        <p14:creationId xmlns:p14="http://schemas.microsoft.com/office/powerpoint/2010/main" val="17182896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68313" y="620713"/>
            <a:ext cx="8229600" cy="1143000"/>
          </a:xfrm>
        </p:spPr>
        <p:txBody>
          <a:bodyPr/>
          <a:lstStyle/>
          <a:p>
            <a:r>
              <a:rPr lang="fr-BE" sz="3200"/>
              <a:t>MSM June 2010</a:t>
            </a:r>
            <a:r>
              <a:rPr lang="fr-BE" sz="2400"/>
              <a:t/>
            </a:r>
            <a:br>
              <a:rPr lang="fr-BE" sz="2400"/>
            </a:br>
            <a:r>
              <a:rPr lang="en-US" sz="3200" b="1"/>
              <a:t>Moving from Policy to Implementation: the challenge of aid effectiveness </a:t>
            </a:r>
            <a:br>
              <a:rPr lang="en-US" sz="3200" b="1"/>
            </a:br>
            <a:endParaRPr lang="en-GB" sz="3200" b="1"/>
          </a:p>
        </p:txBody>
      </p:sp>
      <p:sp>
        <p:nvSpPr>
          <p:cNvPr id="43011" name="Rectangle 3"/>
          <p:cNvSpPr>
            <a:spLocks noGrp="1" noChangeArrowheads="1"/>
          </p:cNvSpPr>
          <p:nvPr>
            <p:ph type="body" idx="1"/>
          </p:nvPr>
        </p:nvSpPr>
        <p:spPr/>
        <p:txBody>
          <a:bodyPr/>
          <a:lstStyle/>
          <a:p>
            <a:pPr>
              <a:lnSpc>
                <a:spcPct val="90000"/>
              </a:lnSpc>
              <a:buFontTx/>
              <a:buNone/>
            </a:pPr>
            <a:endParaRPr lang="en-US"/>
          </a:p>
          <a:p>
            <a:pPr lvl="1">
              <a:lnSpc>
                <a:spcPct val="90000"/>
              </a:lnSpc>
            </a:pPr>
            <a:r>
              <a:rPr lang="en-US" sz="2000"/>
              <a:t>Aid effectiveness also about results orientation. </a:t>
            </a:r>
          </a:p>
          <a:p>
            <a:pPr lvl="1">
              <a:lnSpc>
                <a:spcPct val="90000"/>
              </a:lnSpc>
            </a:pPr>
            <a:r>
              <a:rPr lang="en-US" sz="2000"/>
              <a:t>Global health initiatives, including IHP+, need to react and to adapt to the diversity of country-led coordination mechanisms, with a renewed focus on the country level : an in-depth stock-taking EU seminar on established country coordination mechanisms (SWAPs). </a:t>
            </a:r>
          </a:p>
          <a:p>
            <a:pPr lvl="1">
              <a:lnSpc>
                <a:spcPct val="90000"/>
              </a:lnSpc>
            </a:pPr>
            <a:r>
              <a:rPr lang="en-US" sz="2000"/>
              <a:t>Reduce workload for implementing countries by: </a:t>
            </a:r>
          </a:p>
          <a:p>
            <a:pPr lvl="2">
              <a:lnSpc>
                <a:spcPct val="90000"/>
              </a:lnSpc>
            </a:pPr>
            <a:r>
              <a:rPr lang="en-US" sz="2000"/>
              <a:t>division of labor</a:t>
            </a:r>
          </a:p>
          <a:p>
            <a:pPr lvl="2">
              <a:lnSpc>
                <a:spcPct val="90000"/>
              </a:lnSpc>
            </a:pPr>
            <a:r>
              <a:rPr lang="en-US" sz="2000"/>
              <a:t>strengthening capacities of human resources of implementing countries;</a:t>
            </a:r>
          </a:p>
          <a:p>
            <a:pPr lvl="2">
              <a:lnSpc>
                <a:spcPct val="90000"/>
              </a:lnSpc>
            </a:pPr>
            <a:r>
              <a:rPr lang="en-US" sz="2000"/>
              <a:t>avoiding brain drain.</a:t>
            </a:r>
          </a:p>
          <a:p>
            <a:pPr lvl="2">
              <a:lnSpc>
                <a:spcPct val="90000"/>
              </a:lnSpc>
            </a:pPr>
            <a:r>
              <a:rPr lang="en-US" sz="2000"/>
              <a:t>simplifying the architecture of harmonization initiatives</a:t>
            </a:r>
            <a:endParaRPr lang="en-GB" sz="2000"/>
          </a:p>
        </p:txBody>
      </p:sp>
    </p:spTree>
    <p:extLst>
      <p:ext uri="{BB962C8B-B14F-4D97-AF65-F5344CB8AC3E}">
        <p14:creationId xmlns:p14="http://schemas.microsoft.com/office/powerpoint/2010/main" val="9289034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fr-BE" sz="4000"/>
              <a:t>MSM June 2010</a:t>
            </a:r>
            <a:br>
              <a:rPr lang="fr-BE" sz="4000"/>
            </a:br>
            <a:r>
              <a:rPr lang="fr-BE" sz="4000"/>
              <a:t> </a:t>
            </a:r>
            <a:r>
              <a:rPr lang="en-US" sz="4000" b="1"/>
              <a:t>Effective Distribution and Monitoring of Health ODA</a:t>
            </a:r>
            <a:endParaRPr lang="en-GB" sz="4000" b="1"/>
          </a:p>
        </p:txBody>
      </p:sp>
      <p:sp>
        <p:nvSpPr>
          <p:cNvPr id="44035" name="Rectangle 3"/>
          <p:cNvSpPr>
            <a:spLocks noGrp="1" noChangeArrowheads="1"/>
          </p:cNvSpPr>
          <p:nvPr>
            <p:ph type="body" idx="1"/>
          </p:nvPr>
        </p:nvSpPr>
        <p:spPr/>
        <p:txBody>
          <a:bodyPr/>
          <a:lstStyle/>
          <a:p>
            <a:pPr>
              <a:lnSpc>
                <a:spcPct val="80000"/>
              </a:lnSpc>
              <a:buFontTx/>
              <a:buNone/>
            </a:pPr>
            <a:endParaRPr lang="en-US" sz="2000"/>
          </a:p>
          <a:p>
            <a:pPr>
              <a:lnSpc>
                <a:spcPct val="80000"/>
              </a:lnSpc>
            </a:pPr>
            <a:r>
              <a:rPr lang="en-US" sz="2000"/>
              <a:t>Asess and address the equity and effectiveness of EU health aid across.</a:t>
            </a:r>
          </a:p>
          <a:p>
            <a:pPr>
              <a:lnSpc>
                <a:spcPct val="80000"/>
              </a:lnSpc>
              <a:buFontTx/>
              <a:buNone/>
            </a:pPr>
            <a:endParaRPr lang="en-US" sz="2000"/>
          </a:p>
          <a:p>
            <a:pPr>
              <a:lnSpc>
                <a:spcPct val="80000"/>
              </a:lnSpc>
            </a:pPr>
            <a:r>
              <a:rPr lang="en-US" sz="2000"/>
              <a:t>The « NWAP » approach is a good starting point. Other issues relate to democratic governance and inclusion. </a:t>
            </a:r>
          </a:p>
          <a:p>
            <a:pPr>
              <a:lnSpc>
                <a:spcPct val="80000"/>
              </a:lnSpc>
            </a:pPr>
            <a:endParaRPr lang="en-US" sz="2000"/>
          </a:p>
          <a:p>
            <a:pPr lvl="1">
              <a:lnSpc>
                <a:spcPct val="80000"/>
              </a:lnSpc>
            </a:pPr>
            <a:r>
              <a:rPr lang="en-US" sz="1800"/>
              <a:t>The technical discussion on pertinent criteria should be taken higher to levels of debate on overall assessment and country prioritization in MDGs and development aid, and to political debates and decisions on external relations.</a:t>
            </a:r>
            <a:endParaRPr lang="en-GB" sz="1800"/>
          </a:p>
          <a:p>
            <a:pPr>
              <a:lnSpc>
                <a:spcPct val="80000"/>
              </a:lnSpc>
            </a:pPr>
            <a:endParaRPr lang="en-US" sz="2000"/>
          </a:p>
          <a:p>
            <a:pPr>
              <a:lnSpc>
                <a:spcPct val="80000"/>
              </a:lnSpc>
              <a:buFontTx/>
              <a:buNone/>
            </a:pPr>
            <a:endParaRPr lang="en-US" sz="2000"/>
          </a:p>
          <a:p>
            <a:pPr>
              <a:lnSpc>
                <a:spcPct val="80000"/>
              </a:lnSpc>
            </a:pPr>
            <a:r>
              <a:rPr lang="en-US" sz="2000"/>
              <a:t>Any shortlist of priority countries (often fragile contexts) requires in-depth analysis of processes and contexts to guide on the most appropriate channel of funds.</a:t>
            </a:r>
          </a:p>
          <a:p>
            <a:pPr>
              <a:lnSpc>
                <a:spcPct val="80000"/>
              </a:lnSpc>
              <a:buFontTx/>
              <a:buNone/>
            </a:pPr>
            <a:endParaRPr lang="en-US" sz="2000"/>
          </a:p>
        </p:txBody>
      </p:sp>
    </p:spTree>
    <p:extLst>
      <p:ext uri="{BB962C8B-B14F-4D97-AF65-F5344CB8AC3E}">
        <p14:creationId xmlns:p14="http://schemas.microsoft.com/office/powerpoint/2010/main" val="2606669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mtClean="0"/>
              <a:t>Safety needs</a:t>
            </a:r>
          </a:p>
        </p:txBody>
      </p:sp>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A95651E9-ACA7-4383-BEF5-E1D7ED6C373C}" type="slidenum">
              <a:rPr lang="en-US"/>
              <a:pPr>
                <a:defRPr/>
              </a:pPr>
              <a:t>6</a:t>
            </a:fld>
            <a:endParaRPr lang="en-US"/>
          </a:p>
        </p:txBody>
      </p:sp>
      <p:graphicFrame>
        <p:nvGraphicFramePr>
          <p:cNvPr id="8" name="Content Placeholder 7"/>
          <p:cNvGraphicFramePr>
            <a:graphicFrameLocks noGrp="1"/>
          </p:cNvGraphicFramePr>
          <p:nvPr>
            <p:ph idx="1"/>
          </p:nvPr>
        </p:nvGraphicFramePr>
        <p:xfrm>
          <a:off x="304800" y="1371600"/>
          <a:ext cx="84582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fr-BE" sz="3600"/>
              <a:t>EU committments to</a:t>
            </a:r>
            <a:br>
              <a:rPr lang="fr-BE" sz="3600"/>
            </a:br>
            <a:r>
              <a:rPr lang="fr-BE" sz="3600"/>
              <a:t>aid effectiveness in health</a:t>
            </a:r>
            <a:endParaRPr lang="en-GB" sz="3600"/>
          </a:p>
        </p:txBody>
      </p:sp>
      <p:sp>
        <p:nvSpPr>
          <p:cNvPr id="33795" name="Rectangle 3"/>
          <p:cNvSpPr>
            <a:spLocks noGrp="1" noChangeArrowheads="1"/>
          </p:cNvSpPr>
          <p:nvPr>
            <p:ph type="body" idx="1"/>
          </p:nvPr>
        </p:nvSpPr>
        <p:spPr/>
        <p:txBody>
          <a:bodyPr/>
          <a:lstStyle/>
          <a:p>
            <a:pPr>
              <a:lnSpc>
                <a:spcPct val="80000"/>
              </a:lnSpc>
              <a:buFontTx/>
              <a:buNone/>
            </a:pPr>
            <a:endParaRPr lang="fr-BE" sz="1600" i="1"/>
          </a:p>
          <a:p>
            <a:pPr>
              <a:lnSpc>
                <a:spcPct val="80000"/>
              </a:lnSpc>
            </a:pPr>
            <a:r>
              <a:rPr lang="en-GB" sz="2000" i="1"/>
              <a:t>The EU should endeavour to channel two thirds of health CPA through programme based approaches, at least 50% using country systems, including through budget support. They will strive to achieve the necessary medium-term predictability to enable the design and implementation of national health strategies.</a:t>
            </a:r>
          </a:p>
          <a:p>
            <a:pPr>
              <a:lnSpc>
                <a:spcPct val="80000"/>
              </a:lnSpc>
              <a:buFontTx/>
              <a:buNone/>
            </a:pPr>
            <a:endParaRPr lang="en-GB" sz="2000" i="1"/>
          </a:p>
          <a:p>
            <a:pPr lvl="1">
              <a:lnSpc>
                <a:spcPct val="80000"/>
              </a:lnSpc>
            </a:pPr>
            <a:r>
              <a:rPr lang="fr-BE" sz="1600"/>
              <a:t>Follow up under the DAC-HATS and IHP+ results?</a:t>
            </a:r>
          </a:p>
          <a:p>
            <a:pPr lvl="1">
              <a:lnSpc>
                <a:spcPct val="80000"/>
              </a:lnSpc>
            </a:pPr>
            <a:endParaRPr lang="fr-BE" sz="1600"/>
          </a:p>
          <a:p>
            <a:pPr>
              <a:lnSpc>
                <a:spcPct val="80000"/>
              </a:lnSpc>
            </a:pPr>
            <a:r>
              <a:rPr lang="en-GB" sz="2000" i="1"/>
              <a:t>The Council acknowledges the International Health Partnership (IHP+) principles (support one national health strategy, through one budget process and follow up through one monitoring framework) as the preferred framework to apply the aid effectiveness commitments to health and strengthen health systems.</a:t>
            </a:r>
          </a:p>
          <a:p>
            <a:pPr>
              <a:lnSpc>
                <a:spcPct val="80000"/>
              </a:lnSpc>
              <a:buFontTx/>
              <a:buNone/>
            </a:pPr>
            <a:endParaRPr lang="en-GB" sz="2000" i="1"/>
          </a:p>
          <a:p>
            <a:pPr lvl="1">
              <a:lnSpc>
                <a:spcPct val="80000"/>
              </a:lnSpc>
            </a:pPr>
            <a:r>
              <a:rPr lang="fr-BE" sz="1800"/>
              <a:t>Future plans for IHP?</a:t>
            </a:r>
            <a:endParaRPr lang="en-GB" sz="1800"/>
          </a:p>
        </p:txBody>
      </p:sp>
    </p:spTree>
    <p:extLst>
      <p:ext uri="{BB962C8B-B14F-4D97-AF65-F5344CB8AC3E}">
        <p14:creationId xmlns:p14="http://schemas.microsoft.com/office/powerpoint/2010/main" val="41119352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fr-BE" sz="3600"/>
              <a:t>EU committments to</a:t>
            </a:r>
            <a:br>
              <a:rPr lang="fr-BE" sz="3600"/>
            </a:br>
            <a:r>
              <a:rPr lang="fr-BE" sz="3600"/>
              <a:t>aid effectiveness in health</a:t>
            </a:r>
            <a:endParaRPr lang="en-GB" sz="3600"/>
          </a:p>
        </p:txBody>
      </p:sp>
      <p:sp>
        <p:nvSpPr>
          <p:cNvPr id="38915" name="Rectangle 3"/>
          <p:cNvSpPr>
            <a:spLocks noGrp="1" noChangeArrowheads="1"/>
          </p:cNvSpPr>
          <p:nvPr>
            <p:ph type="body" idx="1"/>
          </p:nvPr>
        </p:nvSpPr>
        <p:spPr/>
        <p:txBody>
          <a:bodyPr/>
          <a:lstStyle/>
          <a:p>
            <a:r>
              <a:rPr lang="en-GB" sz="2400" i="1"/>
              <a:t>The EU should actively support global health initiatives and funds (notably the Global fund and GAVI) them to enhance their focus on strengthening comprehensive health systems… stressing their compliance with aid effectiveness principles.</a:t>
            </a:r>
          </a:p>
          <a:p>
            <a:pPr lvl="1"/>
            <a:r>
              <a:rPr lang="fr-BE" sz="2000" i="1"/>
              <a:t>GFATM/GAVI strategic visions?</a:t>
            </a:r>
            <a:endParaRPr lang="en-GB" sz="2000" i="1"/>
          </a:p>
        </p:txBody>
      </p:sp>
    </p:spTree>
    <p:extLst>
      <p:ext uri="{BB962C8B-B14F-4D97-AF65-F5344CB8AC3E}">
        <p14:creationId xmlns:p14="http://schemas.microsoft.com/office/powerpoint/2010/main" val="22014796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fr-BE" sz="3200"/>
              <a:t>Addressing EU health aid equity and collective capacity in the dialogue</a:t>
            </a:r>
            <a:endParaRPr lang="en-GB" sz="3200"/>
          </a:p>
        </p:txBody>
      </p:sp>
      <p:sp>
        <p:nvSpPr>
          <p:cNvPr id="34819" name="Rectangle 3"/>
          <p:cNvSpPr>
            <a:spLocks noGrp="1" noChangeArrowheads="1"/>
          </p:cNvSpPr>
          <p:nvPr>
            <p:ph type="body" idx="1"/>
          </p:nvPr>
        </p:nvSpPr>
        <p:spPr/>
        <p:txBody>
          <a:bodyPr/>
          <a:lstStyle/>
          <a:p>
            <a:r>
              <a:rPr lang="en-GB" sz="2000" i="1"/>
              <a:t>The Council insists on the need to forecast and monitor the EU distribution of direct and indirect (including through budget support) health aid, in order to better support countries in greatest need. Using existing data collection mechanisms as much as possible, the EU will regularly map planned three year support in health policy by the EU and its Member States, to accelerate progress on aid effectiveness commitments and on the EU division of labour.</a:t>
            </a:r>
          </a:p>
          <a:p>
            <a:pPr lvl="1"/>
            <a:r>
              <a:rPr lang="fr-BE" sz="1800" i="1"/>
              <a:t>Last forecasting for 2009-10. No replies to last request.</a:t>
            </a:r>
            <a:endParaRPr lang="en-GB" sz="1800" i="1"/>
          </a:p>
          <a:p>
            <a:r>
              <a:rPr lang="en-GB" sz="2000" i="1"/>
              <a:t>The Council underlines the importance of building EU and its Member States collective expertise on global health and strengthening its capacity to engage in health analysis and policy dialogue with developing countries. The  mapping of existing EU expertise should be the foundation for action in this area.</a:t>
            </a:r>
          </a:p>
          <a:p>
            <a:pPr lvl="1"/>
            <a:r>
              <a:rPr lang="fr-BE" sz="1800" i="1"/>
              <a:t>As above. Need to better define criteria and work on EU guidelines</a:t>
            </a:r>
            <a:endParaRPr lang="en-GB" sz="1800" i="1"/>
          </a:p>
          <a:p>
            <a:endParaRPr lang="en-GB" sz="2000" i="1"/>
          </a:p>
        </p:txBody>
      </p:sp>
    </p:spTree>
    <p:extLst>
      <p:ext uri="{BB962C8B-B14F-4D97-AF65-F5344CB8AC3E}">
        <p14:creationId xmlns:p14="http://schemas.microsoft.com/office/powerpoint/2010/main" val="41825818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fr-BE" sz="3600"/>
              <a:t>Global governance/ work with WHO</a:t>
            </a:r>
            <a:endParaRPr lang="en-GB" sz="3600"/>
          </a:p>
        </p:txBody>
      </p:sp>
      <p:sp>
        <p:nvSpPr>
          <p:cNvPr id="35843" name="Rectangle 3"/>
          <p:cNvSpPr>
            <a:spLocks noGrp="1" noChangeArrowheads="1"/>
          </p:cNvSpPr>
          <p:nvPr>
            <p:ph type="body" idx="1"/>
          </p:nvPr>
        </p:nvSpPr>
        <p:spPr/>
        <p:txBody>
          <a:bodyPr/>
          <a:lstStyle/>
          <a:p>
            <a:r>
              <a:rPr lang="en-GB" sz="2000" i="1"/>
              <a:t>..support an increased leadership of the WHO at global, regional and country level, …gradually move away from earmarked WHO funding towards funding its general budget…endeavour to speak with a stronger and coherent voice</a:t>
            </a:r>
          </a:p>
          <a:p>
            <a:pPr lvl="1"/>
            <a:r>
              <a:rPr lang="fr-BE" sz="1800" i="1"/>
              <a:t>WHO reform process</a:t>
            </a:r>
          </a:p>
          <a:p>
            <a:pPr lvl="1"/>
            <a:endParaRPr lang="fr-BE" sz="1800" i="1"/>
          </a:p>
          <a:p>
            <a:r>
              <a:rPr lang="en-GB" sz="2000"/>
              <a:t>The EU should support countries to </a:t>
            </a:r>
            <a:r>
              <a:rPr lang="en-GB" sz="2000" i="1"/>
              <a:t>put in place fair financing health schemes within social health protection models and mechanisms which pool resources, avoid direct payments at the point of service delivery, particularly for vulnerable groups, such as children and pregnant women, and aim at achieving universal and equitable coverage of essential health services.</a:t>
            </a:r>
          </a:p>
          <a:p>
            <a:pPr lvl="1"/>
            <a:r>
              <a:rPr lang="fr-BE" sz="1800" i="1"/>
              <a:t>Work under the WHA AP on health financing</a:t>
            </a:r>
          </a:p>
          <a:p>
            <a:endParaRPr lang="en-GB"/>
          </a:p>
        </p:txBody>
      </p:sp>
    </p:spTree>
    <p:extLst>
      <p:ext uri="{BB962C8B-B14F-4D97-AF65-F5344CB8AC3E}">
        <p14:creationId xmlns:p14="http://schemas.microsoft.com/office/powerpoint/2010/main" val="26349258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fr-BE"/>
              <a:t>Health coherence</a:t>
            </a:r>
            <a:endParaRPr lang="en-GB"/>
          </a:p>
        </p:txBody>
      </p:sp>
      <p:sp>
        <p:nvSpPr>
          <p:cNvPr id="37891" name="Rectangle 3"/>
          <p:cNvSpPr>
            <a:spLocks noGrp="1" noChangeArrowheads="1"/>
          </p:cNvSpPr>
          <p:nvPr>
            <p:ph type="body" idx="1"/>
          </p:nvPr>
        </p:nvSpPr>
        <p:spPr/>
        <p:txBody>
          <a:bodyPr/>
          <a:lstStyle/>
          <a:p>
            <a:pPr>
              <a:lnSpc>
                <a:spcPct val="80000"/>
              </a:lnSpc>
            </a:pPr>
            <a:r>
              <a:rPr lang="en-GB" sz="2000"/>
              <a:t>support third countries, in particular LDCs, in the effective implementation of flexibilities for the protection of public health provided for in TRIPs agreements, in order to promote access to medicines for all, and ensure that EU bilateral trade agreements are fully supportive of this objective;</a:t>
            </a:r>
          </a:p>
          <a:p>
            <a:pPr>
              <a:lnSpc>
                <a:spcPct val="80000"/>
              </a:lnSpc>
              <a:buFontTx/>
              <a:buNone/>
            </a:pPr>
            <a:endParaRPr lang="en-GB" sz="2000"/>
          </a:p>
          <a:p>
            <a:pPr lvl="1">
              <a:lnSpc>
                <a:spcPct val="80000"/>
              </a:lnSpc>
            </a:pPr>
            <a:r>
              <a:rPr lang="fr-BE" sz="1800"/>
              <a:t>Dialogue with DG Trade, balanced support to affrodability/quality</a:t>
            </a:r>
            <a:endParaRPr lang="en-GB" sz="1800"/>
          </a:p>
          <a:p>
            <a:pPr>
              <a:lnSpc>
                <a:spcPct val="80000"/>
              </a:lnSpc>
              <a:buFontTx/>
              <a:buNone/>
            </a:pPr>
            <a:endParaRPr lang="en-GB" sz="2000"/>
          </a:p>
          <a:p>
            <a:pPr>
              <a:lnSpc>
                <a:spcPct val="80000"/>
              </a:lnSpc>
            </a:pPr>
            <a:r>
              <a:rPr lang="en-GB" sz="2000"/>
              <a:t>on migration; encourage progress towards compliance with the agreed commitments of the EU Strategy for Action on the Crisis in Human Resources for Health in Developing Countries, and contribute to the WHA Code of practice on the international recruitment of health personnel;</a:t>
            </a:r>
          </a:p>
          <a:p>
            <a:pPr>
              <a:lnSpc>
                <a:spcPct val="80000"/>
              </a:lnSpc>
            </a:pPr>
            <a:endParaRPr lang="fr-BE" sz="2000"/>
          </a:p>
          <a:p>
            <a:pPr lvl="1">
              <a:lnSpc>
                <a:spcPct val="80000"/>
              </a:lnSpc>
            </a:pPr>
            <a:r>
              <a:rPr lang="fr-BE" sz="1800"/>
              <a:t>Workd under WHO vol code. Strategic dialogue with US and SA</a:t>
            </a:r>
            <a:endParaRPr lang="en-GB" sz="1800"/>
          </a:p>
        </p:txBody>
      </p:sp>
    </p:spTree>
    <p:extLst>
      <p:ext uri="{BB962C8B-B14F-4D97-AF65-F5344CB8AC3E}">
        <p14:creationId xmlns:p14="http://schemas.microsoft.com/office/powerpoint/2010/main" val="40660367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mtClean="0"/>
              <a:t>EU and US in Global health</a:t>
            </a:r>
          </a:p>
        </p:txBody>
      </p:sp>
      <p:sp>
        <p:nvSpPr>
          <p:cNvPr id="4" name="Footer Placeholder 3"/>
          <p:cNvSpPr>
            <a:spLocks noGrp="1"/>
          </p:cNvSpPr>
          <p:nvPr>
            <p:ph type="ftr" sz="quarter" idx="4294967295"/>
          </p:nvPr>
        </p:nvSpPr>
        <p:spPr>
          <a:xfrm>
            <a:off x="1676400" y="6356350"/>
            <a:ext cx="6172200" cy="365125"/>
          </a:xfrm>
        </p:spPr>
        <p:txBody>
          <a:bodyPr rtlCol="0"/>
          <a:lstStyle/>
          <a:p>
            <a:pPr fontAlgn="auto">
              <a:spcBef>
                <a:spcPts val="0"/>
              </a:spcBef>
              <a:spcAft>
                <a:spcPts val="0"/>
              </a:spcAft>
              <a:defRPr/>
            </a:pPr>
            <a:r>
              <a:rPr lang="en-US" dirty="0">
                <a:solidFill>
                  <a:schemeClr val="tx1">
                    <a:tint val="75000"/>
                  </a:schemeClr>
                </a:solidFill>
                <a:latin typeface="+mn-lt"/>
              </a:rPr>
              <a:t>J </a:t>
            </a:r>
            <a:r>
              <a:rPr lang="en-US" dirty="0" err="1">
                <a:solidFill>
                  <a:schemeClr val="tx1">
                    <a:tint val="75000"/>
                  </a:schemeClr>
                </a:solidFill>
                <a:latin typeface="+mn-lt"/>
              </a:rPr>
              <a:t>Garay</a:t>
            </a:r>
            <a:r>
              <a:rPr lang="en-US" dirty="0">
                <a:solidFill>
                  <a:schemeClr val="tx1">
                    <a:tint val="75000"/>
                  </a:schemeClr>
                </a:solidFill>
                <a:latin typeface="+mn-lt"/>
              </a:rPr>
              <a:t>,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51C46EAA-25DC-4C16-A670-29AF4D0AA7ED}" type="slidenum">
              <a:rPr lang="en-US"/>
              <a:pPr>
                <a:defRPr/>
              </a:pPr>
              <a:t>65</a:t>
            </a:fld>
            <a:endParaRPr lang="en-US"/>
          </a:p>
        </p:txBody>
      </p:sp>
      <p:graphicFrame>
        <p:nvGraphicFramePr>
          <p:cNvPr id="6" name="Content Placeholder 5"/>
          <p:cNvGraphicFramePr>
            <a:graphicFrameLocks noGrp="1"/>
          </p:cNvGraphicFramePr>
          <p:nvPr>
            <p:ph idx="1"/>
          </p:nvPr>
        </p:nvGraphicFramePr>
        <p:xfrm>
          <a:off x="3886200" y="1447800"/>
          <a:ext cx="4876800" cy="228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990600" y="3962400"/>
          <a:ext cx="4432300" cy="2332567"/>
        </p:xfrm>
        <a:graphic>
          <a:graphicData uri="http://schemas.openxmlformats.org/drawingml/2006/chart">
            <c:chart xmlns:c="http://schemas.openxmlformats.org/drawingml/2006/chart" xmlns:r="http://schemas.openxmlformats.org/officeDocument/2006/relationships" r:id="rId3"/>
          </a:graphicData>
        </a:graphic>
      </p:graphicFrame>
      <p:pic>
        <p:nvPicPr>
          <p:cNvPr id="18438" name="Picture 2"/>
          <p:cNvPicPr>
            <a:picLocks noChangeAspect="1" noChangeArrowheads="1"/>
          </p:cNvPicPr>
          <p:nvPr/>
        </p:nvPicPr>
        <p:blipFill>
          <a:blip r:embed="rId4"/>
          <a:srcRect/>
          <a:stretch>
            <a:fillRect/>
          </a:stretch>
        </p:blipFill>
        <p:spPr bwMode="auto">
          <a:xfrm rot="-1175065">
            <a:off x="1571625" y="1485900"/>
            <a:ext cx="1916113" cy="2212975"/>
          </a:xfrm>
          <a:prstGeom prst="rect">
            <a:avLst/>
          </a:prstGeom>
          <a:noFill/>
          <a:ln w="9525">
            <a:noFill/>
            <a:miter lim="800000"/>
            <a:headEnd/>
            <a:tailEnd/>
          </a:ln>
        </p:spPr>
      </p:pic>
      <p:pic>
        <p:nvPicPr>
          <p:cNvPr id="18439" name="Picture 3"/>
          <p:cNvPicPr>
            <a:picLocks noChangeAspect="1" noChangeArrowheads="1"/>
          </p:cNvPicPr>
          <p:nvPr/>
        </p:nvPicPr>
        <p:blipFill>
          <a:blip r:embed="rId5"/>
          <a:srcRect/>
          <a:stretch>
            <a:fillRect/>
          </a:stretch>
        </p:blipFill>
        <p:spPr bwMode="auto">
          <a:xfrm rot="988304">
            <a:off x="4518025" y="4502150"/>
            <a:ext cx="4457700" cy="800100"/>
          </a:xfrm>
          <a:prstGeom prst="rect">
            <a:avLst/>
          </a:prstGeom>
          <a:noFill/>
          <a:ln w="9525">
            <a:noFill/>
            <a:miter lim="800000"/>
            <a:headEnd/>
            <a:tailEnd/>
          </a:ln>
        </p:spPr>
      </p:pic>
    </p:spTree>
    <p:extLst>
      <p:ext uri="{BB962C8B-B14F-4D97-AF65-F5344CB8AC3E}">
        <p14:creationId xmlns:p14="http://schemas.microsoft.com/office/powerpoint/2010/main" val="2309464850"/>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Title 1"/>
          <p:cNvSpPr>
            <a:spLocks noGrp="1"/>
          </p:cNvSpPr>
          <p:nvPr>
            <p:ph type="title"/>
          </p:nvPr>
        </p:nvSpPr>
        <p:spPr/>
        <p:txBody>
          <a:bodyPr/>
          <a:lstStyle/>
          <a:p>
            <a:r>
              <a:rPr lang="en-US" smtClean="0"/>
              <a:t>US vs. EU on Global Health</a:t>
            </a:r>
          </a:p>
        </p:txBody>
      </p:sp>
      <p:sp>
        <p:nvSpPr>
          <p:cNvPr id="285698" name="Content Placeholder 2"/>
          <p:cNvSpPr>
            <a:spLocks noGrp="1"/>
          </p:cNvSpPr>
          <p:nvPr>
            <p:ph idx="1"/>
          </p:nvPr>
        </p:nvSpPr>
        <p:spPr/>
        <p:txBody>
          <a:bodyPr/>
          <a:lstStyle/>
          <a:p>
            <a:r>
              <a:rPr lang="en-US" smtClean="0"/>
              <a:t>Social values :</a:t>
            </a:r>
          </a:p>
          <a:p>
            <a:pPr lvl="1"/>
            <a:r>
              <a:rPr lang="en-US" smtClean="0"/>
              <a:t>Internationalism (EU &gt; US)</a:t>
            </a:r>
          </a:p>
          <a:p>
            <a:pPr lvl="2"/>
            <a:r>
              <a:rPr lang="en-US" i="1" smtClean="0"/>
              <a:t>should deal with its own problems and let other countries deal with their problems as best they can…</a:t>
            </a:r>
          </a:p>
          <a:p>
            <a:pPr lvl="1"/>
            <a:r>
              <a:rPr lang="en-US" smtClean="0"/>
              <a:t>Exceptionalism (US &gt; EU)</a:t>
            </a:r>
          </a:p>
          <a:p>
            <a:pPr lvl="2"/>
            <a:r>
              <a:rPr lang="en-US" i="1" smtClean="0"/>
              <a:t>their culture is superior to that of other nations</a:t>
            </a:r>
          </a:p>
          <a:p>
            <a:pPr lvl="1"/>
            <a:r>
              <a:rPr lang="en-US" smtClean="0"/>
              <a:t>Role of the state (EU &gt; US)</a:t>
            </a:r>
          </a:p>
          <a:p>
            <a:pPr lvl="2"/>
            <a:r>
              <a:rPr lang="en-US" i="1" smtClean="0"/>
              <a:t>it is more important for everyone to be free to pursue their life’s goals without interference from the state</a:t>
            </a:r>
            <a:endParaRPr lang="en-US" smtClean="0"/>
          </a:p>
          <a:p>
            <a:pPr lvl="2"/>
            <a:endParaRPr lang="en-US" i="1" smtClean="0"/>
          </a:p>
        </p:txBody>
      </p:sp>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16BB1BBA-7030-4326-9A5B-220F56DA0731}" type="slidenum">
              <a:rPr lang="en-US"/>
              <a:pPr>
                <a:defRPr/>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Title 1"/>
          <p:cNvSpPr>
            <a:spLocks noGrp="1"/>
          </p:cNvSpPr>
          <p:nvPr>
            <p:ph type="title"/>
          </p:nvPr>
        </p:nvSpPr>
        <p:spPr/>
        <p:txBody>
          <a:bodyPr/>
          <a:lstStyle/>
          <a:p>
            <a:r>
              <a:rPr lang="en-US" smtClean="0"/>
              <a:t>US vs EU constitution</a:t>
            </a: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dirty="0" smtClean="0"/>
              <a:t>concept of rights : </a:t>
            </a:r>
          </a:p>
          <a:p>
            <a:pPr lvl="1" fontAlgn="auto">
              <a:spcAft>
                <a:spcPts val="0"/>
              </a:spcAft>
              <a:buFont typeface="Arial" pitchFamily="34" charset="0"/>
              <a:buChar char="–"/>
              <a:defRPr/>
            </a:pPr>
            <a:endParaRPr lang="en-US" dirty="0" smtClean="0"/>
          </a:p>
          <a:p>
            <a:pPr lvl="1" fontAlgn="auto">
              <a:spcAft>
                <a:spcPts val="0"/>
              </a:spcAft>
              <a:buFont typeface="Arial" pitchFamily="34" charset="0"/>
              <a:buChar char="–"/>
              <a:defRPr/>
            </a:pPr>
            <a:r>
              <a:rPr lang="en-US" dirty="0" smtClean="0"/>
              <a:t> the U.S. Bill of Rights is a list of individual rights </a:t>
            </a:r>
            <a:r>
              <a:rPr lang="en-US" i="1" cap="all" dirty="0" smtClean="0"/>
              <a:t>against</a:t>
            </a:r>
            <a:r>
              <a:rPr lang="en-US" dirty="0" smtClean="0"/>
              <a:t> the interference of the state, </a:t>
            </a:r>
          </a:p>
          <a:p>
            <a:pPr lvl="1" fontAlgn="auto">
              <a:spcAft>
                <a:spcPts val="0"/>
              </a:spcAft>
              <a:buFont typeface="Arial" pitchFamily="34" charset="0"/>
              <a:buChar char="–"/>
              <a:defRPr/>
            </a:pPr>
            <a:r>
              <a:rPr lang="en-US" dirty="0" smtClean="0"/>
              <a:t>the EU Charter of Fundamental Rights (Part II of the Treaty) includes a long list of rights to services provided by the state, including education, paid maternity leave, social security benefits and social services, preventive health care and high levels of environmental and consumer protection.</a:t>
            </a:r>
          </a:p>
          <a:p>
            <a:pPr fontAlgn="auto">
              <a:spcAft>
                <a:spcPts val="0"/>
              </a:spcAft>
              <a:buFont typeface="Arial" pitchFamily="34" charset="0"/>
              <a:buChar char="•"/>
              <a:defRPr/>
            </a:pPr>
            <a:endParaRPr lang="en-US" dirty="0"/>
          </a:p>
        </p:txBody>
      </p:sp>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F4AC811B-3836-470A-BEC6-49D246B3F62C}" type="slidenum">
              <a:rPr lang="en-US"/>
              <a:pPr>
                <a:defRPr/>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7" name="Rectangle 4"/>
          <p:cNvSpPr>
            <a:spLocks noGrp="1" noChangeArrowheads="1"/>
          </p:cNvSpPr>
          <p:nvPr>
            <p:ph type="title"/>
          </p:nvPr>
        </p:nvSpPr>
        <p:spPr/>
        <p:txBody>
          <a:bodyPr/>
          <a:lstStyle/>
          <a:p>
            <a:r>
              <a:rPr lang="fr-BE" sz="3200" smtClean="0"/>
              <a:t> </a:t>
            </a:r>
            <a:r>
              <a:rPr lang="fr-BE" sz="2800" smtClean="0"/>
              <a:t>Health ODA and equity in the last decade (for all?)</a:t>
            </a:r>
            <a:endParaRPr lang="en-GB" sz="3200" smtClean="0"/>
          </a:p>
        </p:txBody>
      </p:sp>
      <p:sp>
        <p:nvSpPr>
          <p:cNvPr id="87048" name="Rectangle 5"/>
          <p:cNvSpPr>
            <a:spLocks noGrp="1" noChangeArrowheads="1"/>
          </p:cNvSpPr>
          <p:nvPr>
            <p:ph type="body" sz="half" idx="1"/>
          </p:nvPr>
        </p:nvSpPr>
        <p:spPr/>
        <p:txBody>
          <a:bodyPr/>
          <a:lstStyle/>
          <a:p>
            <a:r>
              <a:rPr lang="fr-BE" sz="2000" smtClean="0"/>
              <a:t>Focus on MDGs </a:t>
            </a:r>
          </a:p>
          <a:p>
            <a:pPr>
              <a:buFontTx/>
              <a:buNone/>
            </a:pPr>
            <a:endParaRPr lang="fr-BE" sz="1800" smtClean="0"/>
          </a:p>
          <a:p>
            <a:r>
              <a:rPr lang="fr-BE" sz="1800" smtClean="0"/>
              <a:t>Emphasis on Results</a:t>
            </a:r>
          </a:p>
          <a:p>
            <a:endParaRPr lang="fr-BE" sz="1800" smtClean="0"/>
          </a:p>
          <a:p>
            <a:r>
              <a:rPr lang="fr-BE" sz="1800" smtClean="0"/>
              <a:t>Boost of health ODA : 4 to 16 Bn $</a:t>
            </a:r>
          </a:p>
          <a:p>
            <a:endParaRPr lang="fr-BE" sz="1800" smtClean="0"/>
          </a:p>
          <a:p>
            <a:r>
              <a:rPr lang="fr-BE" sz="1800" smtClean="0"/>
              <a:t>Progress : 4 m Tx AIDS</a:t>
            </a:r>
          </a:p>
          <a:p>
            <a:pPr>
              <a:buFontTx/>
              <a:buNone/>
            </a:pPr>
            <a:endParaRPr lang="fr-BE" sz="1800" smtClean="0"/>
          </a:p>
          <a:p>
            <a:r>
              <a:rPr lang="fr-BE" sz="1800" smtClean="0"/>
              <a:t>Distortion/restriction : </a:t>
            </a:r>
          </a:p>
          <a:p>
            <a:pPr lvl="1">
              <a:buFontTx/>
              <a:buNone/>
            </a:pPr>
            <a:r>
              <a:rPr lang="fr-BE" sz="1400" smtClean="0"/>
              <a:t>GH inequity remains</a:t>
            </a:r>
          </a:p>
          <a:p>
            <a:pPr lvl="1">
              <a:buFontTx/>
              <a:buNone/>
            </a:pPr>
            <a:r>
              <a:rPr lang="fr-BE" sz="1400" smtClean="0"/>
              <a:t>H systems remain weak +distorted by diseuse-approaches</a:t>
            </a:r>
            <a:r>
              <a:rPr lang="fr-BE" sz="1600" smtClean="0"/>
              <a:t>?</a:t>
            </a:r>
          </a:p>
          <a:p>
            <a:endParaRPr lang="fr-BE" sz="2400" smtClean="0"/>
          </a:p>
          <a:p>
            <a:endParaRPr lang="en-GB" sz="2000" smtClean="0"/>
          </a:p>
        </p:txBody>
      </p:sp>
      <p:graphicFrame>
        <p:nvGraphicFramePr>
          <p:cNvPr id="87045" name="Object 5"/>
          <p:cNvGraphicFramePr>
            <a:graphicFrameLocks noGrp="1" noChangeAspect="1"/>
          </p:cNvGraphicFramePr>
          <p:nvPr>
            <p:ph sz="quarter" idx="2"/>
          </p:nvPr>
        </p:nvGraphicFramePr>
        <p:xfrm>
          <a:off x="4716463" y="1412875"/>
          <a:ext cx="3933825" cy="2433638"/>
        </p:xfrm>
        <a:graphic>
          <a:graphicData uri="http://schemas.openxmlformats.org/presentationml/2006/ole">
            <mc:AlternateContent xmlns:mc="http://schemas.openxmlformats.org/markup-compatibility/2006">
              <mc:Choice xmlns:v="urn:schemas-microsoft-com:vml" Requires="v">
                <p:oleObj spid="_x0000_s87053" name="Chart" r:id="rId3" imgW="7791602" imgH="4819650" progId="Excel.Sheet.8">
                  <p:embed/>
                </p:oleObj>
              </mc:Choice>
              <mc:Fallback>
                <p:oleObj name="Chart" r:id="rId3" imgW="7791602" imgH="4819650" progId="Excel.Sheet.8">
                  <p:embed/>
                  <p:pic>
                    <p:nvPicPr>
                      <p:cNvPr id="0" name="Picture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1412875"/>
                        <a:ext cx="3933825" cy="2433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7046" name="Object 6"/>
          <p:cNvGraphicFramePr>
            <a:graphicFrameLocks noGrp="1" noChangeAspect="1"/>
          </p:cNvGraphicFramePr>
          <p:nvPr>
            <p:ph sz="quarter" idx="3"/>
          </p:nvPr>
        </p:nvGraphicFramePr>
        <p:xfrm>
          <a:off x="4787900" y="3938588"/>
          <a:ext cx="3816350" cy="2586037"/>
        </p:xfrm>
        <a:graphic>
          <a:graphicData uri="http://schemas.openxmlformats.org/presentationml/2006/ole">
            <mc:AlternateContent xmlns:mc="http://schemas.openxmlformats.org/markup-compatibility/2006">
              <mc:Choice xmlns:v="urn:schemas-microsoft-com:vml" Requires="v">
                <p:oleObj spid="_x0000_s87054" name="Worksheet" r:id="rId5" imgW="7277161" imgH="6143468" progId="Excel.Sheet.8">
                  <p:embed/>
                </p:oleObj>
              </mc:Choice>
              <mc:Fallback>
                <p:oleObj name="Worksheet" r:id="rId5" imgW="7277161" imgH="6143468" progId="Excel.Sheet.8">
                  <p:embed/>
                  <p:pic>
                    <p:nvPicPr>
                      <p:cNvPr id="0" name="Picture 6"/>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7900" y="3938588"/>
                        <a:ext cx="3816350" cy="2586037"/>
                      </a:xfrm>
                      <a:prstGeom prst="rect">
                        <a:avLst/>
                      </a:prstGeom>
                      <a:noFill/>
                      <a:ln w="9525">
                        <a:solidFill>
                          <a:schemeClr val="folHlink"/>
                        </a:solidFill>
                        <a:miter lim="800000"/>
                        <a:headEnd/>
                        <a:tailEnd/>
                      </a:ln>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pPr>
              <a:defRPr/>
            </a:pPr>
            <a:fld id="{94B48F2C-08AE-46D0-85BD-427B2ED3A0A0}" type="slidenum">
              <a:rPr lang="en-GB" smtClean="0"/>
              <a:pPr>
                <a:defRPr/>
              </a:pPr>
              <a:t>68</a:t>
            </a:fld>
            <a:endParaRPr lang="en-GB"/>
          </a:p>
        </p:txBody>
      </p:sp>
      <p:sp>
        <p:nvSpPr>
          <p:cNvPr id="7" name="Footer Placeholder 6"/>
          <p:cNvSpPr>
            <a:spLocks noGrp="1"/>
          </p:cNvSpPr>
          <p:nvPr>
            <p:ph type="ftr" sz="quarter" idx="11"/>
          </p:nvPr>
        </p:nvSpPr>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endParaRPr lang="en-GB">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Title 1"/>
          <p:cNvSpPr>
            <a:spLocks noGrp="1"/>
          </p:cNvSpPr>
          <p:nvPr>
            <p:ph type="title"/>
          </p:nvPr>
        </p:nvSpPr>
        <p:spPr/>
        <p:txBody>
          <a:bodyPr/>
          <a:lstStyle/>
          <a:p>
            <a:r>
              <a:rPr lang="en-US" smtClean="0"/>
              <a:t>Federailsm</a:t>
            </a:r>
          </a:p>
        </p:txBody>
      </p:sp>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09B549DE-47DC-4C7C-ACC4-1BC6FAD4226B}" type="slidenum">
              <a:rPr lang="en-US"/>
              <a:pPr>
                <a:defRPr/>
              </a:pPr>
              <a:t>69</a:t>
            </a:fld>
            <a:endParaRPr lang="en-US"/>
          </a:p>
        </p:txBody>
      </p:sp>
      <p:graphicFrame>
        <p:nvGraphicFramePr>
          <p:cNvPr id="6" name="Content Placeholder 5"/>
          <p:cNvGraphicFramePr>
            <a:graphicFrameLocks noGrp="1"/>
          </p:cNvGraphicFramePr>
          <p:nvPr>
            <p:ph idx="1"/>
          </p:nvPr>
        </p:nvGraphicFramePr>
        <p:xfrm>
          <a:off x="457200" y="1600200"/>
          <a:ext cx="8229600" cy="4724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z="3200" smtClean="0"/>
              <a:t>Health fulfillment needs : physical, psychosocial</a:t>
            </a:r>
          </a:p>
        </p:txBody>
      </p:sp>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C30B1AD7-A5D8-4C66-9358-D093F7D5A51B}" type="slidenum">
              <a:rPr lang="en-US"/>
              <a:pPr>
                <a:defRPr/>
              </a:pPr>
              <a:t>7</a:t>
            </a:fld>
            <a:endParaRPr lang="en-US"/>
          </a:p>
        </p:txBody>
      </p:sp>
      <p:graphicFrame>
        <p:nvGraphicFramePr>
          <p:cNvPr id="8" name="Content Placeholder 7"/>
          <p:cNvGraphicFramePr>
            <a:graphicFrameLocks noGrp="1"/>
          </p:cNvGraphicFramePr>
          <p:nvPr>
            <p:ph idx="1"/>
          </p:nvPr>
        </p:nvGraphicFramePr>
        <p:xfrm>
          <a:off x="381000" y="1524000"/>
          <a:ext cx="4114800" cy="2133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nvGraphicFramePr>
        <p:xfrm>
          <a:off x="304800" y="3810000"/>
          <a:ext cx="4419600" cy="2590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nvGraphicFramePr>
        <p:xfrm>
          <a:off x="4648200" y="1981200"/>
          <a:ext cx="4338302" cy="32004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Title 1"/>
          <p:cNvSpPr>
            <a:spLocks noGrp="1"/>
          </p:cNvSpPr>
          <p:nvPr>
            <p:ph type="title"/>
          </p:nvPr>
        </p:nvSpPr>
        <p:spPr/>
        <p:txBody>
          <a:bodyPr/>
          <a:lstStyle/>
          <a:p>
            <a:r>
              <a:rPr lang="en-US" sz="3600" smtClean="0"/>
              <a:t>US vs EU economy and income equality</a:t>
            </a:r>
          </a:p>
        </p:txBody>
      </p:sp>
      <p:graphicFrame>
        <p:nvGraphicFramePr>
          <p:cNvPr id="6" name="Content Placeholder 5"/>
          <p:cNvGraphicFramePr>
            <a:graphicFrameLocks noGrp="1"/>
          </p:cNvGraphicFramePr>
          <p:nvPr>
            <p:ph idx="1"/>
          </p:nvPr>
        </p:nvGraphicFramePr>
        <p:xfrm>
          <a:off x="457200" y="1600200"/>
          <a:ext cx="8229600" cy="4343402"/>
        </p:xfrm>
        <a:graphic>
          <a:graphicData uri="http://schemas.openxmlformats.org/drawingml/2006/table">
            <a:tbl>
              <a:tblPr firstRow="1" bandRow="1">
                <a:tableStyleId>{5C22544A-7EE6-4342-B048-85BDC9FD1C3A}</a:tableStyleId>
              </a:tblPr>
              <a:tblGrid>
                <a:gridCol w="2743200"/>
                <a:gridCol w="2743200"/>
                <a:gridCol w="2743200"/>
              </a:tblGrid>
              <a:tr h="402154">
                <a:tc>
                  <a:txBody>
                    <a:bodyPr/>
                    <a:lstStyle/>
                    <a:p>
                      <a:pPr marL="0" marR="0">
                        <a:lnSpc>
                          <a:spcPct val="115000"/>
                        </a:lnSpc>
                        <a:spcBef>
                          <a:spcPts val="1000"/>
                        </a:spcBef>
                        <a:spcAft>
                          <a:spcPts val="1000"/>
                        </a:spcAft>
                      </a:pPr>
                      <a:r>
                        <a:rPr lang="en-US" sz="1800" i="1" dirty="0">
                          <a:latin typeface="Times New Roman"/>
                          <a:ea typeface="Cambria"/>
                          <a:cs typeface="Times New Roman"/>
                        </a:rPr>
                        <a:t>Indicator</a:t>
                      </a:r>
                      <a:endParaRPr lang="en-US" sz="2000" dirty="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1800" i="1">
                          <a:latin typeface="Times New Roman"/>
                          <a:ea typeface="Cambria"/>
                          <a:cs typeface="Times New Roman"/>
                        </a:rPr>
                        <a:t>US</a:t>
                      </a:r>
                      <a:endParaRPr lang="en-US" sz="200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1800" i="1">
                          <a:latin typeface="Times New Roman"/>
                          <a:ea typeface="Cambria"/>
                          <a:cs typeface="Times New Roman"/>
                        </a:rPr>
                        <a:t>EU</a:t>
                      </a:r>
                      <a:endParaRPr lang="en-US" sz="2000">
                        <a:latin typeface="Cambria"/>
                        <a:ea typeface="Times New Roman"/>
                        <a:cs typeface="Times New Roman"/>
                      </a:endParaRPr>
                    </a:p>
                  </a:txBody>
                  <a:tcPr marL="68580" marR="68580" marT="0" marB="0"/>
                </a:tc>
              </a:tr>
              <a:tr h="402154">
                <a:tc>
                  <a:txBody>
                    <a:bodyPr/>
                    <a:lstStyle/>
                    <a:p>
                      <a:pPr marL="0" marR="0">
                        <a:lnSpc>
                          <a:spcPct val="115000"/>
                        </a:lnSpc>
                        <a:spcBef>
                          <a:spcPts val="1000"/>
                        </a:spcBef>
                        <a:spcAft>
                          <a:spcPts val="1000"/>
                        </a:spcAft>
                      </a:pPr>
                      <a:r>
                        <a:rPr lang="es-EC" sz="1800" i="1">
                          <a:latin typeface="Times New Roman"/>
                          <a:ea typeface="Cambria"/>
                          <a:cs typeface="Times New Roman"/>
                        </a:rPr>
                        <a:t>GDP pc (PPP)</a:t>
                      </a:r>
                      <a:endParaRPr lang="en-US" sz="200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s-EC" sz="1800" i="1">
                          <a:latin typeface="Times New Roman"/>
                          <a:ea typeface="Cambria"/>
                          <a:cs typeface="Times New Roman"/>
                        </a:rPr>
                        <a:t>46970</a:t>
                      </a:r>
                      <a:endParaRPr lang="en-US" sz="200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s-EC" sz="1800" i="1">
                          <a:latin typeface="Times New Roman"/>
                          <a:ea typeface="Cambria"/>
                          <a:cs typeface="Times New Roman"/>
                        </a:rPr>
                        <a:t>30973</a:t>
                      </a:r>
                      <a:endParaRPr lang="en-US" sz="2000">
                        <a:latin typeface="Cambria"/>
                        <a:ea typeface="Times New Roman"/>
                        <a:cs typeface="Times New Roman"/>
                      </a:endParaRPr>
                    </a:p>
                  </a:txBody>
                  <a:tcPr marL="68580" marR="68580" marT="0" marB="0"/>
                </a:tc>
              </a:tr>
              <a:tr h="402154">
                <a:tc>
                  <a:txBody>
                    <a:bodyPr/>
                    <a:lstStyle/>
                    <a:p>
                      <a:pPr marL="0" marR="0">
                        <a:lnSpc>
                          <a:spcPct val="115000"/>
                        </a:lnSpc>
                        <a:spcBef>
                          <a:spcPts val="1000"/>
                        </a:spcBef>
                        <a:spcAft>
                          <a:spcPts val="1000"/>
                        </a:spcAft>
                      </a:pPr>
                      <a:r>
                        <a:rPr lang="es-EC" sz="1800" i="1">
                          <a:latin typeface="Times New Roman"/>
                          <a:ea typeface="Cambria"/>
                          <a:cs typeface="Times New Roman"/>
                        </a:rPr>
                        <a:t>Ratio US/EU GDP pc </a:t>
                      </a:r>
                      <a:endParaRPr lang="en-US" sz="2000">
                        <a:latin typeface="Cambria"/>
                        <a:ea typeface="Times New Roman"/>
                        <a:cs typeface="Times New Roman"/>
                      </a:endParaRPr>
                    </a:p>
                  </a:txBody>
                  <a:tcPr marL="68580" marR="68580" marT="0" marB="0"/>
                </a:tc>
                <a:tc gridSpan="2">
                  <a:txBody>
                    <a:bodyPr/>
                    <a:lstStyle/>
                    <a:p>
                      <a:pPr marL="0" marR="0" algn="ctr">
                        <a:lnSpc>
                          <a:spcPct val="115000"/>
                        </a:lnSpc>
                        <a:spcBef>
                          <a:spcPts val="1000"/>
                        </a:spcBef>
                        <a:spcAft>
                          <a:spcPts val="1000"/>
                        </a:spcAft>
                      </a:pPr>
                      <a:r>
                        <a:rPr lang="en-US" sz="1800" i="1">
                          <a:latin typeface="Times New Roman"/>
                          <a:ea typeface="Cambria"/>
                          <a:cs typeface="Times New Roman"/>
                        </a:rPr>
                        <a:t>1,4</a:t>
                      </a:r>
                      <a:endParaRPr lang="en-US" sz="2000">
                        <a:latin typeface="Cambria"/>
                        <a:ea typeface="Times New Roman"/>
                        <a:cs typeface="Times New Roman"/>
                      </a:endParaRPr>
                    </a:p>
                  </a:txBody>
                  <a:tcPr marL="68580" marR="68580" marT="0" marB="0"/>
                </a:tc>
                <a:tc hMerge="1">
                  <a:txBody>
                    <a:bodyPr/>
                    <a:lstStyle/>
                    <a:p>
                      <a:endParaRPr lang="en-US"/>
                    </a:p>
                  </a:txBody>
                  <a:tcPr/>
                </a:tc>
              </a:tr>
              <a:tr h="402154">
                <a:tc>
                  <a:txBody>
                    <a:bodyPr/>
                    <a:lstStyle/>
                    <a:p>
                      <a:pPr marL="0" marR="0" algn="r">
                        <a:lnSpc>
                          <a:spcPct val="115000"/>
                        </a:lnSpc>
                        <a:spcBef>
                          <a:spcPts val="1000"/>
                        </a:spcBef>
                        <a:spcAft>
                          <a:spcPts val="1000"/>
                        </a:spcAft>
                      </a:pPr>
                      <a:r>
                        <a:rPr lang="en-US" sz="1800" i="1">
                          <a:latin typeface="Times New Roman"/>
                          <a:ea typeface="Cambria"/>
                          <a:cs typeface="Times New Roman"/>
                        </a:rPr>
                        <a:t>GDP/employed</a:t>
                      </a:r>
                      <a:endParaRPr lang="en-US" sz="2000">
                        <a:latin typeface="Cambria"/>
                        <a:ea typeface="Times New Roman"/>
                        <a:cs typeface="Times New Roman"/>
                      </a:endParaRPr>
                    </a:p>
                  </a:txBody>
                  <a:tcPr marL="68580" marR="68580" marT="0" marB="0"/>
                </a:tc>
                <a:tc gridSpan="2">
                  <a:txBody>
                    <a:bodyPr/>
                    <a:lstStyle/>
                    <a:p>
                      <a:pPr marL="0" marR="0" algn="ctr">
                        <a:lnSpc>
                          <a:spcPct val="115000"/>
                        </a:lnSpc>
                        <a:spcBef>
                          <a:spcPts val="1000"/>
                        </a:spcBef>
                        <a:spcAft>
                          <a:spcPts val="1000"/>
                        </a:spcAft>
                      </a:pPr>
                      <a:r>
                        <a:rPr lang="en-US" sz="1800" i="1">
                          <a:latin typeface="Times New Roman"/>
                          <a:ea typeface="Cambria"/>
                          <a:cs typeface="Times New Roman"/>
                        </a:rPr>
                        <a:t>1,3</a:t>
                      </a:r>
                      <a:endParaRPr lang="en-US" sz="2000">
                        <a:latin typeface="Cambria"/>
                        <a:ea typeface="Times New Roman"/>
                        <a:cs typeface="Times New Roman"/>
                      </a:endParaRPr>
                    </a:p>
                  </a:txBody>
                  <a:tcPr marL="68580" marR="68580" marT="0" marB="0"/>
                </a:tc>
                <a:tc hMerge="1">
                  <a:txBody>
                    <a:bodyPr/>
                    <a:lstStyle/>
                    <a:p>
                      <a:endParaRPr lang="en-US"/>
                    </a:p>
                  </a:txBody>
                  <a:tcPr/>
                </a:tc>
              </a:tr>
              <a:tr h="402154">
                <a:tc>
                  <a:txBody>
                    <a:bodyPr/>
                    <a:lstStyle/>
                    <a:p>
                      <a:pPr marL="0" marR="0" algn="r">
                        <a:lnSpc>
                          <a:spcPct val="115000"/>
                        </a:lnSpc>
                        <a:spcBef>
                          <a:spcPts val="1000"/>
                        </a:spcBef>
                        <a:spcAft>
                          <a:spcPts val="1000"/>
                        </a:spcAft>
                      </a:pPr>
                      <a:r>
                        <a:rPr lang="en-US" sz="1800" i="1">
                          <a:latin typeface="Times New Roman"/>
                          <a:ea typeface="Cambria"/>
                          <a:cs typeface="Times New Roman"/>
                        </a:rPr>
                        <a:t>GDP/hour</a:t>
                      </a:r>
                      <a:endParaRPr lang="en-US" sz="2000">
                        <a:latin typeface="Cambria"/>
                        <a:ea typeface="Times New Roman"/>
                        <a:cs typeface="Times New Roman"/>
                      </a:endParaRPr>
                    </a:p>
                  </a:txBody>
                  <a:tcPr marL="68580" marR="68580" marT="0" marB="0"/>
                </a:tc>
                <a:tc gridSpan="2">
                  <a:txBody>
                    <a:bodyPr/>
                    <a:lstStyle/>
                    <a:p>
                      <a:pPr marL="0" marR="0" algn="ctr">
                        <a:lnSpc>
                          <a:spcPct val="115000"/>
                        </a:lnSpc>
                        <a:spcBef>
                          <a:spcPts val="1000"/>
                        </a:spcBef>
                        <a:spcAft>
                          <a:spcPts val="1000"/>
                        </a:spcAft>
                      </a:pPr>
                      <a:r>
                        <a:rPr lang="en-US" sz="1800" i="1">
                          <a:latin typeface="Times New Roman"/>
                          <a:ea typeface="Cambria"/>
                          <a:cs typeface="Times New Roman"/>
                        </a:rPr>
                        <a:t>1,09</a:t>
                      </a:r>
                      <a:endParaRPr lang="en-US" sz="2000">
                        <a:latin typeface="Cambria"/>
                        <a:ea typeface="Times New Roman"/>
                        <a:cs typeface="Times New Roman"/>
                      </a:endParaRPr>
                    </a:p>
                  </a:txBody>
                  <a:tcPr marL="68580" marR="68580" marT="0" marB="0"/>
                </a:tc>
                <a:tc hMerge="1">
                  <a:txBody>
                    <a:bodyPr/>
                    <a:lstStyle/>
                    <a:p>
                      <a:endParaRPr lang="en-US"/>
                    </a:p>
                  </a:txBody>
                  <a:tcPr/>
                </a:tc>
              </a:tr>
              <a:tr h="656462">
                <a:tc>
                  <a:txBody>
                    <a:bodyPr/>
                    <a:lstStyle/>
                    <a:p>
                      <a:pPr marL="0" marR="0">
                        <a:lnSpc>
                          <a:spcPct val="115000"/>
                        </a:lnSpc>
                        <a:spcBef>
                          <a:spcPts val="1000"/>
                        </a:spcBef>
                        <a:spcAft>
                          <a:spcPts val="1000"/>
                        </a:spcAft>
                      </a:pPr>
                      <a:r>
                        <a:rPr lang="en-US" sz="1800" i="1">
                          <a:latin typeface="Times New Roman"/>
                          <a:ea typeface="Cambria"/>
                          <a:cs typeface="Times New Roman"/>
                        </a:rPr>
                        <a:t>Employment (1970, </a:t>
                      </a:r>
                      <a:r>
                        <a:rPr lang="en-US" sz="1800" i="1">
                          <a:latin typeface="Times New Roman"/>
                          <a:ea typeface="Cambria"/>
                          <a:cs typeface="Times New Roman"/>
                          <a:sym typeface="Wingdings"/>
                        </a:rPr>
                        <a:t></a:t>
                      </a:r>
                      <a:r>
                        <a:rPr lang="en-US" sz="1800" i="1">
                          <a:latin typeface="Times New Roman"/>
                          <a:ea typeface="Cambria"/>
                          <a:cs typeface="Times New Roman"/>
                        </a:rPr>
                        <a:t> 2005)</a:t>
                      </a:r>
                      <a:endParaRPr lang="en-US" sz="200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1800" i="1">
                          <a:latin typeface="Times New Roman"/>
                          <a:ea typeface="Cambria"/>
                          <a:cs typeface="Times New Roman"/>
                        </a:rPr>
                        <a:t>66  </a:t>
                      </a:r>
                      <a:r>
                        <a:rPr lang="en-US" sz="1800" i="1">
                          <a:latin typeface="Times New Roman"/>
                          <a:ea typeface="Cambria"/>
                          <a:cs typeface="Times New Roman"/>
                          <a:sym typeface="Wingdings"/>
                        </a:rPr>
                        <a:t></a:t>
                      </a:r>
                      <a:r>
                        <a:rPr lang="en-US" sz="1800" i="1">
                          <a:latin typeface="Times New Roman"/>
                          <a:ea typeface="Cambria"/>
                          <a:cs typeface="Times New Roman"/>
                        </a:rPr>
                        <a:t> 80</a:t>
                      </a:r>
                      <a:endParaRPr lang="en-US" sz="200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1800" i="1">
                          <a:latin typeface="Times New Roman"/>
                          <a:ea typeface="Cambria"/>
                          <a:cs typeface="Times New Roman"/>
                        </a:rPr>
                        <a:t>70 </a:t>
                      </a:r>
                      <a:r>
                        <a:rPr lang="en-US" sz="1800" i="1">
                          <a:latin typeface="Times New Roman"/>
                          <a:ea typeface="Cambria"/>
                          <a:cs typeface="Times New Roman"/>
                          <a:sym typeface="Wingdings"/>
                        </a:rPr>
                        <a:t></a:t>
                      </a:r>
                      <a:r>
                        <a:rPr lang="en-US" sz="1800" i="1">
                          <a:latin typeface="Times New Roman"/>
                          <a:ea typeface="Cambria"/>
                          <a:cs typeface="Times New Roman"/>
                        </a:rPr>
                        <a:t> 67</a:t>
                      </a:r>
                      <a:endParaRPr lang="en-US" sz="2000">
                        <a:latin typeface="Cambria"/>
                        <a:ea typeface="Times New Roman"/>
                        <a:cs typeface="Times New Roman"/>
                      </a:endParaRPr>
                    </a:p>
                  </a:txBody>
                  <a:tcPr marL="68580" marR="68580" marT="0" marB="0"/>
                </a:tc>
              </a:tr>
              <a:tr h="1274016">
                <a:tc>
                  <a:txBody>
                    <a:bodyPr/>
                    <a:lstStyle/>
                    <a:p>
                      <a:pPr marL="0" marR="0">
                        <a:lnSpc>
                          <a:spcPct val="115000"/>
                        </a:lnSpc>
                        <a:spcBef>
                          <a:spcPts val="1000"/>
                        </a:spcBef>
                        <a:spcAft>
                          <a:spcPts val="1000"/>
                        </a:spcAft>
                      </a:pPr>
                      <a:r>
                        <a:rPr lang="en-US" sz="1800" i="1">
                          <a:latin typeface="Times New Roman"/>
                          <a:ea typeface="Cambria"/>
                          <a:cs typeface="Times New Roman"/>
                        </a:rPr>
                        <a:t>Income distribution </a:t>
                      </a:r>
                      <a:endParaRPr lang="en-US" sz="2000">
                        <a:latin typeface="Cambria"/>
                        <a:ea typeface="Times New Roman"/>
                        <a:cs typeface="Times New Roman"/>
                      </a:endParaRPr>
                    </a:p>
                    <a:p>
                      <a:pPr marL="0" marR="0">
                        <a:lnSpc>
                          <a:spcPct val="115000"/>
                        </a:lnSpc>
                        <a:spcBef>
                          <a:spcPts val="1000"/>
                        </a:spcBef>
                        <a:spcAft>
                          <a:spcPts val="1000"/>
                        </a:spcAft>
                      </a:pPr>
                      <a:r>
                        <a:rPr lang="en-US" sz="1800" i="1">
                          <a:latin typeface="Times New Roman"/>
                          <a:ea typeface="Cambria"/>
                          <a:cs typeface="Times New Roman"/>
                        </a:rPr>
                        <a:t>(top 20%/ low 20%, R : ratio)</a:t>
                      </a:r>
                      <a:endParaRPr lang="en-US" sz="200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endParaRPr lang="en-US" sz="2000">
                        <a:latin typeface="Cambria"/>
                        <a:ea typeface="Times New Roman"/>
                        <a:cs typeface="Times New Roman"/>
                      </a:endParaRPr>
                    </a:p>
                    <a:p>
                      <a:pPr marL="0" marR="0">
                        <a:lnSpc>
                          <a:spcPct val="115000"/>
                        </a:lnSpc>
                        <a:spcBef>
                          <a:spcPts val="1000"/>
                        </a:spcBef>
                        <a:spcAft>
                          <a:spcPts val="1000"/>
                        </a:spcAft>
                      </a:pPr>
                      <a:r>
                        <a:rPr lang="en-US" sz="1800" i="1">
                          <a:latin typeface="Times New Roman"/>
                          <a:ea typeface="Cambria"/>
                          <a:cs typeface="Times New Roman"/>
                        </a:rPr>
                        <a:t>45/4.8, R : 9.8</a:t>
                      </a:r>
                      <a:endParaRPr lang="en-US" sz="200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endParaRPr lang="en-US" sz="2000">
                        <a:latin typeface="Cambria"/>
                        <a:ea typeface="Times New Roman"/>
                        <a:cs typeface="Times New Roman"/>
                      </a:endParaRPr>
                    </a:p>
                    <a:p>
                      <a:pPr marL="0" marR="0">
                        <a:lnSpc>
                          <a:spcPct val="115000"/>
                        </a:lnSpc>
                        <a:spcBef>
                          <a:spcPts val="1000"/>
                        </a:spcBef>
                        <a:spcAft>
                          <a:spcPts val="1000"/>
                        </a:spcAft>
                      </a:pPr>
                      <a:r>
                        <a:rPr lang="en-US" sz="1800" i="1">
                          <a:latin typeface="Times New Roman"/>
                          <a:ea typeface="Cambria"/>
                          <a:cs typeface="Times New Roman"/>
                        </a:rPr>
                        <a:t>38,5/8,3, R : 4.7</a:t>
                      </a:r>
                      <a:endParaRPr lang="en-US" sz="2000">
                        <a:latin typeface="Cambria"/>
                        <a:ea typeface="Times New Roman"/>
                        <a:cs typeface="Times New Roman"/>
                      </a:endParaRPr>
                    </a:p>
                  </a:txBody>
                  <a:tcPr marL="68580" marR="68580" marT="0" marB="0"/>
                </a:tc>
              </a:tr>
              <a:tr h="402154">
                <a:tc>
                  <a:txBody>
                    <a:bodyPr/>
                    <a:lstStyle/>
                    <a:p>
                      <a:pPr marL="0" marR="0">
                        <a:lnSpc>
                          <a:spcPct val="115000"/>
                        </a:lnSpc>
                        <a:spcBef>
                          <a:spcPts val="1000"/>
                        </a:spcBef>
                        <a:spcAft>
                          <a:spcPts val="1000"/>
                        </a:spcAft>
                      </a:pPr>
                      <a:r>
                        <a:rPr lang="en-US" sz="1800" i="1">
                          <a:latin typeface="Times New Roman"/>
                          <a:ea typeface="Cambria"/>
                          <a:cs typeface="Times New Roman"/>
                        </a:rPr>
                        <a:t>GINI index</a:t>
                      </a:r>
                      <a:endParaRPr lang="en-US" sz="200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1800" i="1">
                          <a:latin typeface="Times New Roman"/>
                          <a:ea typeface="Cambria"/>
                          <a:cs typeface="Times New Roman"/>
                        </a:rPr>
                        <a:t>52.5</a:t>
                      </a:r>
                      <a:endParaRPr lang="en-US" sz="200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1800" i="1" dirty="0">
                          <a:latin typeface="Times New Roman"/>
                          <a:ea typeface="Cambria"/>
                          <a:cs typeface="Times New Roman"/>
                        </a:rPr>
                        <a:t>40</a:t>
                      </a:r>
                      <a:endParaRPr lang="en-US" sz="2000" dirty="0">
                        <a:latin typeface="Cambria"/>
                        <a:ea typeface="Times New Roman"/>
                        <a:cs typeface="Times New Roman"/>
                      </a:endParaRPr>
                    </a:p>
                  </a:txBody>
                  <a:tcPr marL="68580" marR="68580" marT="0" marB="0"/>
                </a:tc>
              </a:tr>
            </a:tbl>
          </a:graphicData>
        </a:graphic>
      </p:graphicFrame>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dirty="0">
                <a:solidFill>
                  <a:schemeClr val="tx1">
                    <a:tint val="75000"/>
                  </a:schemeClr>
                </a:solidFill>
                <a:latin typeface="+mn-lt"/>
              </a:rPr>
              <a:t>J </a:t>
            </a:r>
            <a:r>
              <a:rPr lang="en-US" dirty="0" err="1">
                <a:solidFill>
                  <a:schemeClr val="tx1">
                    <a:tint val="75000"/>
                  </a:schemeClr>
                </a:solidFill>
                <a:latin typeface="+mn-lt"/>
              </a:rPr>
              <a:t>Garay</a:t>
            </a:r>
            <a:r>
              <a:rPr lang="en-US" dirty="0">
                <a:solidFill>
                  <a:schemeClr val="tx1">
                    <a:tint val="75000"/>
                  </a:schemeClr>
                </a:solidFill>
                <a:latin typeface="+mn-lt"/>
              </a:rPr>
              <a:t>,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BD41EF45-0B1F-42CD-9C80-B191CAA9E116}" type="slidenum">
              <a:rPr lang="en-US"/>
              <a:pPr>
                <a:defRPr/>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Title 1"/>
          <p:cNvSpPr>
            <a:spLocks noGrp="1"/>
          </p:cNvSpPr>
          <p:nvPr>
            <p:ph type="title"/>
          </p:nvPr>
        </p:nvSpPr>
        <p:spPr/>
        <p:txBody>
          <a:bodyPr/>
          <a:lstStyle/>
          <a:p>
            <a:r>
              <a:rPr lang="en-US" smtClean="0"/>
              <a:t>US vs. EU fiscal policies</a:t>
            </a:r>
          </a:p>
        </p:txBody>
      </p:sp>
      <p:graphicFrame>
        <p:nvGraphicFramePr>
          <p:cNvPr id="6" name="Content Placeholder 5"/>
          <p:cNvGraphicFramePr>
            <a:graphicFrameLocks noGrp="1"/>
          </p:cNvGraphicFramePr>
          <p:nvPr>
            <p:ph idx="1"/>
          </p:nvPr>
        </p:nvGraphicFramePr>
        <p:xfrm>
          <a:off x="457200" y="1600200"/>
          <a:ext cx="8229600" cy="4114800"/>
        </p:xfrm>
        <a:graphic>
          <a:graphicData uri="http://schemas.openxmlformats.org/drawingml/2006/table">
            <a:tbl>
              <a:tblPr firstRow="1" bandRow="1">
                <a:tableStyleId>{5C22544A-7EE6-4342-B048-85BDC9FD1C3A}</a:tableStyleId>
              </a:tblPr>
              <a:tblGrid>
                <a:gridCol w="2743200"/>
                <a:gridCol w="2743200"/>
                <a:gridCol w="2743200"/>
              </a:tblGrid>
              <a:tr h="666084">
                <a:tc>
                  <a:txBody>
                    <a:bodyPr/>
                    <a:lstStyle/>
                    <a:p>
                      <a:pPr marL="0" marR="0">
                        <a:lnSpc>
                          <a:spcPct val="115000"/>
                        </a:lnSpc>
                        <a:spcBef>
                          <a:spcPts val="1000"/>
                        </a:spcBef>
                        <a:spcAft>
                          <a:spcPts val="1000"/>
                        </a:spcAft>
                      </a:pPr>
                      <a:endParaRPr lang="en-US" sz="2400" dirty="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2000" i="1" dirty="0">
                          <a:latin typeface="Times New Roman"/>
                          <a:ea typeface="Cambria"/>
                          <a:cs typeface="Times New Roman"/>
                        </a:rPr>
                        <a:t>US</a:t>
                      </a:r>
                      <a:endParaRPr lang="en-US" sz="2400" dirty="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2000" i="1">
                          <a:latin typeface="Times New Roman"/>
                          <a:ea typeface="Cambria"/>
                          <a:cs typeface="Times New Roman"/>
                        </a:rPr>
                        <a:t>EU</a:t>
                      </a:r>
                      <a:endParaRPr lang="en-US" sz="2400">
                        <a:latin typeface="Cambria"/>
                        <a:ea typeface="Times New Roman"/>
                        <a:cs typeface="Times New Roman"/>
                      </a:endParaRPr>
                    </a:p>
                  </a:txBody>
                  <a:tcPr marL="68580" marR="68580" marT="0" marB="0"/>
                </a:tc>
              </a:tr>
              <a:tr h="666084">
                <a:tc>
                  <a:txBody>
                    <a:bodyPr/>
                    <a:lstStyle/>
                    <a:p>
                      <a:pPr marL="0" marR="0">
                        <a:lnSpc>
                          <a:spcPct val="115000"/>
                        </a:lnSpc>
                        <a:spcBef>
                          <a:spcPts val="1000"/>
                        </a:spcBef>
                        <a:spcAft>
                          <a:spcPts val="1000"/>
                        </a:spcAft>
                      </a:pPr>
                      <a:r>
                        <a:rPr lang="en-US" sz="2000" i="1" dirty="0">
                          <a:latin typeface="Times New Roman"/>
                          <a:ea typeface="Cambria"/>
                          <a:cs typeface="Times New Roman"/>
                        </a:rPr>
                        <a:t>Tax revenue from GDP</a:t>
                      </a:r>
                      <a:endParaRPr lang="en-US" sz="2400" dirty="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2000" i="1" dirty="0">
                          <a:latin typeface="Times New Roman"/>
                          <a:ea typeface="Cambria"/>
                          <a:cs typeface="Times New Roman"/>
                        </a:rPr>
                        <a:t>24,8</a:t>
                      </a:r>
                      <a:endParaRPr lang="en-US" sz="2400" dirty="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2000" i="1">
                          <a:latin typeface="Times New Roman"/>
                          <a:ea typeface="Cambria"/>
                          <a:cs typeface="Times New Roman"/>
                        </a:rPr>
                        <a:t>39,6</a:t>
                      </a:r>
                      <a:endParaRPr lang="en-US" sz="2400">
                        <a:latin typeface="Cambria"/>
                        <a:ea typeface="Times New Roman"/>
                        <a:cs typeface="Times New Roman"/>
                      </a:endParaRPr>
                    </a:p>
                  </a:txBody>
                  <a:tcPr marL="68580" marR="68580" marT="0" marB="0"/>
                </a:tc>
              </a:tr>
              <a:tr h="705516">
                <a:tc>
                  <a:txBody>
                    <a:bodyPr/>
                    <a:lstStyle/>
                    <a:p>
                      <a:pPr marL="0" marR="0">
                        <a:lnSpc>
                          <a:spcPct val="115000"/>
                        </a:lnSpc>
                        <a:spcBef>
                          <a:spcPts val="1000"/>
                        </a:spcBef>
                        <a:spcAft>
                          <a:spcPts val="1000"/>
                        </a:spcAft>
                      </a:pPr>
                      <a:r>
                        <a:rPr lang="en-US" sz="2000" i="1">
                          <a:latin typeface="Times New Roman"/>
                          <a:ea typeface="Cambria"/>
                          <a:cs typeface="Times New Roman"/>
                        </a:rPr>
                        <a:t>Tax on income and profits</a:t>
                      </a:r>
                      <a:endParaRPr lang="en-US" sz="240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2000" i="1" dirty="0">
                          <a:latin typeface="Times New Roman"/>
                          <a:ea typeface="Cambria"/>
                          <a:cs typeface="Times New Roman"/>
                        </a:rPr>
                        <a:t>9,8</a:t>
                      </a:r>
                      <a:endParaRPr lang="en-US" sz="2400" dirty="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2000" i="1">
                          <a:latin typeface="Times New Roman"/>
                          <a:ea typeface="Cambria"/>
                          <a:cs typeface="Times New Roman"/>
                        </a:rPr>
                        <a:t>11,4</a:t>
                      </a:r>
                      <a:endParaRPr lang="en-US" sz="2400">
                        <a:latin typeface="Cambria"/>
                        <a:ea typeface="Times New Roman"/>
                        <a:cs typeface="Times New Roman"/>
                      </a:endParaRPr>
                    </a:p>
                  </a:txBody>
                  <a:tcPr marL="68580" marR="68580" marT="0" marB="0"/>
                </a:tc>
              </a:tr>
              <a:tr h="666084">
                <a:tc>
                  <a:txBody>
                    <a:bodyPr/>
                    <a:lstStyle/>
                    <a:p>
                      <a:pPr marL="0" marR="0">
                        <a:lnSpc>
                          <a:spcPct val="115000"/>
                        </a:lnSpc>
                        <a:spcBef>
                          <a:spcPts val="1000"/>
                        </a:spcBef>
                        <a:spcAft>
                          <a:spcPts val="1000"/>
                        </a:spcAft>
                      </a:pPr>
                      <a:r>
                        <a:rPr lang="en-US" sz="2000" i="1">
                          <a:latin typeface="Times New Roman"/>
                          <a:ea typeface="Cambria"/>
                          <a:cs typeface="Times New Roman"/>
                        </a:rPr>
                        <a:t>Tax on property</a:t>
                      </a:r>
                      <a:endParaRPr lang="en-US" sz="240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2000" i="1" dirty="0">
                          <a:latin typeface="Times New Roman"/>
                          <a:ea typeface="Cambria"/>
                          <a:cs typeface="Times New Roman"/>
                        </a:rPr>
                        <a:t>2,3</a:t>
                      </a:r>
                      <a:endParaRPr lang="en-US" sz="2400" dirty="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2000" i="1">
                          <a:latin typeface="Times New Roman"/>
                          <a:ea typeface="Cambria"/>
                          <a:cs typeface="Times New Roman"/>
                        </a:rPr>
                        <a:t>1,5</a:t>
                      </a:r>
                      <a:endParaRPr lang="en-US" sz="2400">
                        <a:latin typeface="Cambria"/>
                        <a:ea typeface="Times New Roman"/>
                        <a:cs typeface="Times New Roman"/>
                      </a:endParaRPr>
                    </a:p>
                  </a:txBody>
                  <a:tcPr marL="68580" marR="68580" marT="0" marB="0"/>
                </a:tc>
              </a:tr>
              <a:tr h="705516">
                <a:tc>
                  <a:txBody>
                    <a:bodyPr/>
                    <a:lstStyle/>
                    <a:p>
                      <a:pPr marL="0" marR="0">
                        <a:lnSpc>
                          <a:spcPct val="115000"/>
                        </a:lnSpc>
                        <a:spcBef>
                          <a:spcPts val="1000"/>
                        </a:spcBef>
                        <a:spcAft>
                          <a:spcPts val="1000"/>
                        </a:spcAft>
                      </a:pPr>
                      <a:r>
                        <a:rPr lang="en-US" sz="2000" i="1">
                          <a:latin typeface="Times New Roman"/>
                          <a:ea typeface="Cambria"/>
                          <a:cs typeface="Times New Roman"/>
                        </a:rPr>
                        <a:t>Tax on goods and services</a:t>
                      </a:r>
                      <a:endParaRPr lang="en-US" sz="240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2000" i="1" dirty="0">
                          <a:latin typeface="Times New Roman"/>
                          <a:ea typeface="Cambria"/>
                          <a:cs typeface="Times New Roman"/>
                        </a:rPr>
                        <a:t>4,5</a:t>
                      </a:r>
                      <a:endParaRPr lang="en-US" sz="2400" dirty="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2000" i="1">
                          <a:latin typeface="Times New Roman"/>
                          <a:ea typeface="Cambria"/>
                          <a:cs typeface="Times New Roman"/>
                        </a:rPr>
                        <a:t>11,8</a:t>
                      </a:r>
                      <a:endParaRPr lang="en-US" sz="2400">
                        <a:latin typeface="Cambria"/>
                        <a:ea typeface="Times New Roman"/>
                        <a:cs typeface="Times New Roman"/>
                      </a:endParaRPr>
                    </a:p>
                  </a:txBody>
                  <a:tcPr marL="68580" marR="68580" marT="0" marB="0"/>
                </a:tc>
              </a:tr>
              <a:tr h="705516">
                <a:tc>
                  <a:txBody>
                    <a:bodyPr/>
                    <a:lstStyle/>
                    <a:p>
                      <a:pPr marL="0" marR="0">
                        <a:lnSpc>
                          <a:spcPct val="115000"/>
                        </a:lnSpc>
                        <a:spcBef>
                          <a:spcPts val="1000"/>
                        </a:spcBef>
                        <a:spcAft>
                          <a:spcPts val="1000"/>
                        </a:spcAft>
                      </a:pPr>
                      <a:r>
                        <a:rPr lang="en-US" sz="2000" i="1">
                          <a:latin typeface="Times New Roman"/>
                          <a:ea typeface="Cambria"/>
                          <a:cs typeface="Times New Roman"/>
                        </a:rPr>
                        <a:t>Contributions to social security</a:t>
                      </a:r>
                      <a:endParaRPr lang="en-US" sz="240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2000" i="1" dirty="0">
                          <a:latin typeface="Times New Roman"/>
                          <a:ea typeface="Cambria"/>
                          <a:cs typeface="Times New Roman"/>
                        </a:rPr>
                        <a:t>6.6</a:t>
                      </a:r>
                      <a:endParaRPr lang="en-US" sz="2400" dirty="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2000" i="1" dirty="0">
                          <a:latin typeface="Times New Roman"/>
                          <a:ea typeface="Cambria"/>
                          <a:cs typeface="Times New Roman"/>
                        </a:rPr>
                        <a:t>11.8</a:t>
                      </a:r>
                      <a:endParaRPr lang="en-US" sz="2400" dirty="0">
                        <a:latin typeface="Cambria"/>
                        <a:ea typeface="Times New Roman"/>
                        <a:cs typeface="Times New Roman"/>
                      </a:endParaRPr>
                    </a:p>
                  </a:txBody>
                  <a:tcPr marL="68580" marR="68580" marT="0" marB="0"/>
                </a:tc>
              </a:tr>
            </a:tbl>
          </a:graphicData>
        </a:graphic>
      </p:graphicFrame>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3928EFE9-89C8-4473-980F-279B75C224EB}" type="slidenum">
              <a:rPr lang="en-US"/>
              <a:pPr>
                <a:defRPr/>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Title 1"/>
          <p:cNvSpPr>
            <a:spLocks noGrp="1"/>
          </p:cNvSpPr>
          <p:nvPr>
            <p:ph type="title"/>
          </p:nvPr>
        </p:nvSpPr>
        <p:spPr/>
        <p:txBody>
          <a:bodyPr/>
          <a:lstStyle/>
          <a:p>
            <a:r>
              <a:rPr lang="en-US" smtClean="0"/>
              <a:t>US vs. EU healthy lifestyles?</a:t>
            </a:r>
          </a:p>
        </p:txBody>
      </p:sp>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CEF18946-2A2B-45F6-B51C-94698064D55B}" type="slidenum">
              <a:rPr lang="en-US"/>
              <a:pPr>
                <a:defRPr/>
              </a:pPr>
              <a:t>72</a:t>
            </a:fld>
            <a:endParaRPr lang="en-US"/>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Title 1"/>
          <p:cNvSpPr>
            <a:spLocks noGrp="1"/>
          </p:cNvSpPr>
          <p:nvPr>
            <p:ph type="title"/>
          </p:nvPr>
        </p:nvSpPr>
        <p:spPr/>
        <p:txBody>
          <a:bodyPr/>
          <a:lstStyle/>
          <a:p>
            <a:r>
              <a:rPr lang="en-US" smtClean="0"/>
              <a:t>US vs. EU child mortality</a:t>
            </a:r>
          </a:p>
        </p:txBody>
      </p:sp>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79EF08BD-5C96-45E8-B5B4-64E773A18DBB}" type="slidenum">
              <a:rPr lang="en-US"/>
              <a:pPr>
                <a:defRPr/>
              </a:pPr>
              <a:t>73</a:t>
            </a:fld>
            <a:endParaRPr lang="en-US"/>
          </a:p>
        </p:txBody>
      </p:sp>
      <p:graphicFrame>
        <p:nvGraphicFramePr>
          <p:cNvPr id="6" name="Content Placeholder 5"/>
          <p:cNvGraphicFramePr>
            <a:graphicFrameLocks noGrp="1"/>
          </p:cNvGraphicFramePr>
          <p:nvPr>
            <p:ph idx="1"/>
          </p:nvPr>
        </p:nvGraphicFramePr>
        <p:xfrm>
          <a:off x="457200" y="1600200"/>
          <a:ext cx="7924800" cy="46481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Title 1"/>
          <p:cNvSpPr>
            <a:spLocks noGrp="1"/>
          </p:cNvSpPr>
          <p:nvPr>
            <p:ph type="title"/>
          </p:nvPr>
        </p:nvSpPr>
        <p:spPr/>
        <p:txBody>
          <a:bodyPr/>
          <a:lstStyle/>
          <a:p>
            <a:r>
              <a:rPr lang="en-US" smtClean="0"/>
              <a:t>US vs. EU adult mortality rates</a:t>
            </a:r>
          </a:p>
        </p:txBody>
      </p:sp>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dirty="0">
                <a:solidFill>
                  <a:schemeClr val="tx1">
                    <a:tint val="75000"/>
                  </a:schemeClr>
                </a:solidFill>
                <a:latin typeface="+mn-lt"/>
              </a:rPr>
              <a:t>J </a:t>
            </a:r>
            <a:r>
              <a:rPr lang="en-US" dirty="0" err="1">
                <a:solidFill>
                  <a:schemeClr val="tx1">
                    <a:tint val="75000"/>
                  </a:schemeClr>
                </a:solidFill>
                <a:latin typeface="+mn-lt"/>
              </a:rPr>
              <a:t>Garay</a:t>
            </a:r>
            <a:r>
              <a:rPr lang="en-US" dirty="0">
                <a:solidFill>
                  <a:schemeClr val="tx1">
                    <a:tint val="75000"/>
                  </a:schemeClr>
                </a:solidFill>
                <a:latin typeface="+mn-lt"/>
              </a:rPr>
              <a:t>,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8DA05AB1-26E9-444B-BD8C-54AB1B7BDD59}" type="slidenum">
              <a:rPr lang="en-US"/>
              <a:pPr>
                <a:defRPr/>
              </a:pPr>
              <a:t>74</a:t>
            </a:fld>
            <a:endParaRPr lang="en-US"/>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Title 1"/>
          <p:cNvSpPr>
            <a:spLocks noGrp="1"/>
          </p:cNvSpPr>
          <p:nvPr>
            <p:ph type="title"/>
          </p:nvPr>
        </p:nvSpPr>
        <p:spPr/>
        <p:txBody>
          <a:bodyPr/>
          <a:lstStyle/>
          <a:p>
            <a:r>
              <a:rPr lang="en-US" smtClean="0"/>
              <a:t>US vs. EU health systems</a:t>
            </a:r>
          </a:p>
        </p:txBody>
      </p:sp>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8C221A52-9F58-4FF6-87BF-5F8025CE0908}" type="slidenum">
              <a:rPr lang="en-US"/>
              <a:pPr>
                <a:defRPr/>
              </a:pPr>
              <a:t>75</a:t>
            </a:fld>
            <a:endParaRPr lang="en-US"/>
          </a:p>
        </p:txBody>
      </p:sp>
      <p:graphicFrame>
        <p:nvGraphicFramePr>
          <p:cNvPr id="6" name="Content Placeholder 5"/>
          <p:cNvGraphicFramePr>
            <a:graphicFrameLocks noGrp="1"/>
          </p:cNvGraphicFramePr>
          <p:nvPr>
            <p:ph idx="1"/>
          </p:nvPr>
        </p:nvGraphicFramePr>
        <p:xfrm>
          <a:off x="152400" y="1600200"/>
          <a:ext cx="8534400" cy="4800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Title 1"/>
          <p:cNvSpPr>
            <a:spLocks noGrp="1"/>
          </p:cNvSpPr>
          <p:nvPr>
            <p:ph type="title"/>
          </p:nvPr>
        </p:nvSpPr>
        <p:spPr/>
        <p:txBody>
          <a:bodyPr/>
          <a:lstStyle/>
          <a:p>
            <a:r>
              <a:rPr lang="en-US" smtClean="0"/>
              <a:t>US vs. EU health spending</a:t>
            </a:r>
          </a:p>
        </p:txBody>
      </p:sp>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28C26947-14EC-4AA7-B2ED-B3E9A8D18B49}" type="slidenum">
              <a:rPr lang="en-US"/>
              <a:pPr>
                <a:defRPr/>
              </a:pPr>
              <a:t>76</a:t>
            </a:fld>
            <a:endParaRPr lang="en-US"/>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Title 1"/>
          <p:cNvSpPr>
            <a:spLocks noGrp="1"/>
          </p:cNvSpPr>
          <p:nvPr>
            <p:ph type="title"/>
          </p:nvPr>
        </p:nvSpPr>
        <p:spPr/>
        <p:txBody>
          <a:bodyPr/>
          <a:lstStyle/>
          <a:p>
            <a:endParaRPr lang="en-GB" smtClean="0"/>
          </a:p>
        </p:txBody>
      </p:sp>
      <p:graphicFrame>
        <p:nvGraphicFramePr>
          <p:cNvPr id="6" name="Content Placeholder 5"/>
          <p:cNvGraphicFramePr>
            <a:graphicFrameLocks noGrp="1"/>
          </p:cNvGraphicFramePr>
          <p:nvPr>
            <p:ph idx="1"/>
          </p:nvPr>
        </p:nvGraphicFramePr>
        <p:xfrm>
          <a:off x="381000" y="381000"/>
          <a:ext cx="8229600" cy="6138164"/>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marL="0" marR="0">
                        <a:lnSpc>
                          <a:spcPct val="115000"/>
                        </a:lnSpc>
                        <a:spcBef>
                          <a:spcPts val="1000"/>
                        </a:spcBef>
                        <a:spcAft>
                          <a:spcPts val="1000"/>
                        </a:spcAft>
                      </a:pPr>
                      <a:endParaRPr lang="en-US" sz="2000" dirty="0">
                        <a:latin typeface="Cambria"/>
                        <a:ea typeface="Times New Roman"/>
                        <a:cs typeface="Times New Roman"/>
                      </a:endParaRPr>
                    </a:p>
                  </a:txBody>
                  <a:tcPr marL="68580" marR="68580" marT="0" marB="0"/>
                </a:tc>
                <a:tc gridSpan="2">
                  <a:txBody>
                    <a:bodyPr/>
                    <a:lstStyle/>
                    <a:p>
                      <a:pPr marL="0" marR="0" algn="ctr">
                        <a:lnSpc>
                          <a:spcPct val="115000"/>
                        </a:lnSpc>
                        <a:spcBef>
                          <a:spcPts val="1000"/>
                        </a:spcBef>
                        <a:spcAft>
                          <a:spcPts val="1000"/>
                        </a:spcAft>
                      </a:pPr>
                      <a:r>
                        <a:rPr lang="en-US" sz="1800" b="1" dirty="0">
                          <a:latin typeface="Times New Roman"/>
                          <a:ea typeface="Cambria"/>
                          <a:cs typeface="Times New Roman"/>
                        </a:rPr>
                        <a:t>Signed and ratified international treaties</a:t>
                      </a:r>
                      <a:endParaRPr lang="en-US" sz="2000" dirty="0">
                        <a:latin typeface="Cambria"/>
                        <a:ea typeface="Times New Roman"/>
                        <a:cs typeface="Times New Roman"/>
                      </a:endParaRPr>
                    </a:p>
                  </a:txBody>
                  <a:tcPr marL="68580" marR="68580" marT="0" marB="0"/>
                </a:tc>
                <a:tc hMerge="1">
                  <a:txBody>
                    <a:bodyPr/>
                    <a:lstStyle/>
                    <a:p>
                      <a:endParaRPr lang="en-US"/>
                    </a:p>
                  </a:txBody>
                  <a:tcPr/>
                </a:tc>
              </a:tr>
              <a:tr h="370840">
                <a:tc>
                  <a:txBody>
                    <a:bodyPr/>
                    <a:lstStyle/>
                    <a:p>
                      <a:pPr marL="0" marR="0">
                        <a:lnSpc>
                          <a:spcPct val="115000"/>
                        </a:lnSpc>
                        <a:spcBef>
                          <a:spcPts val="1000"/>
                        </a:spcBef>
                        <a:spcAft>
                          <a:spcPts val="1000"/>
                        </a:spcAft>
                      </a:pPr>
                      <a:r>
                        <a:rPr lang="en-US" sz="1800" b="1">
                          <a:latin typeface="Times New Roman"/>
                          <a:ea typeface="Cambria"/>
                          <a:cs typeface="Times New Roman"/>
                        </a:rPr>
                        <a:t>International treaties</a:t>
                      </a:r>
                      <a:endParaRPr lang="en-US" sz="200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1800" b="1" dirty="0">
                          <a:latin typeface="Times New Roman"/>
                          <a:ea typeface="Cambria"/>
                          <a:cs typeface="Times New Roman"/>
                        </a:rPr>
                        <a:t>US</a:t>
                      </a:r>
                      <a:endParaRPr lang="en-US" sz="2000" dirty="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1800" b="1">
                          <a:latin typeface="Times New Roman"/>
                          <a:ea typeface="Cambria"/>
                          <a:cs typeface="Times New Roman"/>
                        </a:rPr>
                        <a:t>EU (all EU member states directly, by EU or “acquis”)</a:t>
                      </a:r>
                      <a:endParaRPr lang="en-US" sz="2000">
                        <a:latin typeface="Cambria"/>
                        <a:ea typeface="Times New Roman"/>
                        <a:cs typeface="Times New Roman"/>
                      </a:endParaRPr>
                    </a:p>
                  </a:txBody>
                  <a:tcPr marL="68580" marR="68580" marT="0" marB="0"/>
                </a:tc>
              </a:tr>
              <a:tr h="370840">
                <a:tc>
                  <a:txBody>
                    <a:bodyPr/>
                    <a:lstStyle/>
                    <a:p>
                      <a:pPr marL="0" marR="0">
                        <a:lnSpc>
                          <a:spcPct val="115000"/>
                        </a:lnSpc>
                        <a:spcBef>
                          <a:spcPts val="1000"/>
                        </a:spcBef>
                        <a:spcAft>
                          <a:spcPts val="1000"/>
                        </a:spcAft>
                      </a:pPr>
                      <a:r>
                        <a:rPr lang="en-US" sz="1800">
                          <a:latin typeface="Times New Roman"/>
                          <a:ea typeface="Cambria"/>
                          <a:cs typeface="Times New Roman"/>
                        </a:rPr>
                        <a:t>CESCR</a:t>
                      </a:r>
                      <a:endParaRPr lang="en-US" sz="200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1800" dirty="0">
                          <a:latin typeface="Times New Roman"/>
                          <a:ea typeface="Cambria"/>
                          <a:cs typeface="Times New Roman"/>
                        </a:rPr>
                        <a:t>NO</a:t>
                      </a:r>
                      <a:endParaRPr lang="en-US" sz="2000" dirty="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1800">
                          <a:latin typeface="Times New Roman"/>
                          <a:ea typeface="Cambria"/>
                          <a:cs typeface="Times New Roman"/>
                        </a:rPr>
                        <a:t>YES</a:t>
                      </a:r>
                      <a:endParaRPr lang="en-US" sz="2000">
                        <a:latin typeface="Cambria"/>
                        <a:ea typeface="Times New Roman"/>
                        <a:cs typeface="Times New Roman"/>
                      </a:endParaRPr>
                    </a:p>
                  </a:txBody>
                  <a:tcPr marL="68580" marR="68580" marT="0" marB="0"/>
                </a:tc>
              </a:tr>
              <a:tr h="370840">
                <a:tc>
                  <a:txBody>
                    <a:bodyPr/>
                    <a:lstStyle/>
                    <a:p>
                      <a:pPr marL="0" marR="0">
                        <a:lnSpc>
                          <a:spcPct val="115000"/>
                        </a:lnSpc>
                        <a:spcBef>
                          <a:spcPts val="1000"/>
                        </a:spcBef>
                        <a:spcAft>
                          <a:spcPts val="1000"/>
                        </a:spcAft>
                      </a:pPr>
                      <a:r>
                        <a:rPr lang="en-US" sz="1800">
                          <a:latin typeface="Times New Roman"/>
                          <a:ea typeface="Cambria"/>
                          <a:cs typeface="Times New Roman"/>
                        </a:rPr>
                        <a:t>CCPR</a:t>
                      </a:r>
                      <a:endParaRPr lang="en-US" sz="200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1800" dirty="0">
                          <a:latin typeface="Times New Roman"/>
                          <a:ea typeface="Cambria"/>
                          <a:cs typeface="Times New Roman"/>
                        </a:rPr>
                        <a:t>YES</a:t>
                      </a:r>
                      <a:endParaRPr lang="en-US" sz="2000" dirty="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1800">
                          <a:latin typeface="Times New Roman"/>
                          <a:ea typeface="Cambria"/>
                          <a:cs typeface="Times New Roman"/>
                        </a:rPr>
                        <a:t>YES</a:t>
                      </a:r>
                      <a:endParaRPr lang="en-US" sz="2000">
                        <a:latin typeface="Cambria"/>
                        <a:ea typeface="Times New Roman"/>
                        <a:cs typeface="Times New Roman"/>
                      </a:endParaRPr>
                    </a:p>
                  </a:txBody>
                  <a:tcPr marL="68580" marR="68580" marT="0" marB="0"/>
                </a:tc>
              </a:tr>
              <a:tr h="370840">
                <a:tc>
                  <a:txBody>
                    <a:bodyPr/>
                    <a:lstStyle/>
                    <a:p>
                      <a:pPr marL="0" marR="0">
                        <a:lnSpc>
                          <a:spcPct val="115000"/>
                        </a:lnSpc>
                        <a:spcBef>
                          <a:spcPts val="1000"/>
                        </a:spcBef>
                        <a:spcAft>
                          <a:spcPts val="1000"/>
                        </a:spcAft>
                      </a:pPr>
                      <a:r>
                        <a:rPr lang="en-US" sz="1800">
                          <a:latin typeface="Times New Roman"/>
                          <a:ea typeface="Cambria"/>
                          <a:cs typeface="Times New Roman"/>
                        </a:rPr>
                        <a:t>CCPR-OP1</a:t>
                      </a:r>
                      <a:endParaRPr lang="en-US" sz="200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1800" dirty="0">
                          <a:latin typeface="Times New Roman"/>
                          <a:ea typeface="Cambria"/>
                          <a:cs typeface="Times New Roman"/>
                        </a:rPr>
                        <a:t>NO</a:t>
                      </a:r>
                      <a:endParaRPr lang="en-US" sz="2000" dirty="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1800">
                          <a:latin typeface="Times New Roman"/>
                          <a:ea typeface="Cambria"/>
                          <a:cs typeface="Times New Roman"/>
                        </a:rPr>
                        <a:t>YES</a:t>
                      </a:r>
                      <a:endParaRPr lang="en-US" sz="2000">
                        <a:latin typeface="Cambria"/>
                        <a:ea typeface="Times New Roman"/>
                        <a:cs typeface="Times New Roman"/>
                      </a:endParaRPr>
                    </a:p>
                  </a:txBody>
                  <a:tcPr marL="68580" marR="68580" marT="0" marB="0"/>
                </a:tc>
              </a:tr>
              <a:tr h="370840">
                <a:tc>
                  <a:txBody>
                    <a:bodyPr/>
                    <a:lstStyle/>
                    <a:p>
                      <a:pPr marL="0" marR="0">
                        <a:lnSpc>
                          <a:spcPct val="115000"/>
                        </a:lnSpc>
                        <a:spcBef>
                          <a:spcPts val="1000"/>
                        </a:spcBef>
                        <a:spcAft>
                          <a:spcPts val="1000"/>
                        </a:spcAft>
                      </a:pPr>
                      <a:r>
                        <a:rPr lang="en-US" sz="1800">
                          <a:latin typeface="Times New Roman"/>
                          <a:ea typeface="Cambria"/>
                          <a:cs typeface="Times New Roman"/>
                        </a:rPr>
                        <a:t>CCPR-OP2-DP</a:t>
                      </a:r>
                      <a:endParaRPr lang="en-US" sz="200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1800" dirty="0">
                          <a:latin typeface="Times New Roman"/>
                          <a:ea typeface="Cambria"/>
                          <a:cs typeface="Times New Roman"/>
                        </a:rPr>
                        <a:t>NO</a:t>
                      </a:r>
                      <a:endParaRPr lang="en-US" sz="2000" dirty="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1800">
                          <a:latin typeface="Times New Roman"/>
                          <a:ea typeface="Cambria"/>
                          <a:cs typeface="Times New Roman"/>
                        </a:rPr>
                        <a:t>YES</a:t>
                      </a:r>
                      <a:endParaRPr lang="en-US" sz="2000">
                        <a:latin typeface="Cambria"/>
                        <a:ea typeface="Times New Roman"/>
                        <a:cs typeface="Times New Roman"/>
                      </a:endParaRPr>
                    </a:p>
                  </a:txBody>
                  <a:tcPr marL="68580" marR="68580" marT="0" marB="0"/>
                </a:tc>
              </a:tr>
              <a:tr h="370840">
                <a:tc>
                  <a:txBody>
                    <a:bodyPr/>
                    <a:lstStyle/>
                    <a:p>
                      <a:pPr marL="0" marR="0">
                        <a:lnSpc>
                          <a:spcPct val="115000"/>
                        </a:lnSpc>
                        <a:spcBef>
                          <a:spcPts val="1000"/>
                        </a:spcBef>
                        <a:spcAft>
                          <a:spcPts val="1000"/>
                        </a:spcAft>
                      </a:pPr>
                      <a:r>
                        <a:rPr lang="en-US" sz="1800">
                          <a:latin typeface="Times New Roman"/>
                          <a:ea typeface="Cambria"/>
                          <a:cs typeface="Times New Roman"/>
                        </a:rPr>
                        <a:t>CERD</a:t>
                      </a:r>
                      <a:endParaRPr lang="en-US" sz="200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1800" dirty="0">
                          <a:latin typeface="Times New Roman"/>
                          <a:ea typeface="Cambria"/>
                          <a:cs typeface="Times New Roman"/>
                        </a:rPr>
                        <a:t>YES</a:t>
                      </a:r>
                      <a:endParaRPr lang="en-US" sz="2000" dirty="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1800">
                          <a:latin typeface="Times New Roman"/>
                          <a:ea typeface="Cambria"/>
                          <a:cs typeface="Times New Roman"/>
                        </a:rPr>
                        <a:t>YES</a:t>
                      </a:r>
                      <a:endParaRPr lang="en-US" sz="2000">
                        <a:latin typeface="Cambria"/>
                        <a:ea typeface="Times New Roman"/>
                        <a:cs typeface="Times New Roman"/>
                      </a:endParaRPr>
                    </a:p>
                  </a:txBody>
                  <a:tcPr marL="68580" marR="68580" marT="0" marB="0"/>
                </a:tc>
              </a:tr>
              <a:tr h="370840">
                <a:tc>
                  <a:txBody>
                    <a:bodyPr/>
                    <a:lstStyle/>
                    <a:p>
                      <a:pPr marL="0" marR="0">
                        <a:lnSpc>
                          <a:spcPct val="115000"/>
                        </a:lnSpc>
                        <a:spcBef>
                          <a:spcPts val="1000"/>
                        </a:spcBef>
                        <a:spcAft>
                          <a:spcPts val="1000"/>
                        </a:spcAft>
                      </a:pPr>
                      <a:r>
                        <a:rPr lang="en-US" sz="1800">
                          <a:latin typeface="Times New Roman"/>
                          <a:ea typeface="Cambria"/>
                          <a:cs typeface="Times New Roman"/>
                        </a:rPr>
                        <a:t>CEDAW</a:t>
                      </a:r>
                      <a:endParaRPr lang="en-US" sz="200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1800" dirty="0">
                          <a:latin typeface="Times New Roman"/>
                          <a:ea typeface="Cambria"/>
                          <a:cs typeface="Times New Roman"/>
                        </a:rPr>
                        <a:t>NO</a:t>
                      </a:r>
                      <a:endParaRPr lang="en-US" sz="2000" dirty="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1800">
                          <a:latin typeface="Times New Roman"/>
                          <a:ea typeface="Cambria"/>
                          <a:cs typeface="Times New Roman"/>
                        </a:rPr>
                        <a:t>YES</a:t>
                      </a:r>
                      <a:endParaRPr lang="en-US" sz="2000">
                        <a:latin typeface="Cambria"/>
                        <a:ea typeface="Times New Roman"/>
                        <a:cs typeface="Times New Roman"/>
                      </a:endParaRPr>
                    </a:p>
                  </a:txBody>
                  <a:tcPr marL="68580" marR="68580" marT="0" marB="0"/>
                </a:tc>
              </a:tr>
              <a:tr h="370840">
                <a:tc>
                  <a:txBody>
                    <a:bodyPr/>
                    <a:lstStyle/>
                    <a:p>
                      <a:pPr marL="0" marR="0">
                        <a:lnSpc>
                          <a:spcPct val="115000"/>
                        </a:lnSpc>
                        <a:spcBef>
                          <a:spcPts val="1000"/>
                        </a:spcBef>
                        <a:spcAft>
                          <a:spcPts val="1000"/>
                        </a:spcAft>
                      </a:pPr>
                      <a:r>
                        <a:rPr lang="en-US" sz="1800">
                          <a:latin typeface="Times New Roman"/>
                          <a:ea typeface="Cambria"/>
                          <a:cs typeface="Times New Roman"/>
                        </a:rPr>
                        <a:t>CEDAW-OP</a:t>
                      </a:r>
                      <a:endParaRPr lang="en-US" sz="200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1800" dirty="0">
                          <a:latin typeface="Times New Roman"/>
                          <a:ea typeface="Cambria"/>
                          <a:cs typeface="Times New Roman"/>
                        </a:rPr>
                        <a:t>YES</a:t>
                      </a:r>
                      <a:endParaRPr lang="en-US" sz="2000" dirty="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1800">
                          <a:latin typeface="Times New Roman"/>
                          <a:ea typeface="Cambria"/>
                          <a:cs typeface="Times New Roman"/>
                        </a:rPr>
                        <a:t>YES</a:t>
                      </a:r>
                      <a:endParaRPr lang="en-US" sz="2000">
                        <a:latin typeface="Cambria"/>
                        <a:ea typeface="Times New Roman"/>
                        <a:cs typeface="Times New Roman"/>
                      </a:endParaRPr>
                    </a:p>
                  </a:txBody>
                  <a:tcPr marL="68580" marR="68580" marT="0" marB="0"/>
                </a:tc>
              </a:tr>
              <a:tr h="370840">
                <a:tc>
                  <a:txBody>
                    <a:bodyPr/>
                    <a:lstStyle/>
                    <a:p>
                      <a:pPr marL="0" marR="0">
                        <a:lnSpc>
                          <a:spcPct val="115000"/>
                        </a:lnSpc>
                        <a:spcBef>
                          <a:spcPts val="1000"/>
                        </a:spcBef>
                        <a:spcAft>
                          <a:spcPts val="1000"/>
                        </a:spcAft>
                      </a:pPr>
                      <a:r>
                        <a:rPr lang="en-US" sz="1800">
                          <a:latin typeface="Times New Roman"/>
                          <a:ea typeface="Cambria"/>
                          <a:cs typeface="Times New Roman"/>
                        </a:rPr>
                        <a:t>CAT</a:t>
                      </a:r>
                      <a:endParaRPr lang="en-US" sz="200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1800" dirty="0">
                          <a:latin typeface="Times New Roman"/>
                          <a:ea typeface="Cambria"/>
                          <a:cs typeface="Times New Roman"/>
                        </a:rPr>
                        <a:t>YES</a:t>
                      </a:r>
                      <a:endParaRPr lang="en-US" sz="2000" dirty="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1800">
                          <a:latin typeface="Times New Roman"/>
                          <a:ea typeface="Cambria"/>
                          <a:cs typeface="Times New Roman"/>
                        </a:rPr>
                        <a:t>YES</a:t>
                      </a:r>
                      <a:endParaRPr lang="en-US" sz="2000">
                        <a:latin typeface="Cambria"/>
                        <a:ea typeface="Times New Roman"/>
                        <a:cs typeface="Times New Roman"/>
                      </a:endParaRPr>
                    </a:p>
                  </a:txBody>
                  <a:tcPr marL="68580" marR="68580" marT="0" marB="0"/>
                </a:tc>
              </a:tr>
              <a:tr h="370840">
                <a:tc>
                  <a:txBody>
                    <a:bodyPr/>
                    <a:lstStyle/>
                    <a:p>
                      <a:pPr marL="0" marR="0">
                        <a:lnSpc>
                          <a:spcPct val="115000"/>
                        </a:lnSpc>
                        <a:spcBef>
                          <a:spcPts val="1000"/>
                        </a:spcBef>
                        <a:spcAft>
                          <a:spcPts val="1000"/>
                        </a:spcAft>
                      </a:pPr>
                      <a:r>
                        <a:rPr lang="en-US" sz="1800">
                          <a:latin typeface="Times New Roman"/>
                          <a:ea typeface="Cambria"/>
                          <a:cs typeface="Times New Roman"/>
                        </a:rPr>
                        <a:t>CRC</a:t>
                      </a:r>
                      <a:endParaRPr lang="en-US" sz="200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1800" dirty="0">
                          <a:latin typeface="Times New Roman"/>
                          <a:ea typeface="Cambria"/>
                          <a:cs typeface="Times New Roman"/>
                        </a:rPr>
                        <a:t>NO</a:t>
                      </a:r>
                      <a:endParaRPr lang="en-US" sz="2000" dirty="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1800">
                          <a:latin typeface="Times New Roman"/>
                          <a:ea typeface="Cambria"/>
                          <a:cs typeface="Times New Roman"/>
                        </a:rPr>
                        <a:t>YES</a:t>
                      </a:r>
                      <a:endParaRPr lang="en-US" sz="2000">
                        <a:latin typeface="Cambria"/>
                        <a:ea typeface="Times New Roman"/>
                        <a:cs typeface="Times New Roman"/>
                      </a:endParaRPr>
                    </a:p>
                  </a:txBody>
                  <a:tcPr marL="68580" marR="68580" marT="0" marB="0"/>
                </a:tc>
              </a:tr>
              <a:tr h="370840">
                <a:tc>
                  <a:txBody>
                    <a:bodyPr/>
                    <a:lstStyle/>
                    <a:p>
                      <a:pPr marL="0" marR="0">
                        <a:lnSpc>
                          <a:spcPct val="115000"/>
                        </a:lnSpc>
                        <a:spcBef>
                          <a:spcPts val="1000"/>
                        </a:spcBef>
                        <a:spcAft>
                          <a:spcPts val="1000"/>
                        </a:spcAft>
                      </a:pPr>
                      <a:r>
                        <a:rPr lang="en-US" sz="1800">
                          <a:latin typeface="Times New Roman"/>
                          <a:ea typeface="Cambria"/>
                          <a:cs typeface="Times New Roman"/>
                        </a:rPr>
                        <a:t>CRC-OP-AC</a:t>
                      </a:r>
                      <a:endParaRPr lang="en-US" sz="200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1800" dirty="0">
                          <a:latin typeface="Times New Roman"/>
                          <a:ea typeface="Cambria"/>
                          <a:cs typeface="Times New Roman"/>
                        </a:rPr>
                        <a:t>YES</a:t>
                      </a:r>
                      <a:endParaRPr lang="en-US" sz="2000" dirty="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1800">
                          <a:latin typeface="Times New Roman"/>
                          <a:ea typeface="Cambria"/>
                          <a:cs typeface="Times New Roman"/>
                        </a:rPr>
                        <a:t>YES</a:t>
                      </a:r>
                      <a:endParaRPr lang="en-US" sz="2000">
                        <a:latin typeface="Cambria"/>
                        <a:ea typeface="Times New Roman"/>
                        <a:cs typeface="Times New Roman"/>
                      </a:endParaRPr>
                    </a:p>
                  </a:txBody>
                  <a:tcPr marL="68580" marR="68580" marT="0" marB="0"/>
                </a:tc>
              </a:tr>
              <a:tr h="370840">
                <a:tc>
                  <a:txBody>
                    <a:bodyPr/>
                    <a:lstStyle/>
                    <a:p>
                      <a:pPr marL="0" marR="0">
                        <a:lnSpc>
                          <a:spcPct val="115000"/>
                        </a:lnSpc>
                        <a:spcBef>
                          <a:spcPts val="1000"/>
                        </a:spcBef>
                        <a:spcAft>
                          <a:spcPts val="1000"/>
                        </a:spcAft>
                      </a:pPr>
                      <a:r>
                        <a:rPr lang="en-US" sz="1800">
                          <a:latin typeface="Times New Roman"/>
                          <a:ea typeface="Cambria"/>
                          <a:cs typeface="Times New Roman"/>
                        </a:rPr>
                        <a:t>CRC-OP-SC</a:t>
                      </a:r>
                      <a:endParaRPr lang="en-US" sz="200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1800" dirty="0">
                          <a:latin typeface="Times New Roman"/>
                          <a:ea typeface="Cambria"/>
                          <a:cs typeface="Times New Roman"/>
                        </a:rPr>
                        <a:t>YES</a:t>
                      </a:r>
                      <a:endParaRPr lang="en-US" sz="2000" dirty="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1800" dirty="0">
                          <a:latin typeface="Times New Roman"/>
                          <a:ea typeface="Cambria"/>
                          <a:cs typeface="Times New Roman"/>
                        </a:rPr>
                        <a:t>YES</a:t>
                      </a:r>
                      <a:endParaRPr lang="en-US" sz="2000" dirty="0">
                        <a:latin typeface="Cambria"/>
                        <a:ea typeface="Times New Roman"/>
                        <a:cs typeface="Times New Roman"/>
                      </a:endParaRPr>
                    </a:p>
                  </a:txBody>
                  <a:tcPr marL="68580" marR="68580" marT="0" marB="0"/>
                </a:tc>
              </a:tr>
              <a:tr h="370840">
                <a:tc>
                  <a:txBody>
                    <a:bodyPr/>
                    <a:lstStyle/>
                    <a:p>
                      <a:pPr marL="0" marR="0">
                        <a:lnSpc>
                          <a:spcPct val="115000"/>
                        </a:lnSpc>
                        <a:spcBef>
                          <a:spcPts val="1000"/>
                        </a:spcBef>
                        <a:spcAft>
                          <a:spcPts val="1000"/>
                        </a:spcAft>
                      </a:pPr>
                      <a:r>
                        <a:rPr lang="en-US" sz="1800">
                          <a:latin typeface="Times New Roman"/>
                          <a:ea typeface="Cambria"/>
                          <a:cs typeface="Times New Roman"/>
                        </a:rPr>
                        <a:t>MWC</a:t>
                      </a:r>
                      <a:endParaRPr lang="en-US" sz="200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1800">
                          <a:latin typeface="Times New Roman"/>
                          <a:ea typeface="Cambria"/>
                          <a:cs typeface="Times New Roman"/>
                        </a:rPr>
                        <a:t>NO</a:t>
                      </a:r>
                      <a:endParaRPr lang="en-US" sz="200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1800" dirty="0">
                          <a:latin typeface="Times New Roman"/>
                          <a:ea typeface="Cambria"/>
                          <a:cs typeface="Times New Roman"/>
                        </a:rPr>
                        <a:t>YES</a:t>
                      </a:r>
                      <a:endParaRPr lang="en-US" sz="2000" dirty="0">
                        <a:latin typeface="Cambria"/>
                        <a:ea typeface="Times New Roman"/>
                        <a:cs typeface="Times New Roman"/>
                      </a:endParaRPr>
                    </a:p>
                  </a:txBody>
                  <a:tcPr marL="68580" marR="68580" marT="0" marB="0"/>
                </a:tc>
              </a:tr>
              <a:tr h="370840">
                <a:tc>
                  <a:txBody>
                    <a:bodyPr/>
                    <a:lstStyle/>
                    <a:p>
                      <a:pPr marL="0" marR="0">
                        <a:lnSpc>
                          <a:spcPct val="115000"/>
                        </a:lnSpc>
                        <a:spcBef>
                          <a:spcPts val="1000"/>
                        </a:spcBef>
                        <a:spcAft>
                          <a:spcPts val="1000"/>
                        </a:spcAft>
                      </a:pPr>
                      <a:r>
                        <a:rPr lang="en-US" sz="1800">
                          <a:latin typeface="Times New Roman"/>
                          <a:ea typeface="Cambria"/>
                          <a:cs typeface="Times New Roman"/>
                        </a:rPr>
                        <a:t>RPD</a:t>
                      </a:r>
                      <a:endParaRPr lang="en-US" sz="200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1800">
                          <a:latin typeface="Times New Roman"/>
                          <a:ea typeface="Cambria"/>
                          <a:cs typeface="Times New Roman"/>
                        </a:rPr>
                        <a:t>NO</a:t>
                      </a:r>
                      <a:endParaRPr lang="en-US" sz="200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1800" dirty="0">
                          <a:latin typeface="Times New Roman"/>
                          <a:ea typeface="Cambria"/>
                          <a:cs typeface="Times New Roman"/>
                        </a:rPr>
                        <a:t>EU and all 27 MSs</a:t>
                      </a:r>
                      <a:endParaRPr lang="en-US" sz="2000" dirty="0">
                        <a:latin typeface="Cambria"/>
                        <a:ea typeface="Times New Roman"/>
                        <a:cs typeface="Times New Roman"/>
                      </a:endParaRPr>
                    </a:p>
                  </a:txBody>
                  <a:tcPr marL="68580" marR="68580" marT="0" marB="0"/>
                </a:tc>
              </a:tr>
            </a:tbl>
          </a:graphicData>
        </a:graphic>
      </p:graphicFrame>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6D82943A-464F-4217-8D91-126DD8AD9A4E}" type="slidenum">
              <a:rPr lang="en-US"/>
              <a:pPr>
                <a:defRPr/>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Title 1"/>
          <p:cNvSpPr>
            <a:spLocks noGrp="1"/>
          </p:cNvSpPr>
          <p:nvPr>
            <p:ph type="title"/>
          </p:nvPr>
        </p:nvSpPr>
        <p:spPr/>
        <p:txBody>
          <a:bodyPr/>
          <a:lstStyle/>
          <a:p>
            <a:r>
              <a:rPr lang="en-US" smtClean="0"/>
              <a:t>US vs. EU development policies</a:t>
            </a:r>
          </a:p>
        </p:txBody>
      </p:sp>
      <p:graphicFrame>
        <p:nvGraphicFramePr>
          <p:cNvPr id="6" name="Content Placeholder 5"/>
          <p:cNvGraphicFramePr>
            <a:graphicFrameLocks noGrp="1"/>
          </p:cNvGraphicFramePr>
          <p:nvPr>
            <p:ph idx="1"/>
          </p:nvPr>
        </p:nvGraphicFramePr>
        <p:xfrm>
          <a:off x="609600" y="1295400"/>
          <a:ext cx="7772400" cy="5074705"/>
        </p:xfrm>
        <a:graphic>
          <a:graphicData uri="http://schemas.openxmlformats.org/drawingml/2006/table">
            <a:tbl>
              <a:tblPr firstRow="1" bandRow="1">
                <a:tableStyleId>{5C22544A-7EE6-4342-B048-85BDC9FD1C3A}</a:tableStyleId>
              </a:tblPr>
              <a:tblGrid>
                <a:gridCol w="1943100"/>
                <a:gridCol w="1943100"/>
                <a:gridCol w="1943100"/>
                <a:gridCol w="1943100"/>
              </a:tblGrid>
              <a:tr h="264199">
                <a:tc>
                  <a:txBody>
                    <a:bodyPr/>
                    <a:lstStyle/>
                    <a:p>
                      <a:pPr marL="0" marR="0">
                        <a:lnSpc>
                          <a:spcPct val="115000"/>
                        </a:lnSpc>
                        <a:spcBef>
                          <a:spcPts val="1000"/>
                        </a:spcBef>
                        <a:spcAft>
                          <a:spcPts val="1000"/>
                        </a:spcAft>
                      </a:pPr>
                      <a:endParaRPr lang="en-US" sz="1200" dirty="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1100" b="1">
                          <a:latin typeface="Times New Roman"/>
                          <a:ea typeface="Times New Roman"/>
                          <a:cs typeface="Times New Roman"/>
                        </a:rPr>
                        <a:t>Common features</a:t>
                      </a:r>
                      <a:endParaRPr lang="en-US" sz="120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1100" b="1">
                          <a:latin typeface="Times New Roman"/>
                          <a:ea typeface="Times New Roman"/>
                          <a:cs typeface="Times New Roman"/>
                        </a:rPr>
                        <a:t>US specificities</a:t>
                      </a:r>
                      <a:endParaRPr lang="en-US" sz="120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1100" b="1">
                          <a:latin typeface="Times New Roman"/>
                          <a:ea typeface="Times New Roman"/>
                          <a:cs typeface="Times New Roman"/>
                        </a:rPr>
                        <a:t>EU specificities</a:t>
                      </a:r>
                      <a:endParaRPr lang="en-US" sz="1200">
                        <a:latin typeface="Cambria"/>
                        <a:ea typeface="Times New Roman"/>
                        <a:cs typeface="Times New Roman"/>
                      </a:endParaRPr>
                    </a:p>
                  </a:txBody>
                  <a:tcPr marL="68580" marR="68580" marT="0" marB="0"/>
                </a:tc>
              </a:tr>
              <a:tr h="1872737">
                <a:tc>
                  <a:txBody>
                    <a:bodyPr/>
                    <a:lstStyle/>
                    <a:p>
                      <a:pPr marL="0" marR="0">
                        <a:lnSpc>
                          <a:spcPct val="115000"/>
                        </a:lnSpc>
                        <a:spcBef>
                          <a:spcPts val="1000"/>
                        </a:spcBef>
                        <a:spcAft>
                          <a:spcPts val="1000"/>
                        </a:spcAft>
                      </a:pPr>
                      <a:r>
                        <a:rPr lang="en-US" sz="1100" dirty="0">
                          <a:latin typeface="Times New Roman"/>
                          <a:ea typeface="Times New Roman"/>
                          <a:cs typeface="Times New Roman"/>
                        </a:rPr>
                        <a:t>Structure</a:t>
                      </a:r>
                      <a:endParaRPr lang="en-US" sz="1200" dirty="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1100" dirty="0">
                          <a:latin typeface="Times New Roman"/>
                          <a:ea typeface="Times New Roman"/>
                          <a:cs typeface="Times New Roman"/>
                        </a:rPr>
                        <a:t>Coordination across relevant sectors </a:t>
                      </a:r>
                      <a:endParaRPr lang="en-US" sz="1200" dirty="0">
                        <a:latin typeface="Cambria"/>
                        <a:ea typeface="Times New Roman"/>
                        <a:cs typeface="Times New Roman"/>
                      </a:endParaRPr>
                    </a:p>
                    <a:p>
                      <a:pPr marL="0" marR="0">
                        <a:lnSpc>
                          <a:spcPct val="115000"/>
                        </a:lnSpc>
                        <a:spcBef>
                          <a:spcPts val="1000"/>
                        </a:spcBef>
                        <a:spcAft>
                          <a:spcPts val="1000"/>
                        </a:spcAft>
                      </a:pPr>
                      <a:r>
                        <a:rPr lang="en-US" sz="1100" dirty="0">
                          <a:latin typeface="Times New Roman"/>
                          <a:ea typeface="Times New Roman"/>
                          <a:cs typeface="Times New Roman"/>
                        </a:rPr>
                        <a:t>Policy coherence</a:t>
                      </a:r>
                      <a:endParaRPr lang="en-US" sz="1200" dirty="0">
                        <a:latin typeface="Cambria"/>
                        <a:ea typeface="Times New Roman"/>
                        <a:cs typeface="Times New Roman"/>
                      </a:endParaRPr>
                    </a:p>
                    <a:p>
                      <a:pPr marL="0" marR="0">
                        <a:lnSpc>
                          <a:spcPct val="115000"/>
                        </a:lnSpc>
                        <a:spcBef>
                          <a:spcPts val="1000"/>
                        </a:spcBef>
                        <a:spcAft>
                          <a:spcPts val="1000"/>
                        </a:spcAft>
                      </a:pPr>
                      <a:r>
                        <a:rPr lang="en-US" sz="1100" dirty="0">
                          <a:latin typeface="Times New Roman"/>
                          <a:ea typeface="Times New Roman"/>
                          <a:cs typeface="Times New Roman"/>
                        </a:rPr>
                        <a:t>Director of Development agency (</a:t>
                      </a:r>
                      <a:r>
                        <a:rPr lang="en-US" sz="1100" dirty="0" err="1">
                          <a:latin typeface="Times New Roman"/>
                          <a:ea typeface="Times New Roman"/>
                          <a:cs typeface="Times New Roman"/>
                        </a:rPr>
                        <a:t>USaid</a:t>
                      </a:r>
                      <a:r>
                        <a:rPr lang="en-US" sz="1100" dirty="0">
                          <a:latin typeface="Times New Roman"/>
                          <a:ea typeface="Times New Roman"/>
                          <a:cs typeface="Times New Roman"/>
                        </a:rPr>
                        <a:t> and </a:t>
                      </a:r>
                      <a:r>
                        <a:rPr lang="en-US" sz="1100" dirty="0" err="1">
                          <a:latin typeface="Times New Roman"/>
                          <a:ea typeface="Times New Roman"/>
                          <a:cs typeface="Times New Roman"/>
                        </a:rPr>
                        <a:t>Europaid</a:t>
                      </a:r>
                      <a:r>
                        <a:rPr lang="en-US" sz="1100" dirty="0">
                          <a:latin typeface="Times New Roman"/>
                          <a:ea typeface="Times New Roman"/>
                          <a:cs typeface="Times New Roman"/>
                        </a:rPr>
                        <a:t>) in charge lf development policies and reports to US Secretary of State/EU Foreign Office chief.</a:t>
                      </a:r>
                      <a:endParaRPr lang="en-US" sz="1200" dirty="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1100" dirty="0">
                          <a:latin typeface="Times New Roman"/>
                          <a:ea typeface="Times New Roman"/>
                          <a:cs typeface="Times New Roman"/>
                        </a:rPr>
                        <a:t>Development Policy </a:t>
                      </a:r>
                      <a:r>
                        <a:rPr lang="en-US" sz="1100" dirty="0">
                          <a:solidFill>
                            <a:srgbClr val="FF0000"/>
                          </a:solidFill>
                          <a:latin typeface="Times New Roman"/>
                          <a:ea typeface="Times New Roman"/>
                          <a:cs typeface="Times New Roman"/>
                        </a:rPr>
                        <a:t>under National Security</a:t>
                      </a:r>
                      <a:r>
                        <a:rPr lang="en-US" sz="1100" dirty="0">
                          <a:latin typeface="Times New Roman"/>
                          <a:ea typeface="Times New Roman"/>
                          <a:cs typeface="Times New Roman"/>
                        </a:rPr>
                        <a:t>: </a:t>
                      </a:r>
                      <a:r>
                        <a:rPr lang="en-US" sz="1100" dirty="0">
                          <a:solidFill>
                            <a:srgbClr val="262626"/>
                          </a:solidFill>
                          <a:latin typeface="Times New Roman"/>
                          <a:ea typeface="Times New Roman"/>
                          <a:cs typeface="Times New Roman"/>
                        </a:rPr>
                        <a:t>development as a central pillar of US national security policy, equal to diplomacy and defense.</a:t>
                      </a:r>
                      <a:endParaRPr lang="en-US" sz="1200" dirty="0">
                        <a:latin typeface="Cambria"/>
                        <a:ea typeface="Times New Roman"/>
                        <a:cs typeface="Times New Roman"/>
                      </a:endParaRPr>
                    </a:p>
                    <a:p>
                      <a:pPr marL="0" marR="0">
                        <a:lnSpc>
                          <a:spcPct val="115000"/>
                        </a:lnSpc>
                        <a:spcBef>
                          <a:spcPts val="1000"/>
                        </a:spcBef>
                        <a:spcAft>
                          <a:spcPts val="1000"/>
                        </a:spcAft>
                      </a:pPr>
                      <a:r>
                        <a:rPr lang="en-US" sz="1100" dirty="0">
                          <a:latin typeface="Times New Roman"/>
                          <a:ea typeface="Times New Roman"/>
                          <a:cs typeface="Times New Roman"/>
                        </a:rPr>
                        <a:t>Interagency Development Policy Committee aimed at coherence across all Government departments</a:t>
                      </a:r>
                      <a:endParaRPr lang="en-US" sz="1200" dirty="0">
                        <a:latin typeface="Cambria"/>
                        <a:ea typeface="Times New Roman"/>
                        <a:cs typeface="Times New Roman"/>
                      </a:endParaRPr>
                    </a:p>
                    <a:p>
                      <a:pPr marL="0" marR="0">
                        <a:lnSpc>
                          <a:spcPct val="115000"/>
                        </a:lnSpc>
                        <a:spcBef>
                          <a:spcPts val="1000"/>
                        </a:spcBef>
                        <a:spcAft>
                          <a:spcPts val="1000"/>
                        </a:spcAft>
                      </a:pPr>
                      <a:r>
                        <a:rPr lang="en-US" sz="1100" dirty="0">
                          <a:latin typeface="Times New Roman"/>
                          <a:ea typeface="Times New Roman"/>
                          <a:cs typeface="Times New Roman"/>
                        </a:rPr>
                        <a:t>US Global Development Council for consultation with stakeholders</a:t>
                      </a:r>
                      <a:endParaRPr lang="en-US" sz="1200" dirty="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1100" dirty="0">
                          <a:latin typeface="Times New Roman"/>
                          <a:ea typeface="Times New Roman"/>
                          <a:cs typeface="Times New Roman"/>
                        </a:rPr>
                        <a:t>Development Policy</a:t>
                      </a:r>
                      <a:r>
                        <a:rPr lang="en-US" sz="1100" dirty="0">
                          <a:solidFill>
                            <a:srgbClr val="FF0000"/>
                          </a:solidFill>
                          <a:latin typeface="Times New Roman"/>
                          <a:ea typeface="Times New Roman"/>
                          <a:cs typeface="Times New Roman"/>
                        </a:rPr>
                        <a:t> under foreign policy</a:t>
                      </a:r>
                      <a:r>
                        <a:rPr lang="en-US" sz="1100" dirty="0">
                          <a:latin typeface="Times New Roman"/>
                          <a:ea typeface="Times New Roman"/>
                          <a:cs typeface="Times New Roman"/>
                        </a:rPr>
                        <a:t>/partly independent.</a:t>
                      </a:r>
                      <a:endParaRPr lang="en-US" sz="1200" dirty="0">
                        <a:latin typeface="Cambria"/>
                        <a:ea typeface="Times New Roman"/>
                        <a:cs typeface="Times New Roman"/>
                      </a:endParaRPr>
                    </a:p>
                    <a:p>
                      <a:pPr marL="0" marR="0">
                        <a:lnSpc>
                          <a:spcPct val="115000"/>
                        </a:lnSpc>
                        <a:spcBef>
                          <a:spcPts val="1000"/>
                        </a:spcBef>
                        <a:spcAft>
                          <a:spcPts val="1000"/>
                        </a:spcAft>
                      </a:pPr>
                      <a:endParaRPr lang="en-US" sz="1100" dirty="0" smtClean="0">
                        <a:latin typeface="Times New Roman"/>
                        <a:ea typeface="Times New Roman"/>
                        <a:cs typeface="Times New Roman"/>
                      </a:endParaRPr>
                    </a:p>
                    <a:p>
                      <a:pPr marL="0" marR="0">
                        <a:lnSpc>
                          <a:spcPct val="115000"/>
                        </a:lnSpc>
                        <a:spcBef>
                          <a:spcPts val="1000"/>
                        </a:spcBef>
                        <a:spcAft>
                          <a:spcPts val="1000"/>
                        </a:spcAft>
                      </a:pPr>
                      <a:r>
                        <a:rPr lang="en-US" sz="1100" dirty="0" smtClean="0">
                          <a:latin typeface="Times New Roman"/>
                          <a:ea typeface="Times New Roman"/>
                          <a:cs typeface="Times New Roman"/>
                        </a:rPr>
                        <a:t>Joint </a:t>
                      </a:r>
                      <a:r>
                        <a:rPr lang="en-US" sz="1100" dirty="0">
                          <a:latin typeface="Times New Roman"/>
                          <a:ea typeface="Times New Roman"/>
                          <a:cs typeface="Times New Roman"/>
                        </a:rPr>
                        <a:t>EU coordination and joint programming.</a:t>
                      </a:r>
                      <a:endParaRPr lang="en-US" sz="1200" dirty="0">
                        <a:latin typeface="Cambria"/>
                        <a:ea typeface="Times New Roman"/>
                        <a:cs typeface="Times New Roman"/>
                      </a:endParaRPr>
                    </a:p>
                  </a:txBody>
                  <a:tcPr marL="68580" marR="68580" marT="0" marB="0"/>
                </a:tc>
              </a:tr>
              <a:tr h="1417084">
                <a:tc>
                  <a:txBody>
                    <a:bodyPr/>
                    <a:lstStyle/>
                    <a:p>
                      <a:pPr marL="0" marR="0">
                        <a:lnSpc>
                          <a:spcPct val="115000"/>
                        </a:lnSpc>
                        <a:spcBef>
                          <a:spcPts val="1000"/>
                        </a:spcBef>
                        <a:spcAft>
                          <a:spcPts val="1000"/>
                        </a:spcAft>
                      </a:pPr>
                      <a:r>
                        <a:rPr lang="en-US" sz="1100">
                          <a:latin typeface="Times New Roman"/>
                          <a:ea typeface="Times New Roman"/>
                          <a:cs typeface="Times New Roman"/>
                        </a:rPr>
                        <a:t>Principles</a:t>
                      </a:r>
                      <a:endParaRPr lang="en-US" sz="120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1100" dirty="0">
                          <a:latin typeface="Times New Roman"/>
                          <a:ea typeface="Times New Roman"/>
                          <a:cs typeface="Times New Roman"/>
                        </a:rPr>
                        <a:t>Economic growth as main pull effect for development</a:t>
                      </a:r>
                      <a:endParaRPr lang="en-US" sz="1200" dirty="0">
                        <a:latin typeface="Cambria"/>
                        <a:ea typeface="Times New Roman"/>
                        <a:cs typeface="Times New Roman"/>
                      </a:endParaRPr>
                    </a:p>
                    <a:p>
                      <a:pPr marL="0" marR="0">
                        <a:lnSpc>
                          <a:spcPct val="115000"/>
                        </a:lnSpc>
                        <a:spcBef>
                          <a:spcPts val="1000"/>
                        </a:spcBef>
                        <a:spcAft>
                          <a:spcPts val="1000"/>
                        </a:spcAft>
                      </a:pPr>
                      <a:r>
                        <a:rPr lang="en-US" sz="1100" dirty="0">
                          <a:latin typeface="Times New Roman"/>
                          <a:ea typeface="Times New Roman"/>
                          <a:cs typeface="Times New Roman"/>
                        </a:rPr>
                        <a:t>Country ownership</a:t>
                      </a:r>
                      <a:endParaRPr lang="en-US" sz="1200" dirty="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1100" dirty="0">
                          <a:solidFill>
                            <a:srgbClr val="FF0000"/>
                          </a:solidFill>
                          <a:latin typeface="Times New Roman"/>
                          <a:ea typeface="Cambria"/>
                          <a:cs typeface="Times New Roman"/>
                        </a:rPr>
                        <a:t>US leadership and effective partnership </a:t>
                      </a:r>
                      <a:r>
                        <a:rPr lang="en-US" sz="1100" dirty="0">
                          <a:solidFill>
                            <a:srgbClr val="262626"/>
                          </a:solidFill>
                          <a:latin typeface="Times New Roman"/>
                          <a:ea typeface="Cambria"/>
                          <a:cs typeface="Times New Roman"/>
                        </a:rPr>
                        <a:t>and a modern architecture that elevates development and harnesses development capabilities (in support of “common objectives”). </a:t>
                      </a:r>
                      <a:endParaRPr lang="en-US" sz="1200" dirty="0">
                        <a:latin typeface="Cambria"/>
                        <a:ea typeface="Times New Roman"/>
                        <a:cs typeface="Times New Roman"/>
                      </a:endParaRPr>
                    </a:p>
                    <a:p>
                      <a:pPr marL="0" marR="0">
                        <a:lnSpc>
                          <a:spcPct val="115000"/>
                        </a:lnSpc>
                        <a:spcBef>
                          <a:spcPts val="1000"/>
                        </a:spcBef>
                        <a:spcAft>
                          <a:spcPts val="1000"/>
                        </a:spcAft>
                      </a:pPr>
                      <a:r>
                        <a:rPr lang="en-US" sz="1100" dirty="0">
                          <a:solidFill>
                            <a:srgbClr val="FF0000"/>
                          </a:solidFill>
                          <a:latin typeface="Times New Roman"/>
                          <a:ea typeface="Cambria"/>
                          <a:cs typeface="Times New Roman"/>
                        </a:rPr>
                        <a:t>USAID as the world’s leading development agency.</a:t>
                      </a:r>
                      <a:endParaRPr lang="en-US" sz="1200" dirty="0">
                        <a:solidFill>
                          <a:srgbClr val="FF0000"/>
                        </a:solidFill>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1100" dirty="0">
                          <a:latin typeface="Times New Roman"/>
                          <a:ea typeface="Cambria"/>
                          <a:cs typeface="Times New Roman"/>
                        </a:rPr>
                        <a:t>Development aid is a priority for EU external action </a:t>
                      </a:r>
                      <a:r>
                        <a:rPr lang="en-US" sz="1100" dirty="0">
                          <a:solidFill>
                            <a:srgbClr val="FF0000"/>
                          </a:solidFill>
                          <a:latin typeface="Times New Roman"/>
                          <a:ea typeface="Cambria"/>
                          <a:cs typeface="Times New Roman"/>
                        </a:rPr>
                        <a:t>in support of EU's interests for a stable and prosperous world.</a:t>
                      </a:r>
                      <a:endParaRPr lang="en-US" sz="1200" dirty="0">
                        <a:solidFill>
                          <a:srgbClr val="FF0000"/>
                        </a:solidFill>
                        <a:latin typeface="Cambria"/>
                        <a:ea typeface="Times New Roman"/>
                        <a:cs typeface="Times New Roman"/>
                      </a:endParaRPr>
                    </a:p>
                    <a:p>
                      <a:pPr marL="0" marR="0">
                        <a:lnSpc>
                          <a:spcPct val="115000"/>
                        </a:lnSpc>
                        <a:spcBef>
                          <a:spcPts val="1000"/>
                        </a:spcBef>
                        <a:spcAft>
                          <a:spcPts val="1000"/>
                        </a:spcAft>
                      </a:pPr>
                      <a:r>
                        <a:rPr lang="en-US" sz="1100" dirty="0">
                          <a:solidFill>
                            <a:srgbClr val="FF0000"/>
                          </a:solidFill>
                          <a:latin typeface="Times New Roman"/>
                          <a:ea typeface="Cambria"/>
                          <a:cs typeface="Times New Roman"/>
                        </a:rPr>
                        <a:t>Inclusive and sustainable economic growth </a:t>
                      </a:r>
                      <a:r>
                        <a:rPr lang="en-US" sz="1100" dirty="0">
                          <a:latin typeface="Times New Roman"/>
                          <a:ea typeface="Cambria"/>
                          <a:cs typeface="Times New Roman"/>
                        </a:rPr>
                        <a:t>is crucial to long-term poverty reduction and growth patterns are as important as growth rates.</a:t>
                      </a:r>
                      <a:endParaRPr lang="en-US" sz="1200" dirty="0">
                        <a:latin typeface="Cambria"/>
                        <a:ea typeface="Times New Roman"/>
                        <a:cs typeface="Times New Roman"/>
                      </a:endParaRPr>
                    </a:p>
                  </a:txBody>
                  <a:tcPr marL="68580" marR="68580" marT="0" marB="0"/>
                </a:tc>
              </a:tr>
            </a:tbl>
          </a:graphicData>
        </a:graphic>
      </p:graphicFrame>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371804B8-6575-4C1D-B105-ABC73E8605D4}" type="slidenum">
              <a:rPr lang="en-US"/>
              <a:pPr>
                <a:defRPr/>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Title 1"/>
          <p:cNvSpPr>
            <a:spLocks noGrp="1"/>
          </p:cNvSpPr>
          <p:nvPr>
            <p:ph type="title"/>
          </p:nvPr>
        </p:nvSpPr>
        <p:spPr>
          <a:xfrm>
            <a:off x="457200" y="152400"/>
            <a:ext cx="8229600" cy="1143000"/>
          </a:xfrm>
        </p:spPr>
        <p:txBody>
          <a:bodyPr/>
          <a:lstStyle/>
          <a:p>
            <a:r>
              <a:rPr lang="en-US" smtClean="0"/>
              <a:t>US vs. EU development priorities</a:t>
            </a:r>
          </a:p>
        </p:txBody>
      </p:sp>
      <p:graphicFrame>
        <p:nvGraphicFramePr>
          <p:cNvPr id="6" name="Content Placeholder 5"/>
          <p:cNvGraphicFramePr>
            <a:graphicFrameLocks noGrp="1"/>
          </p:cNvGraphicFramePr>
          <p:nvPr>
            <p:ph idx="1"/>
          </p:nvPr>
        </p:nvGraphicFramePr>
        <p:xfrm>
          <a:off x="457200" y="1012825"/>
          <a:ext cx="8229600" cy="5844794"/>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marL="0" marR="0">
                        <a:lnSpc>
                          <a:spcPct val="115000"/>
                        </a:lnSpc>
                        <a:spcBef>
                          <a:spcPts val="1000"/>
                        </a:spcBef>
                        <a:spcAft>
                          <a:spcPts val="1000"/>
                        </a:spcAft>
                      </a:pPr>
                      <a:r>
                        <a:rPr lang="en-US" sz="1100" dirty="0">
                          <a:latin typeface="Times New Roman"/>
                          <a:ea typeface="Times New Roman"/>
                          <a:cs typeface="Times New Roman"/>
                        </a:rPr>
                        <a:t>Priorities</a:t>
                      </a:r>
                      <a:endParaRPr lang="en-US" sz="1200" dirty="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1100">
                          <a:latin typeface="Times New Roman"/>
                          <a:ea typeface="Times New Roman"/>
                          <a:cs typeface="Times New Roman"/>
                        </a:rPr>
                        <a:t>Good governance</a:t>
                      </a:r>
                      <a:endParaRPr lang="en-US" sz="1200">
                        <a:latin typeface="Cambria"/>
                        <a:ea typeface="Times New Roman"/>
                        <a:cs typeface="Times New Roman"/>
                      </a:endParaRPr>
                    </a:p>
                    <a:p>
                      <a:pPr marL="0" marR="0">
                        <a:lnSpc>
                          <a:spcPct val="115000"/>
                        </a:lnSpc>
                        <a:spcBef>
                          <a:spcPts val="1000"/>
                        </a:spcBef>
                        <a:spcAft>
                          <a:spcPts val="1000"/>
                        </a:spcAft>
                      </a:pPr>
                      <a:r>
                        <a:rPr lang="en-US" sz="1100">
                          <a:latin typeface="Times New Roman"/>
                          <a:ea typeface="Times New Roman"/>
                          <a:cs typeface="Times New Roman"/>
                        </a:rPr>
                        <a:t>Public administration and service delivery</a:t>
                      </a:r>
                      <a:endParaRPr lang="en-US" sz="1200">
                        <a:latin typeface="Cambria"/>
                        <a:ea typeface="Times New Roman"/>
                        <a:cs typeface="Times New Roman"/>
                      </a:endParaRPr>
                    </a:p>
                    <a:p>
                      <a:pPr marL="0" marR="0">
                        <a:lnSpc>
                          <a:spcPct val="115000"/>
                        </a:lnSpc>
                        <a:spcBef>
                          <a:spcPts val="1000"/>
                        </a:spcBef>
                        <a:spcAft>
                          <a:spcPts val="1000"/>
                        </a:spcAft>
                      </a:pPr>
                      <a:r>
                        <a:rPr lang="en-US" sz="1100">
                          <a:latin typeface="Times New Roman"/>
                          <a:ea typeface="Times New Roman"/>
                          <a:cs typeface="Times New Roman"/>
                        </a:rPr>
                        <a:t>Sector reforms</a:t>
                      </a:r>
                      <a:endParaRPr lang="en-US" sz="1200">
                        <a:latin typeface="Cambria"/>
                        <a:ea typeface="Times New Roman"/>
                        <a:cs typeface="Times New Roman"/>
                      </a:endParaRPr>
                    </a:p>
                    <a:p>
                      <a:pPr marL="0" marR="0">
                        <a:lnSpc>
                          <a:spcPct val="115000"/>
                        </a:lnSpc>
                        <a:spcBef>
                          <a:spcPts val="1000"/>
                        </a:spcBef>
                        <a:spcAft>
                          <a:spcPts val="1000"/>
                        </a:spcAft>
                      </a:pPr>
                      <a:r>
                        <a:rPr lang="en-US" sz="1100">
                          <a:latin typeface="Times New Roman"/>
                          <a:ea typeface="Times New Roman"/>
                          <a:cs typeface="Times New Roman"/>
                        </a:rPr>
                        <a:t>FTT/sustainable agriculture (but see different approaches)</a:t>
                      </a:r>
                      <a:endParaRPr lang="en-US" sz="1200">
                        <a:latin typeface="Cambria"/>
                        <a:ea typeface="Times New Roman"/>
                        <a:cs typeface="Times New Roman"/>
                      </a:endParaRPr>
                    </a:p>
                    <a:p>
                      <a:pPr marL="0" marR="0">
                        <a:lnSpc>
                          <a:spcPct val="115000"/>
                        </a:lnSpc>
                        <a:spcBef>
                          <a:spcPts val="1000"/>
                        </a:spcBef>
                        <a:spcAft>
                          <a:spcPts val="1000"/>
                        </a:spcAft>
                      </a:pPr>
                      <a:r>
                        <a:rPr lang="en-US" sz="1100">
                          <a:latin typeface="Times New Roman"/>
                          <a:ea typeface="Times New Roman"/>
                          <a:cs typeface="Times New Roman"/>
                        </a:rPr>
                        <a:t>Attention to climate change</a:t>
                      </a:r>
                      <a:endParaRPr lang="en-US" sz="1200">
                        <a:latin typeface="Cambria"/>
                        <a:ea typeface="Times New Roman"/>
                        <a:cs typeface="Times New Roman"/>
                      </a:endParaRPr>
                    </a:p>
                  </a:txBody>
                  <a:tcPr marL="68580" marR="68580" marT="0" marB="0"/>
                </a:tc>
                <a:tc>
                  <a:txBody>
                    <a:bodyPr/>
                    <a:lstStyle/>
                    <a:p>
                      <a:pPr>
                        <a:lnSpc>
                          <a:spcPct val="115000"/>
                        </a:lnSpc>
                      </a:pPr>
                      <a:r>
                        <a:rPr lang="en-US" sz="1100" dirty="0">
                          <a:solidFill>
                            <a:schemeClr val="bg1"/>
                          </a:solidFill>
                          <a:latin typeface="Times New Roman"/>
                          <a:ea typeface="Times New Roman"/>
                          <a:cs typeface="Times New Roman"/>
                        </a:rPr>
                        <a:t>"</a:t>
                      </a:r>
                      <a:r>
                        <a:rPr lang="en-US" sz="1100" dirty="0">
                          <a:solidFill>
                            <a:srgbClr val="FF0000"/>
                          </a:solidFill>
                          <a:latin typeface="Times New Roman"/>
                          <a:ea typeface="Times New Roman"/>
                          <a:cs typeface="Times New Roman"/>
                        </a:rPr>
                        <a:t>Game-changing" </a:t>
                      </a:r>
                      <a:r>
                        <a:rPr lang="en-US" sz="1100" dirty="0">
                          <a:solidFill>
                            <a:schemeClr val="bg1"/>
                          </a:solidFill>
                          <a:latin typeface="Times New Roman"/>
                          <a:ea typeface="Times New Roman"/>
                          <a:cs typeface="Times New Roman"/>
                        </a:rPr>
                        <a:t>initiatives such as vaccines for neglected diseases, weather-resistant seed varieties, and clean energy technologies, </a:t>
                      </a:r>
                      <a:endParaRPr lang="en-US" sz="1100" dirty="0" smtClean="0">
                        <a:solidFill>
                          <a:schemeClr val="bg1"/>
                        </a:solidFill>
                        <a:latin typeface="Times New Roman"/>
                        <a:ea typeface="Times New Roman"/>
                        <a:cs typeface="Times New Roman"/>
                      </a:endParaRPr>
                    </a:p>
                    <a:p>
                      <a:pPr>
                        <a:lnSpc>
                          <a:spcPct val="115000"/>
                        </a:lnSpc>
                      </a:pPr>
                      <a:endParaRPr lang="en-US" sz="1100" dirty="0">
                        <a:solidFill>
                          <a:schemeClr val="bg1"/>
                        </a:solidFill>
                        <a:latin typeface="Calibri"/>
                        <a:ea typeface="Cambria"/>
                        <a:cs typeface="Times New Roman"/>
                      </a:endParaRPr>
                    </a:p>
                    <a:p>
                      <a:pPr>
                        <a:lnSpc>
                          <a:spcPct val="115000"/>
                        </a:lnSpc>
                      </a:pPr>
                      <a:r>
                        <a:rPr lang="en-US" sz="1100" dirty="0">
                          <a:solidFill>
                            <a:srgbClr val="FF0000"/>
                          </a:solidFill>
                          <a:latin typeface="Times New Roman"/>
                          <a:ea typeface="Times New Roman"/>
                          <a:cs typeface="Times New Roman"/>
                        </a:rPr>
                        <a:t>Global Health Initiative </a:t>
                      </a:r>
                      <a:r>
                        <a:rPr lang="en-US" sz="1100" dirty="0">
                          <a:latin typeface="Times New Roman"/>
                          <a:ea typeface="Times New Roman"/>
                          <a:cs typeface="Times New Roman"/>
                        </a:rPr>
                        <a:t>: High priority given to targeted health challenges</a:t>
                      </a:r>
                      <a:endParaRPr lang="en-US" sz="1100" dirty="0">
                        <a:latin typeface="Calibri"/>
                        <a:ea typeface="Cambria"/>
                        <a:cs typeface="Times New Roman"/>
                      </a:endParaRPr>
                    </a:p>
                  </a:txBody>
                  <a:tcPr marL="68580" marR="68580" marT="0" marB="0"/>
                </a:tc>
                <a:tc>
                  <a:txBody>
                    <a:bodyPr/>
                    <a:lstStyle/>
                    <a:p>
                      <a:pPr marL="0" marR="0">
                        <a:lnSpc>
                          <a:spcPct val="115000"/>
                        </a:lnSpc>
                        <a:spcBef>
                          <a:spcPts val="1000"/>
                        </a:spcBef>
                        <a:spcAft>
                          <a:spcPts val="1000"/>
                        </a:spcAft>
                      </a:pPr>
                      <a:r>
                        <a:rPr lang="en-US" sz="1100" dirty="0">
                          <a:solidFill>
                            <a:srgbClr val="FF0000"/>
                          </a:solidFill>
                          <a:latin typeface="Times New Roman"/>
                          <a:ea typeface="Times New Roman"/>
                          <a:cs typeface="Times New Roman"/>
                        </a:rPr>
                        <a:t>Energy</a:t>
                      </a:r>
                      <a:r>
                        <a:rPr lang="en-US" sz="1100" dirty="0">
                          <a:latin typeface="Times New Roman"/>
                          <a:ea typeface="Cambria"/>
                          <a:cs typeface="Times New Roman"/>
                        </a:rPr>
                        <a:t> : Address price volatility and energy security</a:t>
                      </a:r>
                      <a:r>
                        <a:rPr lang="en-US" sz="1100" dirty="0" smtClean="0">
                          <a:latin typeface="Times New Roman"/>
                          <a:ea typeface="Cambria"/>
                          <a:cs typeface="Times New Roman"/>
                        </a:rPr>
                        <a:t>. Link </a:t>
                      </a:r>
                      <a:r>
                        <a:rPr lang="en-US" sz="1100" dirty="0">
                          <a:latin typeface="Times New Roman"/>
                          <a:ea typeface="Cambria"/>
                          <a:cs typeface="Times New Roman"/>
                        </a:rPr>
                        <a:t>to climate change, including access to low carbon </a:t>
                      </a:r>
                      <a:r>
                        <a:rPr lang="en-US" sz="1100" dirty="0" smtClean="0">
                          <a:latin typeface="Times New Roman"/>
                          <a:ea typeface="Cambria"/>
                          <a:cs typeface="Times New Roman"/>
                        </a:rPr>
                        <a:t>technologies. Access </a:t>
                      </a:r>
                      <a:r>
                        <a:rPr lang="en-US" sz="1100" dirty="0">
                          <a:latin typeface="Times New Roman"/>
                          <a:ea typeface="Cambria"/>
                          <a:cs typeface="Times New Roman"/>
                        </a:rPr>
                        <a:t>to secure, affordable, clean and sustainable energy services.</a:t>
                      </a:r>
                      <a:endParaRPr lang="en-US" sz="1200" dirty="0">
                        <a:latin typeface="Cambria"/>
                        <a:ea typeface="Times New Roman"/>
                        <a:cs typeface="Times New Roman"/>
                      </a:endParaRPr>
                    </a:p>
                    <a:p>
                      <a:pPr marL="0" marR="0">
                        <a:lnSpc>
                          <a:spcPct val="115000"/>
                        </a:lnSpc>
                        <a:spcBef>
                          <a:spcPts val="1000"/>
                        </a:spcBef>
                        <a:spcAft>
                          <a:spcPts val="1000"/>
                        </a:spcAft>
                      </a:pPr>
                      <a:r>
                        <a:rPr lang="en-US" sz="1100" dirty="0">
                          <a:solidFill>
                            <a:srgbClr val="FF0000"/>
                          </a:solidFill>
                          <a:latin typeface="Times New Roman"/>
                          <a:ea typeface="Times New Roman"/>
                          <a:cs typeface="Times New Roman"/>
                        </a:rPr>
                        <a:t>Social cohesion </a:t>
                      </a:r>
                      <a:r>
                        <a:rPr lang="en-US" sz="1100" dirty="0">
                          <a:latin typeface="Times New Roman"/>
                          <a:ea typeface="Times New Roman"/>
                          <a:cs typeface="Times New Roman"/>
                        </a:rPr>
                        <a:t>: </a:t>
                      </a:r>
                      <a:r>
                        <a:rPr lang="en-US" sz="1100" dirty="0">
                          <a:latin typeface="Times New Roman"/>
                          <a:ea typeface="Cambria"/>
                          <a:cs typeface="Times New Roman"/>
                        </a:rPr>
                        <a:t>share target for </a:t>
                      </a:r>
                      <a:r>
                        <a:rPr lang="en-US" sz="1100" i="1" dirty="0">
                          <a:latin typeface="Times New Roman"/>
                          <a:ea typeface="Cambria"/>
                          <a:cs typeface="Times New Roman"/>
                        </a:rPr>
                        <a:t>social inclusion and human development</a:t>
                      </a:r>
                      <a:r>
                        <a:rPr lang="en-US" sz="1100" dirty="0">
                          <a:latin typeface="Times New Roman"/>
                          <a:ea typeface="Cambria"/>
                          <a:cs typeface="Times New Roman"/>
                        </a:rPr>
                        <a:t> of at least 20% of EU aid : Support sector reforms that increase access to quality health and education services, mainly through ‘sector reform contracts’ with intensified policy dialogue.</a:t>
                      </a:r>
                      <a:endParaRPr lang="en-US" sz="1200" dirty="0">
                        <a:latin typeface="Cambria"/>
                        <a:ea typeface="Times New Roman"/>
                        <a:cs typeface="Times New Roman"/>
                      </a:endParaRPr>
                    </a:p>
                  </a:txBody>
                  <a:tcPr marL="68580" marR="68580" marT="0" marB="0"/>
                </a:tc>
              </a:tr>
              <a:tr h="370840">
                <a:tc>
                  <a:txBody>
                    <a:bodyPr/>
                    <a:lstStyle/>
                    <a:p>
                      <a:pPr marL="0" marR="0">
                        <a:lnSpc>
                          <a:spcPct val="115000"/>
                        </a:lnSpc>
                        <a:spcBef>
                          <a:spcPts val="1000"/>
                        </a:spcBef>
                        <a:spcAft>
                          <a:spcPts val="1000"/>
                        </a:spcAft>
                      </a:pPr>
                      <a:r>
                        <a:rPr lang="en-US" sz="1100" dirty="0">
                          <a:latin typeface="Times New Roman"/>
                          <a:ea typeface="Times New Roman"/>
                          <a:cs typeface="Times New Roman"/>
                        </a:rPr>
                        <a:t>Different approaches on some priority areas</a:t>
                      </a:r>
                      <a:endParaRPr lang="en-US" sz="1200" dirty="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1100" dirty="0">
                          <a:solidFill>
                            <a:srgbClr val="C00000"/>
                          </a:solidFill>
                          <a:latin typeface="Times New Roman"/>
                          <a:ea typeface="Times New Roman"/>
                          <a:cs typeface="Times New Roman"/>
                        </a:rPr>
                        <a:t>Agriculture and food security:</a:t>
                      </a:r>
                      <a:endParaRPr lang="en-US" sz="1200" dirty="0">
                        <a:solidFill>
                          <a:srgbClr val="C00000"/>
                        </a:solidFill>
                        <a:latin typeface="Cambria"/>
                        <a:ea typeface="Times New Roman"/>
                        <a:cs typeface="Times New Roman"/>
                      </a:endParaRPr>
                    </a:p>
                  </a:txBody>
                  <a:tcPr marL="68580" marR="68580" marT="0" marB="0"/>
                </a:tc>
                <a:tc>
                  <a:txBody>
                    <a:bodyPr/>
                    <a:lstStyle/>
                    <a:p>
                      <a:pPr marL="0" marR="0">
                        <a:lnSpc>
                          <a:spcPct val="115000"/>
                        </a:lnSpc>
                        <a:spcBef>
                          <a:spcPts val="1000"/>
                        </a:spcBef>
                        <a:spcAft>
                          <a:spcPts val="2000"/>
                        </a:spcAft>
                      </a:pPr>
                      <a:r>
                        <a:rPr lang="en-US" sz="1100" dirty="0">
                          <a:solidFill>
                            <a:srgbClr val="262626"/>
                          </a:solidFill>
                          <a:latin typeface="Times New Roman"/>
                          <a:ea typeface="Cambria"/>
                          <a:cs typeface="Times New Roman"/>
                        </a:rPr>
                        <a:t>Comprehensive approach to food security by </a:t>
                      </a:r>
                      <a:r>
                        <a:rPr lang="en-US" sz="1100" dirty="0">
                          <a:solidFill>
                            <a:srgbClr val="C00000"/>
                          </a:solidFill>
                          <a:latin typeface="Times New Roman"/>
                          <a:ea typeface="Cambria"/>
                          <a:cs typeface="Times New Roman"/>
                        </a:rPr>
                        <a:t>accelerating economic growth and raising incomes through greater agricultural productivity, increasing incomes and market access</a:t>
                      </a:r>
                      <a:r>
                        <a:rPr lang="en-US" sz="1100" dirty="0">
                          <a:solidFill>
                            <a:srgbClr val="262626"/>
                          </a:solidFill>
                          <a:latin typeface="Times New Roman"/>
                          <a:ea typeface="Cambria"/>
                          <a:cs typeface="Times New Roman"/>
                        </a:rPr>
                        <a:t> for the rural poor and enhancing nutrition. Establishment of the Global Agriculture and Food Security Program (GAFSP) based at the World Bank designed to help poor farmers grow, market and earn more.</a:t>
                      </a:r>
                      <a:endParaRPr lang="en-US" sz="1200" dirty="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1100" dirty="0">
                          <a:latin typeface="Times New Roman"/>
                          <a:ea typeface="Cambria"/>
                          <a:cs typeface="Times New Roman"/>
                        </a:rPr>
                        <a:t>Agriculture and food security: Safeguarding of </a:t>
                      </a:r>
                      <a:r>
                        <a:rPr lang="en-US" sz="1100" dirty="0">
                          <a:solidFill>
                            <a:srgbClr val="C00000"/>
                          </a:solidFill>
                          <a:latin typeface="Times New Roman"/>
                          <a:ea typeface="Cambria"/>
                          <a:cs typeface="Times New Roman"/>
                        </a:rPr>
                        <a:t>ecosystem services, priority to locally-developed practices and focusing on smallholder agriculture and rural livelihoods</a:t>
                      </a:r>
                      <a:r>
                        <a:rPr lang="en-US" sz="1100" dirty="0">
                          <a:latin typeface="Times New Roman"/>
                          <a:ea typeface="Cambria"/>
                          <a:cs typeface="Times New Roman"/>
                        </a:rPr>
                        <a:t>. Strengthen nutrition standards, food security governance and reducing food price volatility at international level.</a:t>
                      </a:r>
                      <a:endParaRPr lang="en-US" sz="1200" dirty="0">
                        <a:latin typeface="Cambria"/>
                        <a:ea typeface="Times New Roman"/>
                        <a:cs typeface="Times New Roman"/>
                      </a:endParaRPr>
                    </a:p>
                  </a:txBody>
                  <a:tcPr marL="68580" marR="68580" marT="0" marB="0"/>
                </a:tc>
              </a:tr>
            </a:tbl>
          </a:graphicData>
        </a:graphic>
      </p:graphicFrame>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C7C91650-0725-4229-A3CE-4236520E8B40}" type="slidenum">
              <a:rPr lang="en-US"/>
              <a:pPr>
                <a:defRPr/>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mtClean="0"/>
              <a:t>Risk combinations of ill health</a:t>
            </a:r>
          </a:p>
        </p:txBody>
      </p:sp>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A5A7A1DA-F9AA-42BD-B1B4-AC09F810D8BA}" type="slidenum">
              <a:rPr lang="en-US"/>
              <a:pPr>
                <a:defRPr/>
              </a:pPr>
              <a:t>8</a:t>
            </a:fld>
            <a:endParaRPr lang="en-US"/>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Agriculture, food security and aid modalities</a:t>
            </a:r>
            <a:endParaRPr lang="en-US" dirty="0"/>
          </a:p>
        </p:txBody>
      </p:sp>
      <p:graphicFrame>
        <p:nvGraphicFramePr>
          <p:cNvPr id="6" name="Content Placeholder 5"/>
          <p:cNvGraphicFramePr>
            <a:graphicFrameLocks noGrp="1"/>
          </p:cNvGraphicFramePr>
          <p:nvPr>
            <p:ph idx="1"/>
          </p:nvPr>
        </p:nvGraphicFramePr>
        <p:xfrm>
          <a:off x="457200" y="1600200"/>
          <a:ext cx="8229600" cy="4471416"/>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endParaRPr lang="en-US" dirty="0"/>
                    </a:p>
                  </a:txBody>
                  <a:tcPr marL="68580" marR="68580" marT="0" marB="0"/>
                </a:tc>
                <a:tc>
                  <a:txBody>
                    <a:bodyPr/>
                    <a:lstStyle/>
                    <a:p>
                      <a:pPr marL="0" marR="0">
                        <a:lnSpc>
                          <a:spcPct val="115000"/>
                        </a:lnSpc>
                        <a:spcBef>
                          <a:spcPts val="1000"/>
                        </a:spcBef>
                        <a:spcAft>
                          <a:spcPts val="1000"/>
                        </a:spcAft>
                      </a:pPr>
                      <a:endParaRPr lang="en-US" sz="1200" dirty="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endParaRPr lang="en-US" sz="1200" dirty="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endParaRPr lang="en-US" sz="1200" dirty="0">
                        <a:latin typeface="Cambria"/>
                        <a:ea typeface="Times New Roman"/>
                        <a:cs typeface="Times New Roman"/>
                      </a:endParaRPr>
                    </a:p>
                  </a:txBody>
                  <a:tcPr marL="68580" marR="68580" marT="0" marB="0"/>
                </a:tc>
              </a:tr>
              <a:tr h="370840">
                <a:tc>
                  <a:txBody>
                    <a:bodyPr/>
                    <a:lstStyle/>
                    <a:p>
                      <a:pPr marL="0" marR="0">
                        <a:lnSpc>
                          <a:spcPct val="115000"/>
                        </a:lnSpc>
                        <a:spcBef>
                          <a:spcPts val="1000"/>
                        </a:spcBef>
                        <a:spcAft>
                          <a:spcPts val="1000"/>
                        </a:spcAft>
                      </a:pPr>
                      <a:r>
                        <a:rPr lang="en-US" sz="1100" dirty="0">
                          <a:latin typeface="Times New Roman"/>
                          <a:ea typeface="Times New Roman"/>
                          <a:cs typeface="Times New Roman"/>
                        </a:rPr>
                        <a:t>Aid modalities</a:t>
                      </a:r>
                      <a:endParaRPr lang="en-US" sz="1200" dirty="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1100">
                          <a:latin typeface="Times New Roman"/>
                          <a:ea typeface="Times New Roman"/>
                          <a:cs typeface="Times New Roman"/>
                        </a:rPr>
                        <a:t>Selective sectors and countries</a:t>
                      </a:r>
                      <a:endParaRPr lang="en-US" sz="1200">
                        <a:latin typeface="Cambria"/>
                        <a:ea typeface="Times New Roman"/>
                        <a:cs typeface="Times New Roman"/>
                      </a:endParaRPr>
                    </a:p>
                    <a:p>
                      <a:pPr marL="0" marR="0">
                        <a:lnSpc>
                          <a:spcPct val="115000"/>
                        </a:lnSpc>
                        <a:spcBef>
                          <a:spcPts val="1000"/>
                        </a:spcBef>
                        <a:spcAft>
                          <a:spcPts val="1000"/>
                        </a:spcAft>
                      </a:pPr>
                      <a:r>
                        <a:rPr lang="en-US" sz="1100">
                          <a:latin typeface="Times New Roman"/>
                          <a:ea typeface="Times New Roman"/>
                          <a:cs typeface="Times New Roman"/>
                        </a:rPr>
                        <a:t>Ownership of country priorities</a:t>
                      </a:r>
                      <a:endParaRPr lang="en-US" sz="1200">
                        <a:latin typeface="Cambria"/>
                        <a:ea typeface="Times New Roman"/>
                        <a:cs typeface="Times New Roman"/>
                      </a:endParaRPr>
                    </a:p>
                    <a:p>
                      <a:pPr marL="0" marR="0">
                        <a:lnSpc>
                          <a:spcPct val="115000"/>
                        </a:lnSpc>
                        <a:spcBef>
                          <a:spcPts val="1000"/>
                        </a:spcBef>
                        <a:spcAft>
                          <a:spcPts val="1000"/>
                        </a:spcAft>
                      </a:pPr>
                      <a:r>
                        <a:rPr lang="en-US" sz="1100">
                          <a:latin typeface="Times New Roman"/>
                          <a:ea typeface="Times New Roman"/>
                          <a:cs typeface="Times New Roman"/>
                        </a:rPr>
                        <a:t>Donor coordination </a:t>
                      </a:r>
                      <a:endParaRPr lang="en-US" sz="1200">
                        <a:latin typeface="Cambria"/>
                        <a:ea typeface="Times New Roman"/>
                        <a:cs typeface="Times New Roman"/>
                      </a:endParaRPr>
                    </a:p>
                    <a:p>
                      <a:pPr marL="0" marR="0">
                        <a:lnSpc>
                          <a:spcPct val="115000"/>
                        </a:lnSpc>
                        <a:spcBef>
                          <a:spcPts val="1000"/>
                        </a:spcBef>
                        <a:spcAft>
                          <a:spcPts val="1000"/>
                        </a:spcAft>
                      </a:pPr>
                      <a:r>
                        <a:rPr lang="en-US" sz="1100">
                          <a:latin typeface="Times New Roman"/>
                          <a:ea typeface="Times New Roman"/>
                          <a:cs typeface="Times New Roman"/>
                        </a:rPr>
                        <a:t>Leverage private funds</a:t>
                      </a:r>
                      <a:endParaRPr lang="en-US" sz="1200">
                        <a:latin typeface="Cambria"/>
                        <a:ea typeface="Times New Roman"/>
                        <a:cs typeface="Times New Roman"/>
                      </a:endParaRPr>
                    </a:p>
                    <a:p>
                      <a:pPr marL="0" marR="0">
                        <a:lnSpc>
                          <a:spcPct val="115000"/>
                        </a:lnSpc>
                        <a:spcBef>
                          <a:spcPts val="1000"/>
                        </a:spcBef>
                        <a:spcAft>
                          <a:spcPts val="1000"/>
                        </a:spcAft>
                      </a:pPr>
                      <a:r>
                        <a:rPr lang="en-US" sz="1100">
                          <a:latin typeface="Times New Roman"/>
                          <a:ea typeface="Times New Roman"/>
                          <a:cs typeface="Times New Roman"/>
                        </a:rPr>
                        <a:t>Aligned support to country systems : EU GBS, US MCC</a:t>
                      </a:r>
                      <a:endParaRPr lang="en-US" sz="1200">
                        <a:latin typeface="Cambria"/>
                        <a:ea typeface="Times New Roman"/>
                        <a:cs typeface="Times New Roman"/>
                      </a:endParaRPr>
                    </a:p>
                    <a:p>
                      <a:pPr marL="0" marR="0">
                        <a:lnSpc>
                          <a:spcPct val="115000"/>
                        </a:lnSpc>
                        <a:spcBef>
                          <a:spcPts val="1000"/>
                        </a:spcBef>
                        <a:spcAft>
                          <a:spcPts val="1000"/>
                        </a:spcAft>
                      </a:pPr>
                      <a:r>
                        <a:rPr lang="en-US" sz="1100">
                          <a:latin typeface="Times New Roman"/>
                          <a:ea typeface="Times New Roman"/>
                          <a:cs typeface="Times New Roman"/>
                        </a:rPr>
                        <a:t>Leverage to private investments.</a:t>
                      </a:r>
                      <a:endParaRPr lang="en-US" sz="1200">
                        <a:latin typeface="Cambria"/>
                        <a:ea typeface="Times New Roman"/>
                        <a:cs typeface="Times New Roman"/>
                      </a:endParaRPr>
                    </a:p>
                    <a:p>
                      <a:pPr marL="0" marR="0">
                        <a:lnSpc>
                          <a:spcPct val="115000"/>
                        </a:lnSpc>
                        <a:spcBef>
                          <a:spcPts val="1000"/>
                        </a:spcBef>
                        <a:spcAft>
                          <a:spcPts val="1000"/>
                        </a:spcAft>
                      </a:pPr>
                      <a:r>
                        <a:rPr lang="en-US" sz="1100">
                          <a:latin typeface="Times New Roman"/>
                          <a:ea typeface="Times New Roman"/>
                          <a:cs typeface="Times New Roman"/>
                        </a:rPr>
                        <a:t>Attention to fragile contexts through LRRD-like approaches.</a:t>
                      </a:r>
                      <a:endParaRPr lang="en-US" sz="1200">
                        <a:latin typeface="Cambria"/>
                        <a:ea typeface="Times New Roman"/>
                        <a:cs typeface="Times New Roman"/>
                      </a:endParaRPr>
                    </a:p>
                    <a:p>
                      <a:pPr marL="0" marR="0">
                        <a:lnSpc>
                          <a:spcPct val="115000"/>
                        </a:lnSpc>
                        <a:spcBef>
                          <a:spcPts val="1000"/>
                        </a:spcBef>
                        <a:spcAft>
                          <a:spcPts val="1000"/>
                        </a:spcAft>
                      </a:pPr>
                      <a:r>
                        <a:rPr lang="en-US" sz="1100">
                          <a:solidFill>
                            <a:srgbClr val="262626"/>
                          </a:solidFill>
                          <a:latin typeface="Times New Roman"/>
                          <a:ea typeface="Times New Roman"/>
                          <a:cs typeface="Times New Roman"/>
                        </a:rPr>
                        <a:t>Strengthen key multilateral capabilities.</a:t>
                      </a:r>
                      <a:endParaRPr lang="en-US" sz="1200">
                        <a:latin typeface="Cambria"/>
                        <a:ea typeface="Times New Roman"/>
                        <a:cs typeface="Times New Roman"/>
                      </a:endParaRPr>
                    </a:p>
                  </a:txBody>
                  <a:tcPr marL="68580" marR="68580" marT="0" marB="0"/>
                </a:tc>
                <a:tc>
                  <a:txBody>
                    <a:bodyPr/>
                    <a:lstStyle/>
                    <a:p>
                      <a:pPr>
                        <a:lnSpc>
                          <a:spcPct val="115000"/>
                        </a:lnSpc>
                      </a:pPr>
                      <a:r>
                        <a:rPr lang="en-US" sz="1100" dirty="0">
                          <a:solidFill>
                            <a:srgbClr val="262626"/>
                          </a:solidFill>
                          <a:latin typeface="Times New Roman"/>
                          <a:ea typeface="Times New Roman"/>
                          <a:cs typeface="Times New Roman"/>
                        </a:rPr>
                        <a:t>Renew the US leadership in the </a:t>
                      </a:r>
                      <a:r>
                        <a:rPr lang="en-US" sz="1100" dirty="0">
                          <a:solidFill>
                            <a:srgbClr val="C00000"/>
                          </a:solidFill>
                          <a:latin typeface="Times New Roman"/>
                          <a:ea typeface="Times New Roman"/>
                          <a:cs typeface="Times New Roman"/>
                        </a:rPr>
                        <a:t>multilateral development banks and the G20 </a:t>
                      </a:r>
                      <a:r>
                        <a:rPr lang="en-US" sz="1100" dirty="0">
                          <a:solidFill>
                            <a:srgbClr val="262626"/>
                          </a:solidFill>
                          <a:latin typeface="Times New Roman"/>
                          <a:ea typeface="Times New Roman"/>
                          <a:cs typeface="Times New Roman"/>
                        </a:rPr>
                        <a:t>(seen as the premier forum for US international economic cooperation)</a:t>
                      </a:r>
                      <a:endParaRPr lang="en-US" sz="1100" dirty="0">
                        <a:latin typeface="Calibri"/>
                        <a:ea typeface="Cambria"/>
                        <a:cs typeface="Times New Roman"/>
                      </a:endParaRPr>
                    </a:p>
                    <a:p>
                      <a:pPr>
                        <a:lnSpc>
                          <a:spcPct val="115000"/>
                        </a:lnSpc>
                      </a:pPr>
                      <a:r>
                        <a:rPr lang="en-US" sz="1100" dirty="0">
                          <a:solidFill>
                            <a:srgbClr val="C00000"/>
                          </a:solidFill>
                          <a:latin typeface="Times New Roman"/>
                          <a:ea typeface="Times New Roman"/>
                          <a:cs typeface="Times New Roman"/>
                        </a:rPr>
                        <a:t>Millennium Challenge Corporation –MCC</a:t>
                      </a:r>
                      <a:r>
                        <a:rPr lang="en-US" sz="1100" dirty="0">
                          <a:latin typeface="Times New Roman"/>
                          <a:ea typeface="Times New Roman"/>
                          <a:cs typeface="Times New Roman"/>
                        </a:rPr>
                        <a:t>- (aligned support-sector budget support-like), more connected to infrastructures and water-sanitation, based on governance and corruption assessments.</a:t>
                      </a:r>
                      <a:endParaRPr lang="en-US" sz="1100" dirty="0">
                        <a:latin typeface="Calibri"/>
                        <a:ea typeface="Cambria"/>
                        <a:cs typeface="Times New Roman"/>
                      </a:endParaRPr>
                    </a:p>
                  </a:txBody>
                  <a:tcPr marL="68580" marR="68580" marT="0" marB="0"/>
                </a:tc>
                <a:tc>
                  <a:txBody>
                    <a:bodyPr/>
                    <a:lstStyle/>
                    <a:p>
                      <a:pPr marL="0" marR="0">
                        <a:lnSpc>
                          <a:spcPct val="115000"/>
                        </a:lnSpc>
                        <a:spcBef>
                          <a:spcPts val="1000"/>
                        </a:spcBef>
                        <a:spcAft>
                          <a:spcPts val="1000"/>
                        </a:spcAft>
                      </a:pPr>
                      <a:r>
                        <a:rPr lang="en-US" sz="1100" dirty="0">
                          <a:latin typeface="Times New Roman"/>
                          <a:ea typeface="Cambria"/>
                          <a:cs typeface="Times New Roman"/>
                        </a:rPr>
                        <a:t>In line with the Operational Framework on Aid Effectiveness.</a:t>
                      </a:r>
                      <a:endParaRPr lang="en-US" sz="1200" dirty="0">
                        <a:latin typeface="Cambria"/>
                        <a:ea typeface="Times New Roman"/>
                        <a:cs typeface="Times New Roman"/>
                      </a:endParaRPr>
                    </a:p>
                    <a:p>
                      <a:pPr marL="0" marR="0">
                        <a:lnSpc>
                          <a:spcPct val="115000"/>
                        </a:lnSpc>
                        <a:spcBef>
                          <a:spcPts val="1000"/>
                        </a:spcBef>
                        <a:spcAft>
                          <a:spcPts val="1000"/>
                        </a:spcAft>
                      </a:pPr>
                      <a:r>
                        <a:rPr lang="en-US" sz="1100" dirty="0">
                          <a:latin typeface="Times New Roman"/>
                          <a:ea typeface="Cambria"/>
                          <a:cs typeface="Times New Roman"/>
                        </a:rPr>
                        <a:t>A new element is the increased </a:t>
                      </a:r>
                      <a:r>
                        <a:rPr lang="en-US" sz="1100" u="sng" dirty="0">
                          <a:solidFill>
                            <a:srgbClr val="C00000"/>
                          </a:solidFill>
                          <a:latin typeface="Times New Roman"/>
                          <a:ea typeface="Cambria"/>
                          <a:cs typeface="Times New Roman"/>
                        </a:rPr>
                        <a:t>differentiation between developing countries</a:t>
                      </a:r>
                      <a:r>
                        <a:rPr lang="en-US" sz="1100" dirty="0">
                          <a:solidFill>
                            <a:srgbClr val="C00000"/>
                          </a:solidFill>
                          <a:latin typeface="Times New Roman"/>
                          <a:ea typeface="Cambria"/>
                          <a:cs typeface="Times New Roman"/>
                        </a:rPr>
                        <a:t> </a:t>
                      </a:r>
                      <a:r>
                        <a:rPr lang="en-US" sz="1100" dirty="0">
                          <a:latin typeface="Times New Roman"/>
                          <a:ea typeface="Cambria"/>
                          <a:cs typeface="Times New Roman"/>
                        </a:rPr>
                        <a:t>as several partner countries (notably the BRICS) have become donors while others are facing increasing fragility. </a:t>
                      </a:r>
                      <a:endParaRPr lang="en-US" sz="1200" dirty="0">
                        <a:latin typeface="Cambria"/>
                        <a:ea typeface="Times New Roman"/>
                        <a:cs typeface="Times New Roman"/>
                      </a:endParaRPr>
                    </a:p>
                    <a:p>
                      <a:pPr marL="0" marR="0">
                        <a:lnSpc>
                          <a:spcPct val="115000"/>
                        </a:lnSpc>
                        <a:spcBef>
                          <a:spcPts val="1000"/>
                        </a:spcBef>
                        <a:spcAft>
                          <a:spcPts val="1000"/>
                        </a:spcAft>
                      </a:pPr>
                      <a:r>
                        <a:rPr lang="en-US" sz="1100" dirty="0">
                          <a:solidFill>
                            <a:srgbClr val="C00000"/>
                          </a:solidFill>
                          <a:latin typeface="Times New Roman"/>
                          <a:ea typeface="Times New Roman"/>
                          <a:cs typeface="Times New Roman"/>
                        </a:rPr>
                        <a:t>General Budget Support (GBS</a:t>
                      </a:r>
                      <a:r>
                        <a:rPr lang="en-US" sz="1100" dirty="0">
                          <a:latin typeface="Times New Roman"/>
                          <a:ea typeface="Times New Roman"/>
                          <a:cs typeface="Times New Roman"/>
                        </a:rPr>
                        <a:t>): aligned, untargeted and predictable support to Ministries of Finance. Now called development contracts </a:t>
                      </a:r>
                      <a:endParaRPr lang="en-US" sz="1200" dirty="0">
                        <a:latin typeface="Cambria"/>
                        <a:ea typeface="Times New Roman"/>
                        <a:cs typeface="Times New Roman"/>
                      </a:endParaRPr>
                    </a:p>
                    <a:p>
                      <a:pPr marL="0" marR="0">
                        <a:lnSpc>
                          <a:spcPct val="115000"/>
                        </a:lnSpc>
                        <a:spcBef>
                          <a:spcPts val="1000"/>
                        </a:spcBef>
                        <a:spcAft>
                          <a:spcPts val="1000"/>
                        </a:spcAft>
                      </a:pPr>
                      <a:r>
                        <a:rPr lang="en-US" sz="1100" dirty="0">
                          <a:latin typeface="Times New Roman"/>
                          <a:ea typeface="Times New Roman"/>
                          <a:cs typeface="Times New Roman"/>
                        </a:rPr>
                        <a:t>Blending instruments.</a:t>
                      </a:r>
                      <a:endParaRPr lang="en-US" sz="1200" dirty="0">
                        <a:latin typeface="Cambria"/>
                        <a:ea typeface="Times New Roman"/>
                        <a:cs typeface="Times New Roman"/>
                      </a:endParaRPr>
                    </a:p>
                    <a:p>
                      <a:pPr marL="0" marR="0">
                        <a:lnSpc>
                          <a:spcPct val="115000"/>
                        </a:lnSpc>
                        <a:spcBef>
                          <a:spcPts val="1000"/>
                        </a:spcBef>
                        <a:spcAft>
                          <a:spcPts val="1000"/>
                        </a:spcAft>
                      </a:pPr>
                      <a:r>
                        <a:rPr lang="en-US" sz="1100" dirty="0">
                          <a:latin typeface="Times New Roman"/>
                          <a:ea typeface="Times New Roman"/>
                          <a:cs typeface="Times New Roman"/>
                        </a:rPr>
                        <a:t>Sector reform contracts.</a:t>
                      </a:r>
                      <a:endParaRPr lang="en-US" sz="1200" dirty="0">
                        <a:latin typeface="Cambria"/>
                        <a:ea typeface="Times New Roman"/>
                        <a:cs typeface="Times New Roman"/>
                      </a:endParaRPr>
                    </a:p>
                  </a:txBody>
                  <a:tcPr marL="68580" marR="68580" marT="0" marB="0"/>
                </a:tc>
              </a:tr>
            </a:tbl>
          </a:graphicData>
        </a:graphic>
      </p:graphicFrame>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7AEF6C1A-64AA-459E-8B05-A1144951E9BD}" type="slidenum">
              <a:rPr lang="en-US"/>
              <a:pPr>
                <a:defRPr/>
              </a:pPr>
              <a:t>80</a:t>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Title 1"/>
          <p:cNvSpPr>
            <a:spLocks noGrp="1"/>
          </p:cNvSpPr>
          <p:nvPr>
            <p:ph type="title"/>
          </p:nvPr>
        </p:nvSpPr>
        <p:spPr/>
        <p:txBody>
          <a:bodyPr/>
          <a:lstStyle/>
          <a:p>
            <a:r>
              <a:rPr lang="en-US" smtClean="0"/>
              <a:t>US vs. EU development aid levels</a:t>
            </a:r>
          </a:p>
        </p:txBody>
      </p:sp>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8D51D824-5EC7-4990-A30E-024DB836B283}" type="slidenum">
              <a:rPr lang="en-US"/>
              <a:pPr>
                <a:defRPr/>
              </a:pPr>
              <a:t>81</a:t>
            </a:fld>
            <a:endParaRPr lang="en-US"/>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Title 1"/>
          <p:cNvSpPr>
            <a:spLocks noGrp="1"/>
          </p:cNvSpPr>
          <p:nvPr>
            <p:ph type="title"/>
          </p:nvPr>
        </p:nvSpPr>
        <p:spPr/>
        <p:txBody>
          <a:bodyPr/>
          <a:lstStyle/>
          <a:p>
            <a:endParaRPr lang="en-GB" smtClean="0"/>
          </a:p>
        </p:txBody>
      </p:sp>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8DECCA7C-21C9-4102-A52D-C4B72935A493}" type="slidenum">
              <a:rPr lang="en-US"/>
              <a:pPr>
                <a:defRPr/>
              </a:pPr>
              <a:t>82</a:t>
            </a:fld>
            <a:endParaRPr lang="en-US"/>
          </a:p>
        </p:txBody>
      </p:sp>
      <p:graphicFrame>
        <p:nvGraphicFramePr>
          <p:cNvPr id="6" name="Content Placeholder 5"/>
          <p:cNvGraphicFramePr>
            <a:graphicFrameLocks noGrp="1"/>
          </p:cNvGraphicFramePr>
          <p:nvPr>
            <p:ph idx="1"/>
          </p:nvPr>
        </p:nvGraphicFramePr>
        <p:xfrm>
          <a:off x="457200" y="1219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Title 1"/>
          <p:cNvSpPr>
            <a:spLocks noGrp="1"/>
          </p:cNvSpPr>
          <p:nvPr>
            <p:ph type="title"/>
          </p:nvPr>
        </p:nvSpPr>
        <p:spPr/>
        <p:txBody>
          <a:bodyPr/>
          <a:lstStyle/>
          <a:p>
            <a:endParaRPr lang="en-GB" smtClean="0"/>
          </a:p>
        </p:txBody>
      </p:sp>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E200A66E-C8CA-47CD-863D-C6B6C41224E3}" type="slidenum">
              <a:rPr lang="en-US"/>
              <a:pPr>
                <a:defRPr/>
              </a:pPr>
              <a:t>83</a:t>
            </a:fld>
            <a:endParaRPr lang="en-US"/>
          </a:p>
        </p:txBody>
      </p:sp>
      <p:pic>
        <p:nvPicPr>
          <p:cNvPr id="304132" name="Content Placeholder 5"/>
          <p:cNvPicPr>
            <a:picLocks noGrp="1"/>
          </p:cNvPicPr>
          <p:nvPr>
            <p:ph idx="1"/>
          </p:nvPr>
        </p:nvPicPr>
        <p:blipFill>
          <a:blip r:embed="rId2"/>
          <a:srcRect/>
          <a:stretch>
            <a:fillRect/>
          </a:stretch>
        </p:blipFill>
        <p:spPr>
          <a:xfrm>
            <a:off x="1655763" y="914400"/>
            <a:ext cx="6116637" cy="5211763"/>
          </a:xfr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Title 1"/>
          <p:cNvSpPr>
            <a:spLocks noGrp="1"/>
          </p:cNvSpPr>
          <p:nvPr>
            <p:ph type="title"/>
          </p:nvPr>
        </p:nvSpPr>
        <p:spPr/>
        <p:txBody>
          <a:bodyPr/>
          <a:lstStyle/>
          <a:p>
            <a:r>
              <a:rPr lang="en-US" smtClean="0"/>
              <a:t>US vs. EU ODA distribution</a:t>
            </a:r>
          </a:p>
        </p:txBody>
      </p:sp>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CB4DDA8B-6458-4088-B5CE-61062AA29560}" type="slidenum">
              <a:rPr lang="en-US"/>
              <a:pPr>
                <a:defRPr/>
              </a:pPr>
              <a:t>84</a:t>
            </a:fld>
            <a:endParaRPr lang="en-US" dirty="0"/>
          </a:p>
        </p:txBody>
      </p:sp>
      <p:graphicFrame>
        <p:nvGraphicFramePr>
          <p:cNvPr id="6" name="Content Placeholder 5"/>
          <p:cNvGraphicFramePr>
            <a:graphicFrameLocks noGrp="1"/>
          </p:cNvGraphicFramePr>
          <p:nvPr>
            <p:ph idx="1"/>
          </p:nvPr>
        </p:nvGraphicFramePr>
        <p:xfrm>
          <a:off x="457200" y="1600201"/>
          <a:ext cx="4648200" cy="4419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nvGraphicFramePr>
        <p:xfrm>
          <a:off x="4800600" y="1371600"/>
          <a:ext cx="4191000" cy="47244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Title 1"/>
          <p:cNvSpPr>
            <a:spLocks noGrp="1"/>
          </p:cNvSpPr>
          <p:nvPr>
            <p:ph type="title"/>
          </p:nvPr>
        </p:nvSpPr>
        <p:spPr/>
        <p:txBody>
          <a:bodyPr/>
          <a:lstStyle/>
          <a:p>
            <a:endParaRPr lang="en-GB" smtClean="0"/>
          </a:p>
        </p:txBody>
      </p:sp>
      <p:sp>
        <p:nvSpPr>
          <p:cNvPr id="4" name="Footer Placeholder 3"/>
          <p:cNvSpPr>
            <a:spLocks noGrp="1"/>
          </p:cNvSpPr>
          <p:nvPr>
            <p:ph type="ftr" sz="quarter" idx="4294967295"/>
          </p:nvPr>
        </p:nvSpPr>
        <p:spPr>
          <a:xfrm>
            <a:off x="1066800" y="6492875"/>
            <a:ext cx="6324600" cy="365125"/>
          </a:xfrm>
        </p:spPr>
        <p:txBody>
          <a:bodyPr rtlCol="0"/>
          <a:lstStyle/>
          <a:p>
            <a:pPr fontAlgn="auto">
              <a:spcBef>
                <a:spcPts val="0"/>
              </a:spcBef>
              <a:spcAft>
                <a:spcPts val="0"/>
              </a:spcAft>
              <a:defRPr/>
            </a:pPr>
            <a:r>
              <a:rPr lang="en-US" dirty="0">
                <a:solidFill>
                  <a:schemeClr val="tx1">
                    <a:tint val="75000"/>
                  </a:schemeClr>
                </a:solidFill>
                <a:latin typeface="+mn-lt"/>
              </a:rPr>
              <a:t>J </a:t>
            </a:r>
            <a:r>
              <a:rPr lang="en-US" dirty="0" err="1">
                <a:solidFill>
                  <a:schemeClr val="tx1">
                    <a:tint val="75000"/>
                  </a:schemeClr>
                </a:solidFill>
                <a:latin typeface="+mn-lt"/>
              </a:rPr>
              <a:t>Garay</a:t>
            </a:r>
            <a:r>
              <a:rPr lang="en-US" dirty="0">
                <a:solidFill>
                  <a:schemeClr val="tx1">
                    <a:tint val="75000"/>
                  </a:schemeClr>
                </a:solidFill>
                <a:latin typeface="+mn-lt"/>
              </a:rPr>
              <a:t>,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349388C8-7C43-42BA-A179-5796C7A4D3B0}" type="slidenum">
              <a:rPr lang="en-US"/>
              <a:pPr>
                <a:defRPr/>
              </a:pPr>
              <a:t>85</a:t>
            </a:fld>
            <a:endParaRPr lang="en-US"/>
          </a:p>
        </p:txBody>
      </p:sp>
      <p:graphicFrame>
        <p:nvGraphicFramePr>
          <p:cNvPr id="6" name="Content Placeholder 5"/>
          <p:cNvGraphicFramePr>
            <a:graphicFrameLocks noGrp="1"/>
          </p:cNvGraphicFramePr>
          <p:nvPr>
            <p:ph idx="1"/>
          </p:nvPr>
        </p:nvGraphicFramePr>
        <p:xfrm>
          <a:off x="457200" y="990600"/>
          <a:ext cx="8229600" cy="51355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Title 1"/>
          <p:cNvSpPr>
            <a:spLocks noGrp="1"/>
          </p:cNvSpPr>
          <p:nvPr>
            <p:ph type="title"/>
          </p:nvPr>
        </p:nvSpPr>
        <p:spPr/>
        <p:txBody>
          <a:bodyPr/>
          <a:lstStyle/>
          <a:p>
            <a:r>
              <a:rPr lang="en-US" smtClean="0"/>
              <a:t>Compliance with aid effectiveness</a:t>
            </a:r>
          </a:p>
        </p:txBody>
      </p:sp>
      <p:graphicFrame>
        <p:nvGraphicFramePr>
          <p:cNvPr id="6" name="Content Placeholder 5"/>
          <p:cNvGraphicFramePr>
            <a:graphicFrameLocks noGrp="1"/>
          </p:cNvGraphicFramePr>
          <p:nvPr>
            <p:ph idx="1"/>
          </p:nvPr>
        </p:nvGraphicFramePr>
        <p:xfrm>
          <a:off x="381000" y="1143000"/>
          <a:ext cx="8229600" cy="5318760"/>
        </p:xfrm>
        <a:graphic>
          <a:graphicData uri="http://schemas.openxmlformats.org/drawingml/2006/table">
            <a:tbl>
              <a:tblPr firstRow="1" bandRow="1">
                <a:tableStyleId>{5C22544A-7EE6-4342-B048-85BDC9FD1C3A}</a:tableStyleId>
              </a:tblPr>
              <a:tblGrid>
                <a:gridCol w="1981200"/>
                <a:gridCol w="609600"/>
                <a:gridCol w="609600"/>
                <a:gridCol w="838200"/>
                <a:gridCol w="990600"/>
                <a:gridCol w="914400"/>
                <a:gridCol w="762000"/>
                <a:gridCol w="762000"/>
                <a:gridCol w="762000"/>
              </a:tblGrid>
              <a:tr h="370840">
                <a:tc>
                  <a:txBody>
                    <a:bodyPr/>
                    <a:lstStyle/>
                    <a:p>
                      <a:pPr>
                        <a:lnSpc>
                          <a:spcPct val="115000"/>
                        </a:lnSpc>
                      </a:pPr>
                      <a:endParaRPr lang="en-US" sz="1100" dirty="0">
                        <a:latin typeface="Cambria"/>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2005</a:t>
                      </a:r>
                      <a:endParaRPr lang="en-US" sz="1200">
                        <a:latin typeface="Cambria"/>
                        <a:ea typeface="Times New Roman"/>
                        <a:cs typeface="Times New Roman"/>
                      </a:endParaRPr>
                    </a:p>
                  </a:txBody>
                  <a:tcPr marL="68580" marR="68580" marT="0" marB="0" anchor="b"/>
                </a:tc>
                <a:tc>
                  <a:txBody>
                    <a:bodyPr/>
                    <a:lstStyle/>
                    <a:p>
                      <a:pPr>
                        <a:lnSpc>
                          <a:spcPct val="115000"/>
                        </a:lnSpc>
                      </a:pPr>
                      <a:endParaRPr lang="en-US" sz="1100" dirty="0">
                        <a:latin typeface="Cambria"/>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2007</a:t>
                      </a:r>
                      <a:endParaRPr lang="en-US" sz="1200">
                        <a:latin typeface="Cambria"/>
                        <a:ea typeface="Times New Roman"/>
                        <a:cs typeface="Times New Roman"/>
                      </a:endParaRPr>
                    </a:p>
                  </a:txBody>
                  <a:tcPr marL="68580" marR="68580" marT="0" marB="0" anchor="b"/>
                </a:tc>
                <a:tc>
                  <a:txBody>
                    <a:bodyPr/>
                    <a:lstStyle/>
                    <a:p>
                      <a:pPr>
                        <a:lnSpc>
                          <a:spcPct val="115000"/>
                        </a:lnSpc>
                      </a:pPr>
                      <a:endParaRPr lang="en-US" sz="1100">
                        <a:latin typeface="Cambria"/>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2010</a:t>
                      </a:r>
                      <a:endParaRPr lang="en-US" sz="1200">
                        <a:latin typeface="Cambria"/>
                        <a:ea typeface="Times New Roman"/>
                        <a:cs typeface="Times New Roman"/>
                      </a:endParaRPr>
                    </a:p>
                  </a:txBody>
                  <a:tcPr marL="68580" marR="68580" marT="0" marB="0" anchor="b"/>
                </a:tc>
                <a:tc>
                  <a:txBody>
                    <a:bodyPr/>
                    <a:lstStyle/>
                    <a:p>
                      <a:pPr>
                        <a:lnSpc>
                          <a:spcPct val="115000"/>
                        </a:lnSpc>
                      </a:pPr>
                      <a:endParaRPr lang="en-US" sz="1100">
                        <a:latin typeface="Cambria"/>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Average</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dirty="0">
                          <a:solidFill>
                            <a:srgbClr val="000000"/>
                          </a:solidFill>
                          <a:latin typeface="Times New Roman"/>
                          <a:ea typeface="Times New Roman"/>
                          <a:cs typeface="Times New Roman"/>
                        </a:rPr>
                        <a:t>Target</a:t>
                      </a:r>
                      <a:endParaRPr lang="en-US" sz="1200" dirty="0">
                        <a:latin typeface="Cambria"/>
                        <a:ea typeface="Times New Roman"/>
                        <a:cs typeface="Times New Roman"/>
                      </a:endParaRPr>
                    </a:p>
                  </a:txBody>
                  <a:tcPr marL="68580" marR="68580" marT="0" marB="0" anchor="b"/>
                </a:tc>
              </a:tr>
              <a:tr h="370840">
                <a:tc>
                  <a:txBody>
                    <a:bodyPr/>
                    <a:lstStyle/>
                    <a:p>
                      <a:pPr>
                        <a:lnSpc>
                          <a:spcPct val="115000"/>
                        </a:lnSpc>
                      </a:pPr>
                      <a:endParaRPr lang="en-US" sz="1100">
                        <a:latin typeface="Cambria"/>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US</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EU</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US</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EU</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US</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EU</a:t>
                      </a:r>
                      <a:endParaRPr lang="en-US" sz="1200">
                        <a:latin typeface="Cambria"/>
                        <a:ea typeface="Times New Roman"/>
                        <a:cs typeface="Times New Roman"/>
                      </a:endParaRPr>
                    </a:p>
                  </a:txBody>
                  <a:tcPr marL="68580" marR="68580" marT="0" marB="0" anchor="b"/>
                </a:tc>
                <a:tc>
                  <a:txBody>
                    <a:bodyPr/>
                    <a:lstStyle/>
                    <a:p>
                      <a:pPr>
                        <a:lnSpc>
                          <a:spcPct val="115000"/>
                        </a:lnSpc>
                      </a:pPr>
                      <a:endParaRPr lang="en-US" sz="1100">
                        <a:latin typeface="Cambria"/>
                      </a:endParaRPr>
                    </a:p>
                  </a:txBody>
                  <a:tcPr marL="68580" marR="68580" marT="0" marB="0" anchor="b"/>
                </a:tc>
                <a:tc>
                  <a:txBody>
                    <a:bodyPr/>
                    <a:lstStyle/>
                    <a:p>
                      <a:pPr>
                        <a:lnSpc>
                          <a:spcPct val="115000"/>
                        </a:lnSpc>
                      </a:pPr>
                      <a:endParaRPr lang="en-US" sz="1100">
                        <a:latin typeface="Cambria"/>
                      </a:endParaRPr>
                    </a:p>
                  </a:txBody>
                  <a:tcPr marL="68580" marR="68580" marT="0" marB="0" anchor="b"/>
                </a:tc>
              </a:tr>
              <a:tr h="370840">
                <a:tc>
                  <a:txBody>
                    <a:bodyPr/>
                    <a:lstStyle/>
                    <a:p>
                      <a:pPr marL="0" marR="0">
                        <a:lnSpc>
                          <a:spcPct val="115000"/>
                        </a:lnSpc>
                        <a:spcBef>
                          <a:spcPts val="1000"/>
                        </a:spcBef>
                        <a:spcAft>
                          <a:spcPts val="0"/>
                        </a:spcAft>
                      </a:pPr>
                      <a:r>
                        <a:rPr lang="en-US" sz="1200">
                          <a:solidFill>
                            <a:srgbClr val="000000"/>
                          </a:solidFill>
                          <a:latin typeface="Times New Roman"/>
                          <a:ea typeface="Times New Roman"/>
                          <a:cs typeface="Times New Roman"/>
                        </a:rPr>
                        <a:t>Ind 3 : disbursed/estimated aid</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66</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58</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73</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62</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64</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61</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41</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85</a:t>
                      </a:r>
                      <a:endParaRPr lang="en-US" sz="1200">
                        <a:latin typeface="Cambria"/>
                        <a:ea typeface="Times New Roman"/>
                        <a:cs typeface="Times New Roman"/>
                      </a:endParaRPr>
                    </a:p>
                  </a:txBody>
                  <a:tcPr marL="68580" marR="68580" marT="0" marB="0" anchor="b"/>
                </a:tc>
              </a:tr>
              <a:tr h="370840">
                <a:tc>
                  <a:txBody>
                    <a:bodyPr/>
                    <a:lstStyle/>
                    <a:p>
                      <a:pPr marL="0" marR="0">
                        <a:lnSpc>
                          <a:spcPct val="115000"/>
                        </a:lnSpc>
                        <a:spcBef>
                          <a:spcPts val="1000"/>
                        </a:spcBef>
                        <a:spcAft>
                          <a:spcPts val="0"/>
                        </a:spcAft>
                      </a:pPr>
                      <a:r>
                        <a:rPr lang="en-US" sz="1200">
                          <a:solidFill>
                            <a:srgbClr val="000000"/>
                          </a:solidFill>
                          <a:latin typeface="Times New Roman"/>
                          <a:ea typeface="Times New Roman"/>
                          <a:cs typeface="Times New Roman"/>
                        </a:rPr>
                        <a:t>Ind 4 : TA coordinated with country programming</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47</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36</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54</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50</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37</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50</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57</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50</a:t>
                      </a:r>
                      <a:endParaRPr lang="en-US" sz="1200">
                        <a:latin typeface="Cambria"/>
                        <a:ea typeface="Times New Roman"/>
                        <a:cs typeface="Times New Roman"/>
                      </a:endParaRPr>
                    </a:p>
                  </a:txBody>
                  <a:tcPr marL="68580" marR="68580" marT="0" marB="0" anchor="b"/>
                </a:tc>
              </a:tr>
              <a:tr h="370840">
                <a:tc>
                  <a:txBody>
                    <a:bodyPr/>
                    <a:lstStyle/>
                    <a:p>
                      <a:pPr marL="0" marR="0">
                        <a:lnSpc>
                          <a:spcPct val="115000"/>
                        </a:lnSpc>
                        <a:spcBef>
                          <a:spcPts val="1000"/>
                        </a:spcBef>
                        <a:spcAft>
                          <a:spcPts val="0"/>
                        </a:spcAft>
                      </a:pPr>
                      <a:r>
                        <a:rPr lang="en-US" sz="1200">
                          <a:solidFill>
                            <a:srgbClr val="000000"/>
                          </a:solidFill>
                          <a:latin typeface="Times New Roman"/>
                          <a:ea typeface="Times New Roman"/>
                          <a:cs typeface="Times New Roman"/>
                        </a:rPr>
                        <a:t>Ind 5a : Use of country systems :PFM</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10</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41</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3</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40</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dirty="0">
                          <a:solidFill>
                            <a:srgbClr val="C00000"/>
                          </a:solidFill>
                          <a:latin typeface="Times New Roman"/>
                          <a:ea typeface="Times New Roman"/>
                          <a:cs typeface="Times New Roman"/>
                        </a:rPr>
                        <a:t>4</a:t>
                      </a:r>
                      <a:endParaRPr lang="en-US" sz="1200" dirty="0">
                        <a:solidFill>
                          <a:srgbClr val="C00000"/>
                        </a:solidFill>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56</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48</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55</a:t>
                      </a:r>
                      <a:endParaRPr lang="en-US" sz="1200">
                        <a:latin typeface="Cambria"/>
                        <a:ea typeface="Times New Roman"/>
                        <a:cs typeface="Times New Roman"/>
                      </a:endParaRPr>
                    </a:p>
                  </a:txBody>
                  <a:tcPr marL="68580" marR="68580" marT="0" marB="0" anchor="b"/>
                </a:tc>
              </a:tr>
              <a:tr h="370840">
                <a:tc>
                  <a:txBody>
                    <a:bodyPr/>
                    <a:lstStyle/>
                    <a:p>
                      <a:pPr marL="0" marR="0">
                        <a:lnSpc>
                          <a:spcPct val="115000"/>
                        </a:lnSpc>
                        <a:spcBef>
                          <a:spcPts val="1000"/>
                        </a:spcBef>
                        <a:spcAft>
                          <a:spcPts val="0"/>
                        </a:spcAft>
                      </a:pPr>
                      <a:r>
                        <a:rPr lang="en-US" sz="1200">
                          <a:solidFill>
                            <a:srgbClr val="000000"/>
                          </a:solidFill>
                          <a:latin typeface="Times New Roman"/>
                          <a:ea typeface="Times New Roman"/>
                          <a:cs typeface="Times New Roman"/>
                        </a:rPr>
                        <a:t>Ind 5 b : use of country systems : Procurement</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12</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42</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5</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36</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dirty="0">
                          <a:solidFill>
                            <a:srgbClr val="C00000"/>
                          </a:solidFill>
                          <a:latin typeface="Times New Roman"/>
                          <a:ea typeface="Times New Roman"/>
                          <a:cs typeface="Times New Roman"/>
                        </a:rPr>
                        <a:t>4</a:t>
                      </a:r>
                      <a:endParaRPr lang="en-US" sz="1200" dirty="0">
                        <a:solidFill>
                          <a:srgbClr val="C00000"/>
                        </a:solidFill>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55</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44</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55</a:t>
                      </a:r>
                      <a:endParaRPr lang="en-US" sz="1200">
                        <a:latin typeface="Cambria"/>
                        <a:ea typeface="Times New Roman"/>
                        <a:cs typeface="Times New Roman"/>
                      </a:endParaRPr>
                    </a:p>
                  </a:txBody>
                  <a:tcPr marL="68580" marR="68580" marT="0" marB="0" anchor="b"/>
                </a:tc>
              </a:tr>
              <a:tr h="370840">
                <a:tc>
                  <a:txBody>
                    <a:bodyPr/>
                    <a:lstStyle/>
                    <a:p>
                      <a:pPr marL="0" marR="0">
                        <a:lnSpc>
                          <a:spcPct val="115000"/>
                        </a:lnSpc>
                        <a:spcBef>
                          <a:spcPts val="1000"/>
                        </a:spcBef>
                        <a:spcAft>
                          <a:spcPts val="0"/>
                        </a:spcAft>
                      </a:pPr>
                      <a:r>
                        <a:rPr lang="en-US" sz="1200">
                          <a:solidFill>
                            <a:srgbClr val="000000"/>
                          </a:solidFill>
                          <a:latin typeface="Times New Roman"/>
                          <a:ea typeface="Times New Roman"/>
                          <a:cs typeface="Times New Roman"/>
                        </a:rPr>
                        <a:t>Ind 6 : Reduction of programme Implementation units (2005 baseline)</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0</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0</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0</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48</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dirty="0">
                          <a:solidFill>
                            <a:srgbClr val="C00000"/>
                          </a:solidFill>
                          <a:latin typeface="Times New Roman"/>
                          <a:ea typeface="Times New Roman"/>
                          <a:cs typeface="Times New Roman"/>
                        </a:rPr>
                        <a:t>04</a:t>
                      </a:r>
                      <a:endParaRPr lang="en-US" sz="1200" dirty="0">
                        <a:solidFill>
                          <a:srgbClr val="C00000"/>
                        </a:solidFill>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61</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30</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60</a:t>
                      </a:r>
                      <a:endParaRPr lang="en-US" sz="1200">
                        <a:latin typeface="Cambria"/>
                        <a:ea typeface="Times New Roman"/>
                        <a:cs typeface="Times New Roman"/>
                      </a:endParaRPr>
                    </a:p>
                  </a:txBody>
                  <a:tcPr marL="68580" marR="68580" marT="0" marB="0" anchor="b"/>
                </a:tc>
              </a:tr>
              <a:tr h="370840">
                <a:tc>
                  <a:txBody>
                    <a:bodyPr/>
                    <a:lstStyle/>
                    <a:p>
                      <a:pPr marL="0" marR="0">
                        <a:lnSpc>
                          <a:spcPct val="115000"/>
                        </a:lnSpc>
                        <a:spcBef>
                          <a:spcPts val="1000"/>
                        </a:spcBef>
                        <a:spcAft>
                          <a:spcPts val="0"/>
                        </a:spcAft>
                      </a:pPr>
                      <a:r>
                        <a:rPr lang="en-US" sz="1200">
                          <a:solidFill>
                            <a:srgbClr val="000000"/>
                          </a:solidFill>
                          <a:latin typeface="Times New Roman"/>
                          <a:ea typeface="Times New Roman"/>
                          <a:cs typeface="Times New Roman"/>
                        </a:rPr>
                        <a:t>Ind 7 : Aid Disbursements predictable and captured by national budgets</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29</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51</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37</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63</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dirty="0">
                          <a:solidFill>
                            <a:srgbClr val="C00000"/>
                          </a:solidFill>
                          <a:latin typeface="Times New Roman"/>
                          <a:ea typeface="Times New Roman"/>
                          <a:cs typeface="Times New Roman"/>
                        </a:rPr>
                        <a:t>30</a:t>
                      </a:r>
                      <a:endParaRPr lang="en-US" sz="1200" dirty="0">
                        <a:solidFill>
                          <a:srgbClr val="C00000"/>
                        </a:solidFill>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dirty="0">
                          <a:solidFill>
                            <a:srgbClr val="000000"/>
                          </a:solidFill>
                          <a:latin typeface="Times New Roman"/>
                          <a:ea typeface="Times New Roman"/>
                          <a:cs typeface="Times New Roman"/>
                        </a:rPr>
                        <a:t>60</a:t>
                      </a:r>
                      <a:endParaRPr lang="en-US" sz="1200" dirty="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43</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71</a:t>
                      </a:r>
                      <a:endParaRPr lang="en-US" sz="1200">
                        <a:latin typeface="Cambria"/>
                        <a:ea typeface="Times New Roman"/>
                        <a:cs typeface="Times New Roman"/>
                      </a:endParaRPr>
                    </a:p>
                  </a:txBody>
                  <a:tcPr marL="68580" marR="68580" marT="0" marB="0" anchor="b"/>
                </a:tc>
              </a:tr>
              <a:tr h="370840">
                <a:tc>
                  <a:txBody>
                    <a:bodyPr/>
                    <a:lstStyle/>
                    <a:p>
                      <a:pPr marL="0" marR="0">
                        <a:lnSpc>
                          <a:spcPct val="115000"/>
                        </a:lnSpc>
                        <a:spcBef>
                          <a:spcPts val="1000"/>
                        </a:spcBef>
                        <a:spcAft>
                          <a:spcPts val="0"/>
                        </a:spcAft>
                      </a:pPr>
                      <a:r>
                        <a:rPr lang="en-US" sz="1200">
                          <a:solidFill>
                            <a:srgbClr val="000000"/>
                          </a:solidFill>
                          <a:latin typeface="Times New Roman"/>
                          <a:ea typeface="Times New Roman"/>
                          <a:cs typeface="Times New Roman"/>
                        </a:rPr>
                        <a:t>Ind 8 : Untied aid</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70</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80</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79</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86</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80</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92</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86</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89</a:t>
                      </a:r>
                      <a:endParaRPr lang="en-US" sz="1200">
                        <a:latin typeface="Cambria"/>
                        <a:ea typeface="Times New Roman"/>
                        <a:cs typeface="Times New Roman"/>
                      </a:endParaRPr>
                    </a:p>
                  </a:txBody>
                  <a:tcPr marL="68580" marR="68580" marT="0" marB="0" anchor="b"/>
                </a:tc>
              </a:tr>
              <a:tr h="370840">
                <a:tc>
                  <a:txBody>
                    <a:bodyPr/>
                    <a:lstStyle/>
                    <a:p>
                      <a:pPr marL="0" marR="0">
                        <a:lnSpc>
                          <a:spcPct val="115000"/>
                        </a:lnSpc>
                        <a:spcBef>
                          <a:spcPts val="1000"/>
                        </a:spcBef>
                        <a:spcAft>
                          <a:spcPts val="0"/>
                        </a:spcAft>
                      </a:pPr>
                      <a:r>
                        <a:rPr lang="en-US" sz="1200">
                          <a:solidFill>
                            <a:srgbClr val="000000"/>
                          </a:solidFill>
                          <a:latin typeface="Times New Roman"/>
                          <a:ea typeface="Times New Roman"/>
                          <a:cs typeface="Times New Roman"/>
                        </a:rPr>
                        <a:t>Ind 9 : Programme-based support</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51</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27</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47</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36</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59</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dirty="0" smtClean="0">
                          <a:solidFill>
                            <a:srgbClr val="000000"/>
                          </a:solidFill>
                          <a:latin typeface="Times New Roman"/>
                          <a:ea typeface="Times New Roman"/>
                          <a:cs typeface="Times New Roman"/>
                        </a:rPr>
                        <a:t>48</a:t>
                      </a:r>
                      <a:endParaRPr lang="en-US" sz="1200" dirty="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45</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66</a:t>
                      </a:r>
                      <a:endParaRPr lang="en-US" sz="1200">
                        <a:latin typeface="Cambria"/>
                        <a:ea typeface="Times New Roman"/>
                        <a:cs typeface="Times New Roman"/>
                      </a:endParaRPr>
                    </a:p>
                  </a:txBody>
                  <a:tcPr marL="68580" marR="68580" marT="0" marB="0" anchor="b"/>
                </a:tc>
              </a:tr>
              <a:tr h="370840">
                <a:tc>
                  <a:txBody>
                    <a:bodyPr/>
                    <a:lstStyle/>
                    <a:p>
                      <a:pPr marL="0" marR="0">
                        <a:lnSpc>
                          <a:spcPct val="115000"/>
                        </a:lnSpc>
                        <a:spcBef>
                          <a:spcPts val="1000"/>
                        </a:spcBef>
                        <a:spcAft>
                          <a:spcPts val="0"/>
                        </a:spcAft>
                      </a:pPr>
                      <a:r>
                        <a:rPr lang="en-US" sz="1200">
                          <a:solidFill>
                            <a:srgbClr val="000000"/>
                          </a:solidFill>
                          <a:latin typeface="Times New Roman"/>
                          <a:ea typeface="Times New Roman"/>
                          <a:cs typeface="Times New Roman"/>
                        </a:rPr>
                        <a:t>Ind 10 : Donor missions coordinated</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28</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34</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9</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37</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dirty="0">
                          <a:solidFill>
                            <a:srgbClr val="C00000"/>
                          </a:solidFill>
                          <a:latin typeface="Times New Roman"/>
                          <a:ea typeface="Times New Roman"/>
                          <a:cs typeface="Times New Roman"/>
                        </a:rPr>
                        <a:t>6</a:t>
                      </a:r>
                      <a:endParaRPr lang="en-US" sz="1200" dirty="0">
                        <a:solidFill>
                          <a:srgbClr val="C00000"/>
                        </a:solidFill>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dirty="0">
                          <a:solidFill>
                            <a:srgbClr val="000000"/>
                          </a:solidFill>
                          <a:latin typeface="Times New Roman"/>
                          <a:ea typeface="Times New Roman"/>
                          <a:cs typeface="Times New Roman"/>
                        </a:rPr>
                        <a:t>25</a:t>
                      </a:r>
                      <a:endParaRPr lang="en-US" sz="1200" dirty="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19</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40</a:t>
                      </a:r>
                      <a:endParaRPr lang="en-US" sz="1200">
                        <a:latin typeface="Cambria"/>
                        <a:ea typeface="Times New Roman"/>
                        <a:cs typeface="Times New Roman"/>
                      </a:endParaRPr>
                    </a:p>
                  </a:txBody>
                  <a:tcPr marL="68580" marR="68580" marT="0" marB="0" anchor="b"/>
                </a:tc>
              </a:tr>
              <a:tr h="370840">
                <a:tc>
                  <a:txBody>
                    <a:bodyPr/>
                    <a:lstStyle/>
                    <a:p>
                      <a:pPr marL="0" marR="0">
                        <a:lnSpc>
                          <a:spcPct val="115000"/>
                        </a:lnSpc>
                        <a:spcBef>
                          <a:spcPts val="1000"/>
                        </a:spcBef>
                        <a:spcAft>
                          <a:spcPts val="0"/>
                        </a:spcAft>
                      </a:pPr>
                      <a:r>
                        <a:rPr lang="en-US" sz="1200">
                          <a:solidFill>
                            <a:srgbClr val="000000"/>
                          </a:solidFill>
                          <a:latin typeface="Times New Roman"/>
                          <a:ea typeface="Times New Roman"/>
                          <a:cs typeface="Times New Roman"/>
                        </a:rPr>
                        <a:t>Ind 11 : Country analysis coordinated</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40</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45</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37</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90</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39</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59</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a:solidFill>
                            <a:srgbClr val="000000"/>
                          </a:solidFill>
                          <a:latin typeface="Times New Roman"/>
                          <a:ea typeface="Times New Roman"/>
                          <a:cs typeface="Times New Roman"/>
                        </a:rPr>
                        <a:t>43</a:t>
                      </a:r>
                      <a:endParaRPr lang="en-US" sz="1200">
                        <a:latin typeface="Cambria"/>
                        <a:ea typeface="Times New Roman"/>
                        <a:cs typeface="Times New Roman"/>
                      </a:endParaRPr>
                    </a:p>
                  </a:txBody>
                  <a:tcPr marL="68580" marR="68580" marT="0" marB="0" anchor="b"/>
                </a:tc>
                <a:tc>
                  <a:txBody>
                    <a:bodyPr/>
                    <a:lstStyle/>
                    <a:p>
                      <a:pPr marL="0" marR="0" algn="r">
                        <a:lnSpc>
                          <a:spcPct val="115000"/>
                        </a:lnSpc>
                        <a:spcBef>
                          <a:spcPts val="1000"/>
                        </a:spcBef>
                        <a:spcAft>
                          <a:spcPts val="0"/>
                        </a:spcAft>
                      </a:pPr>
                      <a:r>
                        <a:rPr lang="en-US" sz="1200" dirty="0">
                          <a:solidFill>
                            <a:srgbClr val="000000"/>
                          </a:solidFill>
                          <a:latin typeface="Times New Roman"/>
                          <a:ea typeface="Times New Roman"/>
                          <a:cs typeface="Times New Roman"/>
                        </a:rPr>
                        <a:t>66</a:t>
                      </a:r>
                      <a:endParaRPr lang="en-US" sz="1200" dirty="0">
                        <a:latin typeface="Cambria"/>
                        <a:ea typeface="Times New Roman"/>
                        <a:cs typeface="Times New Roman"/>
                      </a:endParaRPr>
                    </a:p>
                  </a:txBody>
                  <a:tcPr marL="68580" marR="68580" marT="0" marB="0" anchor="b"/>
                </a:tc>
              </a:tr>
            </a:tbl>
          </a:graphicData>
        </a:graphic>
      </p:graphicFrame>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D00D7D5C-4EB6-499A-86A5-82089E28151C}" type="slidenum">
              <a:rPr lang="en-US"/>
              <a:pPr>
                <a:defRPr/>
              </a:pPr>
              <a:t>86</a:t>
            </a:fld>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rtlCol="0">
            <a:normAutofit fontScale="90000"/>
          </a:bodyPr>
          <a:lstStyle/>
          <a:p>
            <a:pPr fontAlgn="auto">
              <a:spcAft>
                <a:spcPts val="0"/>
              </a:spcAft>
              <a:defRPr/>
            </a:pPr>
            <a:r>
              <a:rPr lang="en-US" dirty="0" smtClean="0"/>
              <a:t>US vs. EU policies on global health</a:t>
            </a:r>
            <a:endParaRPr lang="en-US" dirty="0"/>
          </a:p>
        </p:txBody>
      </p:sp>
      <p:graphicFrame>
        <p:nvGraphicFramePr>
          <p:cNvPr id="6" name="Content Placeholder 5"/>
          <p:cNvGraphicFramePr>
            <a:graphicFrameLocks noGrp="1"/>
          </p:cNvGraphicFramePr>
          <p:nvPr>
            <p:ph idx="1"/>
          </p:nvPr>
        </p:nvGraphicFramePr>
        <p:xfrm>
          <a:off x="609600" y="838200"/>
          <a:ext cx="8229600" cy="5502147"/>
        </p:xfrm>
        <a:graphic>
          <a:graphicData uri="http://schemas.openxmlformats.org/drawingml/2006/table">
            <a:tbl>
              <a:tblPr firstRow="1" bandRow="1">
                <a:tableStyleId>{5C22544A-7EE6-4342-B048-85BDC9FD1C3A}</a:tableStyleId>
              </a:tblPr>
              <a:tblGrid>
                <a:gridCol w="2057400"/>
                <a:gridCol w="2057400"/>
                <a:gridCol w="2057400"/>
                <a:gridCol w="2057400"/>
              </a:tblGrid>
              <a:tr h="447554">
                <a:tc>
                  <a:txBody>
                    <a:bodyPr/>
                    <a:lstStyle/>
                    <a:p>
                      <a:pPr marL="0" marR="0">
                        <a:lnSpc>
                          <a:spcPct val="115000"/>
                        </a:lnSpc>
                        <a:spcBef>
                          <a:spcPts val="1000"/>
                        </a:spcBef>
                        <a:spcAft>
                          <a:spcPts val="1000"/>
                        </a:spcAft>
                      </a:pPr>
                      <a:r>
                        <a:rPr lang="fr-BE" sz="1200" b="1" dirty="0" err="1">
                          <a:latin typeface="Times New Roman"/>
                          <a:ea typeface="Cambria"/>
                          <a:cs typeface="Times New Roman"/>
                        </a:rPr>
                        <a:t>Features</a:t>
                      </a:r>
                      <a:endParaRPr lang="en-US" sz="1400" dirty="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fr-BE" sz="1200" b="1">
                          <a:latin typeface="Times New Roman"/>
                          <a:ea typeface="Cambria"/>
                          <a:cs typeface="Times New Roman"/>
                        </a:rPr>
                        <a:t>EU-US GH policy commonalities</a:t>
                      </a:r>
                      <a:endParaRPr lang="en-US" sz="140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fr-BE" sz="1200" b="1">
                          <a:latin typeface="Times New Roman"/>
                          <a:ea typeface="Cambria"/>
                          <a:cs typeface="Times New Roman"/>
                        </a:rPr>
                        <a:t>US GH specificities</a:t>
                      </a:r>
                      <a:endParaRPr lang="en-US" sz="140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fr-BE" sz="1200" b="1">
                          <a:latin typeface="Times New Roman"/>
                          <a:ea typeface="Cambria"/>
                          <a:cs typeface="Times New Roman"/>
                        </a:rPr>
                        <a:t>EU GH specificities</a:t>
                      </a:r>
                      <a:endParaRPr lang="en-US" sz="1400">
                        <a:latin typeface="Cambria"/>
                        <a:ea typeface="Times New Roman"/>
                        <a:cs typeface="Times New Roman"/>
                      </a:endParaRPr>
                    </a:p>
                  </a:txBody>
                  <a:tcPr marL="68580" marR="68580" marT="0" marB="0"/>
                </a:tc>
              </a:tr>
              <a:tr h="1260995">
                <a:tc>
                  <a:txBody>
                    <a:bodyPr/>
                    <a:lstStyle/>
                    <a:p>
                      <a:pPr marL="0" marR="0">
                        <a:lnSpc>
                          <a:spcPct val="115000"/>
                        </a:lnSpc>
                        <a:spcBef>
                          <a:spcPts val="1000"/>
                        </a:spcBef>
                        <a:spcAft>
                          <a:spcPts val="1000"/>
                        </a:spcAft>
                      </a:pPr>
                      <a:r>
                        <a:rPr lang="fr-BE" sz="1200" dirty="0" err="1">
                          <a:latin typeface="Times New Roman"/>
                          <a:ea typeface="Cambria"/>
                          <a:cs typeface="Times New Roman"/>
                        </a:rPr>
                        <a:t>Principles</a:t>
                      </a:r>
                      <a:endParaRPr lang="en-US" sz="1400" dirty="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fr-BE" sz="1200" dirty="0">
                          <a:latin typeface="Times New Roman"/>
                          <a:ea typeface="Cambria"/>
                          <a:cs typeface="Times New Roman"/>
                        </a:rPr>
                        <a:t>Country </a:t>
                      </a:r>
                      <a:r>
                        <a:rPr lang="fr-BE" sz="1200" dirty="0" err="1">
                          <a:latin typeface="Times New Roman"/>
                          <a:ea typeface="Cambria"/>
                          <a:cs typeface="Times New Roman"/>
                        </a:rPr>
                        <a:t>ownership</a:t>
                      </a:r>
                      <a:endParaRPr lang="en-US" sz="1400" dirty="0">
                        <a:latin typeface="Cambria"/>
                        <a:ea typeface="Times New Roman"/>
                        <a:cs typeface="Times New Roman"/>
                      </a:endParaRPr>
                    </a:p>
                    <a:p>
                      <a:pPr marL="0" marR="0">
                        <a:lnSpc>
                          <a:spcPct val="115000"/>
                        </a:lnSpc>
                        <a:spcBef>
                          <a:spcPts val="1000"/>
                        </a:spcBef>
                        <a:spcAft>
                          <a:spcPts val="1000"/>
                        </a:spcAft>
                      </a:pPr>
                      <a:r>
                        <a:rPr lang="fr-BE" sz="1200" dirty="0">
                          <a:latin typeface="Times New Roman"/>
                          <a:ea typeface="Cambria"/>
                          <a:cs typeface="Times New Roman"/>
                        </a:rPr>
                        <a:t>Support to </a:t>
                      </a:r>
                      <a:r>
                        <a:rPr lang="fr-BE" sz="1200" dirty="0" err="1">
                          <a:latin typeface="Times New Roman"/>
                          <a:ea typeface="Cambria"/>
                          <a:cs typeface="Times New Roman"/>
                        </a:rPr>
                        <a:t>health</a:t>
                      </a:r>
                      <a:r>
                        <a:rPr lang="fr-BE" sz="1200" dirty="0">
                          <a:latin typeface="Times New Roman"/>
                          <a:ea typeface="Cambria"/>
                          <a:cs typeface="Times New Roman"/>
                        </a:rPr>
                        <a:t> </a:t>
                      </a:r>
                      <a:r>
                        <a:rPr lang="fr-BE" sz="1200" dirty="0" err="1">
                          <a:latin typeface="Times New Roman"/>
                          <a:ea typeface="Cambria"/>
                          <a:cs typeface="Times New Roman"/>
                        </a:rPr>
                        <a:t>systems</a:t>
                      </a:r>
                      <a:endParaRPr lang="en-US" sz="1400" dirty="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fr-BE" sz="1200">
                          <a:latin typeface="Times New Roman"/>
                          <a:ea typeface="Cambria"/>
                          <a:cs typeface="Times New Roman"/>
                        </a:rPr>
                        <a:t>Gender focus.</a:t>
                      </a:r>
                      <a:endParaRPr lang="en-US" sz="1400">
                        <a:latin typeface="Cambria"/>
                        <a:ea typeface="Times New Roman"/>
                        <a:cs typeface="Times New Roman"/>
                      </a:endParaRPr>
                    </a:p>
                    <a:p>
                      <a:pPr marL="0" marR="0">
                        <a:lnSpc>
                          <a:spcPct val="115000"/>
                        </a:lnSpc>
                        <a:spcBef>
                          <a:spcPts val="1000"/>
                        </a:spcBef>
                        <a:spcAft>
                          <a:spcPts val="1000"/>
                        </a:spcAft>
                      </a:pPr>
                      <a:r>
                        <a:rPr lang="fr-BE" sz="1200">
                          <a:latin typeface="Times New Roman"/>
                          <a:ea typeface="Cambria"/>
                          <a:cs typeface="Times New Roman"/>
                        </a:rPr>
                        <a:t>Research and innovation</a:t>
                      </a:r>
                      <a:endParaRPr lang="en-US" sz="1400">
                        <a:latin typeface="Cambria"/>
                        <a:ea typeface="Times New Roman"/>
                        <a:cs typeface="Times New Roman"/>
                      </a:endParaRPr>
                    </a:p>
                    <a:p>
                      <a:pPr marL="0" marR="0">
                        <a:lnSpc>
                          <a:spcPct val="115000"/>
                        </a:lnSpc>
                        <a:spcBef>
                          <a:spcPts val="1000"/>
                        </a:spcBef>
                        <a:spcAft>
                          <a:spcPts val="1000"/>
                        </a:spcAft>
                      </a:pPr>
                      <a:r>
                        <a:rPr lang="fr-BE" sz="1200">
                          <a:latin typeface="Times New Roman"/>
                          <a:ea typeface="Cambria"/>
                          <a:cs typeface="Times New Roman"/>
                        </a:rPr>
                        <a:t>Monitoring frameworks</a:t>
                      </a:r>
                      <a:endParaRPr lang="en-US" sz="140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fr-BE" sz="1200">
                          <a:latin typeface="Times New Roman"/>
                          <a:ea typeface="Cambria"/>
                          <a:cs typeface="Times New Roman"/>
                        </a:rPr>
                        <a:t>Equity</a:t>
                      </a:r>
                      <a:endParaRPr lang="en-US" sz="1400">
                        <a:latin typeface="Cambria"/>
                        <a:ea typeface="Times New Roman"/>
                        <a:cs typeface="Times New Roman"/>
                      </a:endParaRPr>
                    </a:p>
                    <a:p>
                      <a:pPr marL="0" marR="0">
                        <a:lnSpc>
                          <a:spcPct val="115000"/>
                        </a:lnSpc>
                        <a:spcBef>
                          <a:spcPts val="1000"/>
                        </a:spcBef>
                        <a:spcAft>
                          <a:spcPts val="1000"/>
                        </a:spcAft>
                      </a:pPr>
                      <a:r>
                        <a:rPr lang="fr-BE" sz="1200">
                          <a:latin typeface="Times New Roman"/>
                          <a:ea typeface="Cambria"/>
                          <a:cs typeface="Times New Roman"/>
                        </a:rPr>
                        <a:t>Governance </a:t>
                      </a:r>
                      <a:endParaRPr lang="en-US" sz="1400">
                        <a:latin typeface="Cambria"/>
                        <a:ea typeface="Times New Roman"/>
                        <a:cs typeface="Times New Roman"/>
                      </a:endParaRPr>
                    </a:p>
                    <a:p>
                      <a:pPr marL="0" marR="0">
                        <a:lnSpc>
                          <a:spcPct val="115000"/>
                        </a:lnSpc>
                        <a:spcBef>
                          <a:spcPts val="1000"/>
                        </a:spcBef>
                        <a:spcAft>
                          <a:spcPts val="1000"/>
                        </a:spcAft>
                      </a:pPr>
                      <a:r>
                        <a:rPr lang="fr-BE" sz="1200">
                          <a:latin typeface="Times New Roman"/>
                          <a:ea typeface="Cambria"/>
                          <a:cs typeface="Times New Roman"/>
                        </a:rPr>
                        <a:t>Coherence</a:t>
                      </a:r>
                      <a:endParaRPr lang="en-US" sz="1400">
                        <a:latin typeface="Cambria"/>
                        <a:ea typeface="Times New Roman"/>
                        <a:cs typeface="Times New Roman"/>
                      </a:endParaRPr>
                    </a:p>
                  </a:txBody>
                  <a:tcPr marL="68580" marR="68580" marT="0" marB="0"/>
                </a:tc>
              </a:tr>
              <a:tr h="2827435">
                <a:tc>
                  <a:txBody>
                    <a:bodyPr/>
                    <a:lstStyle/>
                    <a:p>
                      <a:pPr marL="0" marR="0">
                        <a:lnSpc>
                          <a:spcPct val="115000"/>
                        </a:lnSpc>
                        <a:spcBef>
                          <a:spcPts val="1000"/>
                        </a:spcBef>
                        <a:spcAft>
                          <a:spcPts val="1000"/>
                        </a:spcAft>
                      </a:pPr>
                      <a:r>
                        <a:rPr lang="fr-BE" sz="1200">
                          <a:latin typeface="Times New Roman"/>
                          <a:ea typeface="Cambria"/>
                          <a:cs typeface="Times New Roman"/>
                        </a:rPr>
                        <a:t>Priority areas</a:t>
                      </a:r>
                      <a:endParaRPr lang="en-US" sz="140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fr-BE" sz="1200" dirty="0" err="1">
                          <a:latin typeface="Times New Roman"/>
                          <a:ea typeface="Cambria"/>
                          <a:cs typeface="Times New Roman"/>
                        </a:rPr>
                        <a:t>Special</a:t>
                      </a:r>
                      <a:r>
                        <a:rPr lang="fr-BE" sz="1200" dirty="0">
                          <a:latin typeface="Times New Roman"/>
                          <a:ea typeface="Cambria"/>
                          <a:cs typeface="Times New Roman"/>
                        </a:rPr>
                        <a:t> attention to MDG5</a:t>
                      </a:r>
                      <a:endParaRPr lang="en-US" sz="1400" dirty="0">
                        <a:latin typeface="Cambria"/>
                        <a:ea typeface="Times New Roman"/>
                        <a:cs typeface="Times New Roman"/>
                      </a:endParaRPr>
                    </a:p>
                    <a:p>
                      <a:pPr marL="0" marR="0">
                        <a:lnSpc>
                          <a:spcPct val="115000"/>
                        </a:lnSpc>
                        <a:spcBef>
                          <a:spcPts val="1000"/>
                        </a:spcBef>
                        <a:spcAft>
                          <a:spcPts val="1000"/>
                        </a:spcAft>
                      </a:pPr>
                      <a:r>
                        <a:rPr lang="fr-BE" sz="1200" dirty="0" err="1">
                          <a:latin typeface="Times New Roman"/>
                          <a:ea typeface="Cambria"/>
                          <a:cs typeface="Times New Roman"/>
                        </a:rPr>
                        <a:t>Health</a:t>
                      </a:r>
                      <a:r>
                        <a:rPr lang="fr-BE" sz="1200" dirty="0">
                          <a:latin typeface="Times New Roman"/>
                          <a:ea typeface="Cambria"/>
                          <a:cs typeface="Times New Roman"/>
                        </a:rPr>
                        <a:t> system </a:t>
                      </a:r>
                      <a:r>
                        <a:rPr lang="fr-BE" sz="1200" dirty="0" err="1">
                          <a:latin typeface="Times New Roman"/>
                          <a:ea typeface="Cambria"/>
                          <a:cs typeface="Times New Roman"/>
                        </a:rPr>
                        <a:t>strengthenning</a:t>
                      </a:r>
                      <a:endParaRPr lang="en-US" sz="1400" dirty="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fr-BE" sz="1200" dirty="0">
                          <a:latin typeface="Times New Roman"/>
                          <a:ea typeface="Cambria"/>
                          <a:cs typeface="Times New Roman"/>
                        </a:rPr>
                        <a:t>AIDS (80% of the </a:t>
                      </a:r>
                      <a:r>
                        <a:rPr lang="fr-BE" sz="1200" dirty="0" err="1">
                          <a:latin typeface="Times New Roman"/>
                          <a:ea typeface="Cambria"/>
                          <a:cs typeface="Times New Roman"/>
                        </a:rPr>
                        <a:t>programmed</a:t>
                      </a:r>
                      <a:r>
                        <a:rPr lang="fr-BE" sz="1200" dirty="0">
                          <a:latin typeface="Times New Roman"/>
                          <a:ea typeface="Cambria"/>
                          <a:cs typeface="Times New Roman"/>
                        </a:rPr>
                        <a:t> support)</a:t>
                      </a:r>
                      <a:endParaRPr lang="en-US" sz="1400" dirty="0">
                        <a:latin typeface="Cambria"/>
                        <a:ea typeface="Times New Roman"/>
                        <a:cs typeface="Times New Roman"/>
                      </a:endParaRPr>
                    </a:p>
                    <a:p>
                      <a:pPr marL="0" marR="0">
                        <a:lnSpc>
                          <a:spcPct val="115000"/>
                        </a:lnSpc>
                        <a:spcBef>
                          <a:spcPts val="1000"/>
                        </a:spcBef>
                        <a:spcAft>
                          <a:spcPts val="1000"/>
                        </a:spcAft>
                      </a:pPr>
                      <a:r>
                        <a:rPr lang="fr-BE" sz="1200" dirty="0">
                          <a:latin typeface="Times New Roman"/>
                          <a:ea typeface="Cambria"/>
                          <a:cs typeface="Times New Roman"/>
                        </a:rPr>
                        <a:t>Malaria</a:t>
                      </a:r>
                      <a:endParaRPr lang="en-US" sz="1400" dirty="0">
                        <a:latin typeface="Cambria"/>
                        <a:ea typeface="Times New Roman"/>
                        <a:cs typeface="Times New Roman"/>
                      </a:endParaRPr>
                    </a:p>
                    <a:p>
                      <a:pPr marL="0" marR="0">
                        <a:lnSpc>
                          <a:spcPct val="115000"/>
                        </a:lnSpc>
                        <a:spcBef>
                          <a:spcPts val="1000"/>
                        </a:spcBef>
                        <a:spcAft>
                          <a:spcPts val="1000"/>
                        </a:spcAft>
                      </a:pPr>
                      <a:r>
                        <a:rPr lang="fr-BE" sz="1200" dirty="0" err="1">
                          <a:latin typeface="Times New Roman"/>
                          <a:ea typeface="Cambria"/>
                          <a:cs typeface="Times New Roman"/>
                        </a:rPr>
                        <a:t>Neglected</a:t>
                      </a:r>
                      <a:r>
                        <a:rPr lang="fr-BE" sz="1200" dirty="0">
                          <a:latin typeface="Times New Roman"/>
                          <a:ea typeface="Cambria"/>
                          <a:cs typeface="Times New Roman"/>
                        </a:rPr>
                        <a:t> tropical </a:t>
                      </a:r>
                      <a:r>
                        <a:rPr lang="fr-BE" sz="1200" dirty="0" err="1">
                          <a:latin typeface="Times New Roman"/>
                          <a:ea typeface="Cambria"/>
                          <a:cs typeface="Times New Roman"/>
                        </a:rPr>
                        <a:t>diseases</a:t>
                      </a:r>
                      <a:endParaRPr lang="en-US" sz="1400" dirty="0">
                        <a:latin typeface="Cambria"/>
                        <a:ea typeface="Times New Roman"/>
                        <a:cs typeface="Times New Roman"/>
                      </a:endParaRPr>
                    </a:p>
                    <a:p>
                      <a:pPr marL="0" marR="0">
                        <a:lnSpc>
                          <a:spcPct val="115000"/>
                        </a:lnSpc>
                        <a:spcBef>
                          <a:spcPts val="1000"/>
                        </a:spcBef>
                        <a:spcAft>
                          <a:spcPts val="1000"/>
                        </a:spcAft>
                      </a:pPr>
                      <a:r>
                        <a:rPr lang="fr-BE" sz="1200" dirty="0" err="1">
                          <a:latin typeface="Times New Roman"/>
                          <a:ea typeface="Cambria"/>
                          <a:cs typeface="Times New Roman"/>
                        </a:rPr>
                        <a:t>Mother</a:t>
                      </a:r>
                      <a:r>
                        <a:rPr lang="fr-BE" sz="1200" dirty="0">
                          <a:latin typeface="Times New Roman"/>
                          <a:ea typeface="Cambria"/>
                          <a:cs typeface="Times New Roman"/>
                        </a:rPr>
                        <a:t> and </a:t>
                      </a:r>
                      <a:r>
                        <a:rPr lang="fr-BE" sz="1200" dirty="0" err="1">
                          <a:latin typeface="Times New Roman"/>
                          <a:ea typeface="Cambria"/>
                          <a:cs typeface="Times New Roman"/>
                        </a:rPr>
                        <a:t>child</a:t>
                      </a:r>
                      <a:r>
                        <a:rPr lang="fr-BE" sz="1200" dirty="0">
                          <a:latin typeface="Times New Roman"/>
                          <a:ea typeface="Cambria"/>
                          <a:cs typeface="Times New Roman"/>
                        </a:rPr>
                        <a:t> care</a:t>
                      </a:r>
                      <a:endParaRPr lang="en-US" sz="1400" dirty="0">
                        <a:latin typeface="Cambria"/>
                        <a:ea typeface="Times New Roman"/>
                        <a:cs typeface="Times New Roman"/>
                      </a:endParaRPr>
                    </a:p>
                    <a:p>
                      <a:pPr marL="0" marR="0">
                        <a:lnSpc>
                          <a:spcPct val="115000"/>
                        </a:lnSpc>
                        <a:spcBef>
                          <a:spcPts val="1000"/>
                        </a:spcBef>
                        <a:spcAft>
                          <a:spcPts val="1000"/>
                        </a:spcAft>
                      </a:pPr>
                      <a:r>
                        <a:rPr lang="fr-BE" sz="1200" dirty="0">
                          <a:latin typeface="Times New Roman"/>
                          <a:ea typeface="Cambria"/>
                          <a:cs typeface="Times New Roman"/>
                        </a:rPr>
                        <a:t>Nutrition</a:t>
                      </a:r>
                      <a:endParaRPr lang="en-US" sz="1400" dirty="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fr-BE" sz="1200" dirty="0" err="1">
                          <a:latin typeface="Times New Roman"/>
                          <a:ea typeface="Cambria"/>
                          <a:cs typeface="Times New Roman"/>
                        </a:rPr>
                        <a:t>Universal</a:t>
                      </a:r>
                      <a:r>
                        <a:rPr lang="fr-BE" sz="1200" dirty="0">
                          <a:latin typeface="Times New Roman"/>
                          <a:ea typeface="Cambria"/>
                          <a:cs typeface="Times New Roman"/>
                        </a:rPr>
                        <a:t> </a:t>
                      </a:r>
                      <a:r>
                        <a:rPr lang="fr-BE" sz="1200" dirty="0" err="1">
                          <a:latin typeface="Times New Roman"/>
                          <a:ea typeface="Cambria"/>
                          <a:cs typeface="Times New Roman"/>
                        </a:rPr>
                        <a:t>health</a:t>
                      </a:r>
                      <a:r>
                        <a:rPr lang="fr-BE" sz="1200" dirty="0">
                          <a:latin typeface="Times New Roman"/>
                          <a:ea typeface="Cambria"/>
                          <a:cs typeface="Times New Roman"/>
                        </a:rPr>
                        <a:t> </a:t>
                      </a:r>
                      <a:r>
                        <a:rPr lang="fr-BE" sz="1200" dirty="0" err="1">
                          <a:latin typeface="Times New Roman"/>
                          <a:ea typeface="Cambria"/>
                          <a:cs typeface="Times New Roman"/>
                        </a:rPr>
                        <a:t>coverage</a:t>
                      </a:r>
                      <a:r>
                        <a:rPr lang="fr-BE" sz="1200" dirty="0">
                          <a:latin typeface="Times New Roman"/>
                          <a:ea typeface="Cambria"/>
                          <a:cs typeface="Times New Roman"/>
                        </a:rPr>
                        <a:t> </a:t>
                      </a:r>
                      <a:r>
                        <a:rPr lang="fr-BE" sz="1200" dirty="0" err="1">
                          <a:latin typeface="Times New Roman"/>
                          <a:ea typeface="Cambria"/>
                          <a:cs typeface="Times New Roman"/>
                        </a:rPr>
                        <a:t>through</a:t>
                      </a:r>
                      <a:r>
                        <a:rPr lang="fr-BE" sz="1200" dirty="0">
                          <a:latin typeface="Times New Roman"/>
                          <a:ea typeface="Cambria"/>
                          <a:cs typeface="Times New Roman"/>
                        </a:rPr>
                        <a:t> </a:t>
                      </a:r>
                      <a:r>
                        <a:rPr lang="fr-BE" sz="1200" dirty="0" err="1">
                          <a:latin typeface="Times New Roman"/>
                          <a:ea typeface="Cambria"/>
                          <a:cs typeface="Times New Roman"/>
                        </a:rPr>
                        <a:t>aligned</a:t>
                      </a:r>
                      <a:r>
                        <a:rPr lang="fr-BE" sz="1200" dirty="0">
                          <a:latin typeface="Times New Roman"/>
                          <a:ea typeface="Cambria"/>
                          <a:cs typeface="Times New Roman"/>
                        </a:rPr>
                        <a:t> support (50% use of country </a:t>
                      </a:r>
                      <a:r>
                        <a:rPr lang="fr-BE" sz="1200" dirty="0" err="1">
                          <a:latin typeface="Times New Roman"/>
                          <a:ea typeface="Cambria"/>
                          <a:cs typeface="Times New Roman"/>
                        </a:rPr>
                        <a:t>systems</a:t>
                      </a:r>
                      <a:r>
                        <a:rPr lang="fr-BE" sz="1200" dirty="0">
                          <a:latin typeface="Times New Roman"/>
                          <a:ea typeface="Cambria"/>
                          <a:cs typeface="Times New Roman"/>
                        </a:rPr>
                        <a:t> and 66% </a:t>
                      </a:r>
                      <a:r>
                        <a:rPr lang="fr-BE" sz="1200" dirty="0" err="1">
                          <a:latin typeface="Times New Roman"/>
                          <a:ea typeface="Cambria"/>
                          <a:cs typeface="Times New Roman"/>
                        </a:rPr>
                        <a:t>through</a:t>
                      </a:r>
                      <a:r>
                        <a:rPr lang="fr-BE" sz="1200" dirty="0">
                          <a:latin typeface="Times New Roman"/>
                          <a:ea typeface="Cambria"/>
                          <a:cs typeface="Times New Roman"/>
                        </a:rPr>
                        <a:t> programme </a:t>
                      </a:r>
                      <a:r>
                        <a:rPr lang="fr-BE" sz="1200" dirty="0" err="1">
                          <a:latin typeface="Times New Roman"/>
                          <a:ea typeface="Cambria"/>
                          <a:cs typeface="Times New Roman"/>
                        </a:rPr>
                        <a:t>based</a:t>
                      </a:r>
                      <a:r>
                        <a:rPr lang="fr-BE" sz="1200" dirty="0">
                          <a:latin typeface="Times New Roman"/>
                          <a:ea typeface="Cambria"/>
                          <a:cs typeface="Times New Roman"/>
                        </a:rPr>
                        <a:t> </a:t>
                      </a:r>
                      <a:r>
                        <a:rPr lang="fr-BE" sz="1200" dirty="0" err="1">
                          <a:latin typeface="Times New Roman"/>
                          <a:ea typeface="Cambria"/>
                          <a:cs typeface="Times New Roman"/>
                        </a:rPr>
                        <a:t>apporaches</a:t>
                      </a:r>
                      <a:r>
                        <a:rPr lang="fr-BE" sz="1200" dirty="0">
                          <a:latin typeface="Times New Roman"/>
                          <a:ea typeface="Cambria"/>
                          <a:cs typeface="Times New Roman"/>
                        </a:rPr>
                        <a:t>).</a:t>
                      </a:r>
                      <a:endParaRPr lang="en-US" sz="1400" dirty="0">
                        <a:latin typeface="Cambria"/>
                        <a:ea typeface="Times New Roman"/>
                        <a:cs typeface="Times New Roman"/>
                      </a:endParaRPr>
                    </a:p>
                    <a:p>
                      <a:pPr marL="0" marR="0">
                        <a:lnSpc>
                          <a:spcPct val="115000"/>
                        </a:lnSpc>
                        <a:spcBef>
                          <a:spcPts val="1000"/>
                        </a:spcBef>
                        <a:spcAft>
                          <a:spcPts val="1000"/>
                        </a:spcAft>
                      </a:pPr>
                      <a:r>
                        <a:rPr lang="fr-BE" sz="1200" dirty="0" err="1">
                          <a:latin typeface="Times New Roman"/>
                          <a:ea typeface="Cambria"/>
                          <a:cs typeface="Times New Roman"/>
                        </a:rPr>
                        <a:t>Governance</a:t>
                      </a:r>
                      <a:r>
                        <a:rPr lang="fr-BE" sz="1200" dirty="0">
                          <a:latin typeface="Times New Roman"/>
                          <a:ea typeface="Cambria"/>
                          <a:cs typeface="Times New Roman"/>
                        </a:rPr>
                        <a:t> </a:t>
                      </a:r>
                      <a:r>
                        <a:rPr lang="fr-BE" sz="1200" dirty="0" err="1">
                          <a:latin typeface="Times New Roman"/>
                          <a:ea typeface="Cambria"/>
                          <a:cs typeface="Times New Roman"/>
                        </a:rPr>
                        <a:t>through</a:t>
                      </a:r>
                      <a:r>
                        <a:rPr lang="fr-BE" sz="1200" dirty="0">
                          <a:latin typeface="Times New Roman"/>
                          <a:ea typeface="Cambria"/>
                          <a:cs typeface="Times New Roman"/>
                        </a:rPr>
                        <a:t> </a:t>
                      </a:r>
                      <a:r>
                        <a:rPr lang="fr-BE" sz="1200" dirty="0" err="1">
                          <a:latin typeface="Times New Roman"/>
                          <a:ea typeface="Cambria"/>
                          <a:cs typeface="Times New Roman"/>
                        </a:rPr>
                        <a:t>increased</a:t>
                      </a:r>
                      <a:r>
                        <a:rPr lang="fr-BE" sz="1200" dirty="0">
                          <a:latin typeface="Times New Roman"/>
                          <a:ea typeface="Cambria"/>
                          <a:cs typeface="Times New Roman"/>
                        </a:rPr>
                        <a:t> </a:t>
                      </a:r>
                      <a:r>
                        <a:rPr lang="fr-BE" sz="1200" dirty="0" err="1">
                          <a:latin typeface="Times New Roman"/>
                          <a:ea typeface="Cambria"/>
                          <a:cs typeface="Times New Roman"/>
                        </a:rPr>
                        <a:t>core</a:t>
                      </a:r>
                      <a:r>
                        <a:rPr lang="fr-BE" sz="1200" dirty="0">
                          <a:latin typeface="Times New Roman"/>
                          <a:ea typeface="Cambria"/>
                          <a:cs typeface="Times New Roman"/>
                        </a:rPr>
                        <a:t> support to WHO (&gt;50%).</a:t>
                      </a:r>
                      <a:endParaRPr lang="en-US" sz="1400" dirty="0">
                        <a:latin typeface="Cambria"/>
                        <a:ea typeface="Times New Roman"/>
                        <a:cs typeface="Times New Roman"/>
                      </a:endParaRPr>
                    </a:p>
                    <a:p>
                      <a:pPr marL="0" marR="0">
                        <a:lnSpc>
                          <a:spcPct val="115000"/>
                        </a:lnSpc>
                        <a:spcBef>
                          <a:spcPts val="1000"/>
                        </a:spcBef>
                        <a:spcAft>
                          <a:spcPts val="1000"/>
                        </a:spcAft>
                      </a:pPr>
                      <a:r>
                        <a:rPr lang="fr-BE" sz="1200" dirty="0" err="1">
                          <a:latin typeface="Times New Roman"/>
                          <a:ea typeface="Cambria"/>
                          <a:cs typeface="Times New Roman"/>
                        </a:rPr>
                        <a:t>Coherence</a:t>
                      </a:r>
                      <a:r>
                        <a:rPr lang="fr-BE" sz="1200" dirty="0">
                          <a:latin typeface="Times New Roman"/>
                          <a:ea typeface="Cambria"/>
                          <a:cs typeface="Times New Roman"/>
                        </a:rPr>
                        <a:t> in </a:t>
                      </a:r>
                      <a:r>
                        <a:rPr lang="fr-BE" sz="1200" dirty="0" err="1">
                          <a:latin typeface="Times New Roman"/>
                          <a:ea typeface="Cambria"/>
                          <a:cs typeface="Times New Roman"/>
                        </a:rPr>
                        <a:t>trade</a:t>
                      </a:r>
                      <a:r>
                        <a:rPr lang="fr-BE" sz="1200" dirty="0">
                          <a:latin typeface="Times New Roman"/>
                          <a:ea typeface="Cambria"/>
                          <a:cs typeface="Times New Roman"/>
                        </a:rPr>
                        <a:t>, migration, </a:t>
                      </a:r>
                      <a:r>
                        <a:rPr lang="fr-BE" sz="1200" dirty="0" err="1">
                          <a:latin typeface="Times New Roman"/>
                          <a:ea typeface="Cambria"/>
                          <a:cs typeface="Times New Roman"/>
                        </a:rPr>
                        <a:t>security</a:t>
                      </a:r>
                      <a:r>
                        <a:rPr lang="fr-BE" sz="1200" dirty="0">
                          <a:latin typeface="Times New Roman"/>
                          <a:ea typeface="Cambria"/>
                          <a:cs typeface="Times New Roman"/>
                        </a:rPr>
                        <a:t>, </a:t>
                      </a:r>
                      <a:r>
                        <a:rPr lang="fr-BE" sz="1200" dirty="0" err="1">
                          <a:latin typeface="Times New Roman"/>
                          <a:ea typeface="Cambria"/>
                          <a:cs typeface="Times New Roman"/>
                        </a:rPr>
                        <a:t>food</a:t>
                      </a:r>
                      <a:r>
                        <a:rPr lang="fr-BE" sz="1200" dirty="0">
                          <a:latin typeface="Times New Roman"/>
                          <a:ea typeface="Cambria"/>
                          <a:cs typeface="Times New Roman"/>
                        </a:rPr>
                        <a:t> </a:t>
                      </a:r>
                      <a:r>
                        <a:rPr lang="fr-BE" sz="1200" dirty="0" err="1">
                          <a:latin typeface="Times New Roman"/>
                          <a:ea typeface="Cambria"/>
                          <a:cs typeface="Times New Roman"/>
                        </a:rPr>
                        <a:t>security</a:t>
                      </a:r>
                      <a:r>
                        <a:rPr lang="fr-BE" sz="1200" dirty="0">
                          <a:latin typeface="Times New Roman"/>
                          <a:ea typeface="Cambria"/>
                          <a:cs typeface="Times New Roman"/>
                        </a:rPr>
                        <a:t> and </a:t>
                      </a:r>
                      <a:r>
                        <a:rPr lang="fr-BE" sz="1200" dirty="0" err="1">
                          <a:latin typeface="Times New Roman"/>
                          <a:ea typeface="Cambria"/>
                          <a:cs typeface="Times New Roman"/>
                        </a:rPr>
                        <a:t>climate</a:t>
                      </a:r>
                      <a:r>
                        <a:rPr lang="fr-BE" sz="1200" dirty="0">
                          <a:latin typeface="Times New Roman"/>
                          <a:ea typeface="Cambria"/>
                          <a:cs typeface="Times New Roman"/>
                        </a:rPr>
                        <a:t> change.</a:t>
                      </a:r>
                      <a:endParaRPr lang="en-US" sz="1400" dirty="0">
                        <a:latin typeface="Cambria"/>
                        <a:ea typeface="Times New Roman"/>
                        <a:cs typeface="Times New Roman"/>
                      </a:endParaRPr>
                    </a:p>
                  </a:txBody>
                  <a:tcPr marL="68580" marR="68580" marT="0" marB="0"/>
                </a:tc>
              </a:tr>
              <a:tr h="966163">
                <a:tc>
                  <a:txBody>
                    <a:bodyPr/>
                    <a:lstStyle/>
                    <a:p>
                      <a:pPr marL="0" marR="0">
                        <a:lnSpc>
                          <a:spcPct val="115000"/>
                        </a:lnSpc>
                        <a:spcBef>
                          <a:spcPts val="1000"/>
                        </a:spcBef>
                        <a:spcAft>
                          <a:spcPts val="1000"/>
                        </a:spcAft>
                      </a:pPr>
                      <a:r>
                        <a:rPr lang="fr-BE" sz="1200">
                          <a:latin typeface="Times New Roman"/>
                          <a:ea typeface="Cambria"/>
                          <a:cs typeface="Times New Roman"/>
                        </a:rPr>
                        <a:t>Targets</a:t>
                      </a:r>
                      <a:endParaRPr lang="en-US" sz="140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endParaRPr lang="fr-BE" sz="1200" dirty="0">
                        <a:latin typeface="Times New Roman"/>
                        <a:ea typeface="Cambria"/>
                        <a:cs typeface="Times New Roman"/>
                      </a:endParaRPr>
                    </a:p>
                  </a:txBody>
                  <a:tcPr marL="68580" marR="68580" marT="0" marB="0"/>
                </a:tc>
                <a:tc>
                  <a:txBody>
                    <a:bodyPr/>
                    <a:lstStyle/>
                    <a:p>
                      <a:pPr marL="0" marR="0">
                        <a:lnSpc>
                          <a:spcPct val="115000"/>
                        </a:lnSpc>
                        <a:spcBef>
                          <a:spcPts val="1000"/>
                        </a:spcBef>
                        <a:spcAft>
                          <a:spcPts val="1000"/>
                        </a:spcAft>
                      </a:pPr>
                      <a:r>
                        <a:rPr lang="fr-BE" sz="1200">
                          <a:latin typeface="Times New Roman"/>
                          <a:ea typeface="Cambria"/>
                          <a:cs typeface="Times New Roman"/>
                        </a:rPr>
                        <a:t>Inputs : Financial allocations.</a:t>
                      </a:r>
                      <a:endParaRPr lang="en-US" sz="1400">
                        <a:latin typeface="Cambria"/>
                        <a:ea typeface="Times New Roman"/>
                        <a:cs typeface="Times New Roman"/>
                      </a:endParaRPr>
                    </a:p>
                    <a:p>
                      <a:pPr marL="0" marR="0">
                        <a:lnSpc>
                          <a:spcPct val="115000"/>
                        </a:lnSpc>
                        <a:spcBef>
                          <a:spcPts val="1000"/>
                        </a:spcBef>
                        <a:spcAft>
                          <a:spcPts val="1000"/>
                        </a:spcAft>
                      </a:pPr>
                      <a:r>
                        <a:rPr lang="fr-BE" sz="1200">
                          <a:latin typeface="Times New Roman"/>
                          <a:ea typeface="Cambria"/>
                          <a:cs typeface="Times New Roman"/>
                        </a:rPr>
                        <a:t>Impacts : Patients prevented or treated.</a:t>
                      </a:r>
                      <a:endParaRPr lang="en-US" sz="1400">
                        <a:latin typeface="Cambria"/>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fr-BE" sz="1200" dirty="0" err="1">
                          <a:latin typeface="Times New Roman"/>
                          <a:ea typeface="Cambria"/>
                          <a:cs typeface="Times New Roman"/>
                        </a:rPr>
                        <a:t>Process</a:t>
                      </a:r>
                      <a:r>
                        <a:rPr lang="fr-BE" sz="1200" dirty="0">
                          <a:latin typeface="Times New Roman"/>
                          <a:ea typeface="Cambria"/>
                          <a:cs typeface="Times New Roman"/>
                        </a:rPr>
                        <a:t> : </a:t>
                      </a:r>
                      <a:r>
                        <a:rPr lang="fr-BE" sz="1200" dirty="0" err="1">
                          <a:latin typeface="Times New Roman"/>
                          <a:ea typeface="Cambria"/>
                          <a:cs typeface="Times New Roman"/>
                        </a:rPr>
                        <a:t>aid</a:t>
                      </a:r>
                      <a:r>
                        <a:rPr lang="fr-BE" sz="1200" dirty="0">
                          <a:latin typeface="Times New Roman"/>
                          <a:ea typeface="Cambria"/>
                          <a:cs typeface="Times New Roman"/>
                        </a:rPr>
                        <a:t> </a:t>
                      </a:r>
                      <a:r>
                        <a:rPr lang="fr-BE" sz="1200" dirty="0" err="1">
                          <a:latin typeface="Times New Roman"/>
                          <a:ea typeface="Cambria"/>
                          <a:cs typeface="Times New Roman"/>
                        </a:rPr>
                        <a:t>affectiveness</a:t>
                      </a:r>
                      <a:r>
                        <a:rPr lang="fr-BE" sz="1200" dirty="0">
                          <a:latin typeface="Times New Roman"/>
                          <a:ea typeface="Cambria"/>
                          <a:cs typeface="Times New Roman"/>
                        </a:rPr>
                        <a:t> and </a:t>
                      </a:r>
                      <a:r>
                        <a:rPr lang="fr-BE" sz="1200" dirty="0" err="1">
                          <a:latin typeface="Times New Roman"/>
                          <a:ea typeface="Cambria"/>
                          <a:cs typeface="Times New Roman"/>
                        </a:rPr>
                        <a:t>governance</a:t>
                      </a:r>
                      <a:r>
                        <a:rPr lang="fr-BE" sz="1200" dirty="0">
                          <a:latin typeface="Times New Roman"/>
                          <a:ea typeface="Cambria"/>
                          <a:cs typeface="Times New Roman"/>
                        </a:rPr>
                        <a:t>.</a:t>
                      </a:r>
                      <a:endParaRPr lang="en-US" sz="1400" dirty="0">
                        <a:latin typeface="Cambria"/>
                        <a:ea typeface="Times New Roman"/>
                        <a:cs typeface="Times New Roman"/>
                      </a:endParaRPr>
                    </a:p>
                  </a:txBody>
                  <a:tcPr marL="68580" marR="68580" marT="0" marB="0"/>
                </a:tc>
              </a:tr>
            </a:tbl>
          </a:graphicData>
        </a:graphic>
      </p:graphicFrame>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B9580BA0-3A9F-4F89-8054-158A8359016F}" type="slidenum">
              <a:rPr lang="en-US"/>
              <a:pPr>
                <a:defRPr/>
              </a:pPr>
              <a:t>87</a:t>
            </a:fld>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Title 1"/>
          <p:cNvSpPr>
            <a:spLocks noGrp="1"/>
          </p:cNvSpPr>
          <p:nvPr>
            <p:ph type="title"/>
          </p:nvPr>
        </p:nvSpPr>
        <p:spPr/>
        <p:txBody>
          <a:bodyPr/>
          <a:lstStyle/>
          <a:p>
            <a:r>
              <a:rPr lang="en-US" smtClean="0"/>
              <a:t>US vs. EU levels of HDA</a:t>
            </a:r>
          </a:p>
        </p:txBody>
      </p:sp>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7DFEF917-E74F-46F1-A6CF-6AB5FB38F1E2}" type="slidenum">
              <a:rPr lang="en-US"/>
              <a:pPr>
                <a:defRPr/>
              </a:pPr>
              <a:t>88</a:t>
            </a:fld>
            <a:endParaRPr lang="en-US"/>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Title 1"/>
          <p:cNvSpPr>
            <a:spLocks noGrp="1"/>
          </p:cNvSpPr>
          <p:nvPr>
            <p:ph type="title"/>
          </p:nvPr>
        </p:nvSpPr>
        <p:spPr/>
        <p:txBody>
          <a:bodyPr/>
          <a:lstStyle/>
          <a:p>
            <a:endParaRPr lang="en-GB" smtClean="0"/>
          </a:p>
        </p:txBody>
      </p:sp>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71A30781-B492-44F5-B2C9-7A60E4DA5856}" type="slidenum">
              <a:rPr lang="en-US"/>
              <a:pPr>
                <a:defRPr/>
              </a:pPr>
              <a:t>89</a:t>
            </a:fld>
            <a:endParaRPr lang="en-US"/>
          </a:p>
        </p:txBody>
      </p:sp>
      <p:pic>
        <p:nvPicPr>
          <p:cNvPr id="311300" name="Content Placeholder 5"/>
          <p:cNvPicPr>
            <a:picLocks noGrp="1"/>
          </p:cNvPicPr>
          <p:nvPr>
            <p:ph idx="1"/>
          </p:nvPr>
        </p:nvPicPr>
        <p:blipFill>
          <a:blip r:embed="rId2"/>
          <a:srcRect/>
          <a:stretch>
            <a:fillRect/>
          </a:stretch>
        </p:blipFill>
        <p:spPr>
          <a:xfrm>
            <a:off x="609600" y="914400"/>
            <a:ext cx="7364413" cy="452596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Present and potential health capacity</a:t>
            </a:r>
            <a:endParaRPr lang="en-US" dirty="0"/>
          </a:p>
        </p:txBody>
      </p:sp>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B6806809-2F87-4B1E-8FBB-BCCD236E180E}" type="slidenum">
              <a:rPr lang="en-US"/>
              <a:pPr>
                <a:defRPr/>
              </a:pPr>
              <a:t>9</a:t>
            </a:fld>
            <a:endParaRPr lang="en-US"/>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Line Callout 1 6"/>
          <p:cNvSpPr/>
          <p:nvPr/>
        </p:nvSpPr>
        <p:spPr>
          <a:xfrm>
            <a:off x="7010400" y="3124200"/>
            <a:ext cx="1676400" cy="838200"/>
          </a:xfrm>
          <a:prstGeom prst="borderCallout1">
            <a:avLst>
              <a:gd name="adj1" fmla="val 30515"/>
              <a:gd name="adj2" fmla="val 48214"/>
              <a:gd name="adj3" fmla="val 12967"/>
              <a:gd name="adj4" fmla="val -4908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p>
          <a:p>
            <a:pPr algn="ctr" fontAlgn="auto">
              <a:spcBef>
                <a:spcPts val="0"/>
              </a:spcBef>
              <a:spcAft>
                <a:spcPts val="0"/>
              </a:spcAft>
              <a:defRPr/>
            </a:pPr>
            <a:r>
              <a:rPr lang="en-US" sz="1200" dirty="0"/>
              <a:t>(average HICs) 80 LE</a:t>
            </a:r>
          </a:p>
          <a:p>
            <a:pPr algn="ctr" fontAlgn="auto">
              <a:spcBef>
                <a:spcPts val="0"/>
              </a:spcBef>
              <a:spcAft>
                <a:spcPts val="0"/>
              </a:spcAft>
              <a:defRPr/>
            </a:pPr>
            <a:r>
              <a:rPr lang="en-US" sz="1200" dirty="0"/>
              <a:t>12% health potential lost/year</a:t>
            </a:r>
          </a:p>
          <a:p>
            <a:pPr algn="ctr" fontAlgn="auto">
              <a:spcBef>
                <a:spcPts val="0"/>
              </a:spcBef>
              <a:spcAft>
                <a:spcPts val="0"/>
              </a:spcAft>
              <a:defRPr/>
            </a:pPr>
            <a:endParaRPr lang="en-US" dirty="0"/>
          </a:p>
        </p:txBody>
      </p:sp>
      <p:sp>
        <p:nvSpPr>
          <p:cNvPr id="8" name="Line Callout 1 7"/>
          <p:cNvSpPr/>
          <p:nvPr/>
        </p:nvSpPr>
        <p:spPr>
          <a:xfrm>
            <a:off x="7010400" y="2209800"/>
            <a:ext cx="1600200" cy="838200"/>
          </a:xfrm>
          <a:prstGeom prst="borderCallout1">
            <a:avLst>
              <a:gd name="adj1" fmla="val 55725"/>
              <a:gd name="adj2" fmla="val -2170"/>
              <a:gd name="adj3" fmla="val 92180"/>
              <a:gd name="adj4" fmla="val -4897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t>(Japan)83 years LE</a:t>
            </a:r>
          </a:p>
          <a:p>
            <a:pPr algn="ctr" fontAlgn="auto">
              <a:spcBef>
                <a:spcPts val="0"/>
              </a:spcBef>
              <a:spcAft>
                <a:spcPts val="0"/>
              </a:spcAft>
              <a:defRPr/>
            </a:pPr>
            <a:r>
              <a:rPr lang="en-US" sz="1200" dirty="0"/>
              <a:t>5 % health potential? lost/year</a:t>
            </a:r>
          </a:p>
        </p:txBody>
      </p:sp>
      <p:sp>
        <p:nvSpPr>
          <p:cNvPr id="10" name="Line Callout 1 9"/>
          <p:cNvSpPr/>
          <p:nvPr/>
        </p:nvSpPr>
        <p:spPr>
          <a:xfrm>
            <a:off x="6477000" y="5486400"/>
            <a:ext cx="1600200" cy="762000"/>
          </a:xfrm>
          <a:prstGeom prst="borderCallout1">
            <a:avLst>
              <a:gd name="adj1" fmla="val 39927"/>
              <a:gd name="adj2" fmla="val -1050"/>
              <a:gd name="adj3" fmla="val 32108"/>
              <a:gd name="adj4" fmla="val -7110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t>Zimbabwe 42 years LE</a:t>
            </a:r>
          </a:p>
          <a:p>
            <a:pPr algn="ctr" fontAlgn="auto">
              <a:spcBef>
                <a:spcPts val="0"/>
              </a:spcBef>
              <a:spcAft>
                <a:spcPts val="0"/>
              </a:spcAft>
              <a:defRPr/>
            </a:pPr>
            <a:r>
              <a:rPr lang="en-US" sz="1200" dirty="0"/>
              <a:t>82% health potential lost/year</a:t>
            </a:r>
          </a:p>
        </p:txBody>
      </p:sp>
      <p:sp>
        <p:nvSpPr>
          <p:cNvPr id="11" name="Line Callout 1 10"/>
          <p:cNvSpPr/>
          <p:nvPr/>
        </p:nvSpPr>
        <p:spPr>
          <a:xfrm>
            <a:off x="6629400" y="4800600"/>
            <a:ext cx="1371600" cy="609600"/>
          </a:xfrm>
          <a:prstGeom prst="borderCallout1">
            <a:avLst>
              <a:gd name="adj1" fmla="val 49338"/>
              <a:gd name="adj2" fmla="val -3758"/>
              <a:gd name="adj3" fmla="val 48971"/>
              <a:gd name="adj4" fmla="val -6513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t>57 years LE</a:t>
            </a:r>
          </a:p>
          <a:p>
            <a:pPr algn="ctr" fontAlgn="auto">
              <a:spcBef>
                <a:spcPts val="0"/>
              </a:spcBef>
              <a:spcAft>
                <a:spcPts val="0"/>
              </a:spcAft>
              <a:defRPr/>
            </a:pPr>
            <a:r>
              <a:rPr lang="en-US" sz="1200" dirty="0"/>
              <a:t>30,3% health potential lost/year</a:t>
            </a:r>
          </a:p>
        </p:txBody>
      </p:sp>
      <p:sp>
        <p:nvSpPr>
          <p:cNvPr id="12" name="Line Callout 1 11"/>
          <p:cNvSpPr/>
          <p:nvPr/>
        </p:nvSpPr>
        <p:spPr>
          <a:xfrm>
            <a:off x="6400800" y="1371600"/>
            <a:ext cx="1600200" cy="838200"/>
          </a:xfrm>
          <a:prstGeom prst="borderCallout1">
            <a:avLst>
              <a:gd name="adj1" fmla="val 55725"/>
              <a:gd name="adj2" fmla="val -2170"/>
              <a:gd name="adj3" fmla="val 80415"/>
              <a:gd name="adj4" fmla="val -4897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p>
          <a:p>
            <a:pPr algn="ctr" fontAlgn="auto">
              <a:spcBef>
                <a:spcPts val="0"/>
              </a:spcBef>
              <a:spcAft>
                <a:spcPts val="0"/>
              </a:spcAft>
              <a:defRPr/>
            </a:pPr>
            <a:r>
              <a:rPr lang="en-US" sz="1200" dirty="0"/>
              <a:t>85 years LE</a:t>
            </a:r>
          </a:p>
          <a:p>
            <a:pPr algn="ctr" fontAlgn="auto">
              <a:spcBef>
                <a:spcPts val="0"/>
              </a:spcBef>
              <a:spcAft>
                <a:spcPts val="0"/>
              </a:spcAft>
              <a:defRPr/>
            </a:pPr>
            <a:r>
              <a:rPr lang="en-US" sz="1200" dirty="0"/>
              <a:t>2 % health potential? lost/year</a:t>
            </a:r>
          </a:p>
        </p:txBody>
      </p:sp>
      <p:sp>
        <p:nvSpPr>
          <p:cNvPr id="13" name="Line Callout 1 12"/>
          <p:cNvSpPr/>
          <p:nvPr/>
        </p:nvSpPr>
        <p:spPr>
          <a:xfrm>
            <a:off x="7162800" y="3962400"/>
            <a:ext cx="1676400" cy="838200"/>
          </a:xfrm>
          <a:prstGeom prst="borderCallout1">
            <a:avLst>
              <a:gd name="adj1" fmla="val 30515"/>
              <a:gd name="adj2" fmla="val 48214"/>
              <a:gd name="adj3" fmla="val -13771"/>
              <a:gd name="adj4" fmla="val -4962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p>
          <a:p>
            <a:pPr algn="ctr" fontAlgn="auto">
              <a:spcBef>
                <a:spcPts val="0"/>
              </a:spcBef>
              <a:spcAft>
                <a:spcPts val="0"/>
              </a:spcAft>
              <a:defRPr/>
            </a:pPr>
            <a:r>
              <a:rPr lang="en-US" sz="1200" dirty="0"/>
              <a:t>(average HICs) 62 LE</a:t>
            </a:r>
          </a:p>
          <a:p>
            <a:pPr algn="ctr" fontAlgn="auto">
              <a:spcBef>
                <a:spcPts val="0"/>
              </a:spcBef>
              <a:spcAft>
                <a:spcPts val="0"/>
              </a:spcAft>
              <a:defRPr/>
            </a:pPr>
            <a:r>
              <a:rPr lang="en-US" sz="1200" dirty="0"/>
              <a:t>21 % health potential lost/year</a:t>
            </a:r>
          </a:p>
          <a:p>
            <a:pPr algn="ctr" fontAlgn="auto">
              <a:spcBef>
                <a:spcPts val="0"/>
              </a:spcBef>
              <a:spcAft>
                <a:spcPts val="0"/>
              </a:spcAft>
              <a:defRPr/>
            </a:pPr>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Title 1"/>
          <p:cNvSpPr>
            <a:spLocks noGrp="1"/>
          </p:cNvSpPr>
          <p:nvPr>
            <p:ph type="title"/>
          </p:nvPr>
        </p:nvSpPr>
        <p:spPr/>
        <p:txBody>
          <a:bodyPr/>
          <a:lstStyle/>
          <a:p>
            <a:r>
              <a:rPr lang="en-US" smtClean="0"/>
              <a:t>US HAD equity</a:t>
            </a:r>
          </a:p>
        </p:txBody>
      </p:sp>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6F968DEF-4261-4C8F-81F1-2E564FE22DDB}" type="slidenum">
              <a:rPr lang="en-US"/>
              <a:pPr>
                <a:defRPr/>
              </a:pPr>
              <a:t>90</a:t>
            </a:fld>
            <a:endParaRPr lang="en-US"/>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Title 1"/>
          <p:cNvSpPr>
            <a:spLocks noGrp="1"/>
          </p:cNvSpPr>
          <p:nvPr>
            <p:ph type="title"/>
          </p:nvPr>
        </p:nvSpPr>
        <p:spPr/>
        <p:txBody>
          <a:bodyPr/>
          <a:lstStyle/>
          <a:p>
            <a:r>
              <a:rPr lang="en-US" smtClean="0"/>
              <a:t>EU HDA equity</a:t>
            </a:r>
          </a:p>
        </p:txBody>
      </p:sp>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2F659544-F651-4137-94FC-EBA92F65092E}" type="slidenum">
              <a:rPr lang="en-US"/>
              <a:pPr>
                <a:defRPr/>
              </a:pPr>
              <a:t>91</a:t>
            </a:fld>
            <a:endParaRPr lang="en-US"/>
          </a:p>
        </p:txBody>
      </p:sp>
      <p:pic>
        <p:nvPicPr>
          <p:cNvPr id="313348" name="Content Placeholder 5"/>
          <p:cNvPicPr>
            <a:picLocks noGrp="1"/>
          </p:cNvPicPr>
          <p:nvPr>
            <p:ph idx="1"/>
          </p:nvPr>
        </p:nvPicPr>
        <p:blipFill>
          <a:blip r:embed="rId2"/>
          <a:srcRect/>
          <a:stretch>
            <a:fillRect/>
          </a:stretch>
        </p:blipFill>
        <p:spPr>
          <a:xfrm>
            <a:off x="708025" y="1614488"/>
            <a:ext cx="7727950" cy="4497387"/>
          </a:xfr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Title 1"/>
          <p:cNvSpPr>
            <a:spLocks noGrp="1"/>
          </p:cNvSpPr>
          <p:nvPr>
            <p:ph type="title"/>
          </p:nvPr>
        </p:nvSpPr>
        <p:spPr/>
        <p:txBody>
          <a:bodyPr/>
          <a:lstStyle/>
          <a:p>
            <a:r>
              <a:rPr lang="en-US" smtClean="0"/>
              <a:t>Challenges for EU and US on GHE</a:t>
            </a:r>
          </a:p>
        </p:txBody>
      </p:sp>
      <p:sp>
        <p:nvSpPr>
          <p:cNvPr id="3" name="Content Placeholder 2"/>
          <p:cNvSpPr>
            <a:spLocks noGrp="1"/>
          </p:cNvSpPr>
          <p:nvPr>
            <p:ph idx="1"/>
          </p:nvPr>
        </p:nvSpPr>
        <p:spPr/>
        <p:txBody>
          <a:bodyPr rtlCol="0">
            <a:normAutofit fontScale="47500" lnSpcReduction="20000"/>
          </a:bodyPr>
          <a:lstStyle/>
          <a:p>
            <a:pPr fontAlgn="auto">
              <a:spcAft>
                <a:spcPts val="0"/>
              </a:spcAft>
              <a:buFont typeface="Arial" pitchFamily="34" charset="0"/>
              <a:buChar char="•"/>
              <a:defRPr/>
            </a:pPr>
            <a:r>
              <a:rPr lang="en-US" b="1" cap="all" dirty="0" smtClean="0"/>
              <a:t>Pertinence</a:t>
            </a:r>
          </a:p>
          <a:p>
            <a:pPr fontAlgn="auto">
              <a:spcAft>
                <a:spcPts val="0"/>
              </a:spcAft>
              <a:buFont typeface="Arial" pitchFamily="34" charset="0"/>
              <a:buNone/>
              <a:defRPr/>
            </a:pPr>
            <a:endParaRPr lang="en-US" b="1" cap="all" dirty="0" smtClean="0"/>
          </a:p>
          <a:p>
            <a:pPr fontAlgn="auto">
              <a:spcAft>
                <a:spcPts val="0"/>
              </a:spcAft>
              <a:buFont typeface="Arial" pitchFamily="34" charset="0"/>
              <a:buChar char="•"/>
              <a:defRPr/>
            </a:pPr>
            <a:r>
              <a:rPr lang="en-US" dirty="0" smtClean="0"/>
              <a:t>Health development aid (hereafter HDA) </a:t>
            </a:r>
            <a:r>
              <a:rPr lang="en-US" u="sng" dirty="0" smtClean="0"/>
              <a:t>does not address the main root causes</a:t>
            </a:r>
            <a:r>
              <a:rPr lang="en-US" dirty="0" smtClean="0"/>
              <a:t> of the main challenge in global health: stagnant global health equity. These causes are related to high </a:t>
            </a:r>
            <a:r>
              <a:rPr lang="en-US" u="sng" dirty="0" smtClean="0"/>
              <a:t>income disparities</a:t>
            </a:r>
            <a:r>
              <a:rPr lang="en-US" dirty="0" smtClean="0"/>
              <a:t> within and between countries. </a:t>
            </a:r>
          </a:p>
          <a:p>
            <a:pPr fontAlgn="auto">
              <a:spcAft>
                <a:spcPts val="0"/>
              </a:spcAft>
              <a:buFont typeface="Arial" pitchFamily="34" charset="0"/>
              <a:buNone/>
              <a:defRPr/>
            </a:pPr>
            <a:r>
              <a:rPr lang="en-US" dirty="0" smtClean="0"/>
              <a:t> </a:t>
            </a:r>
          </a:p>
          <a:p>
            <a:pPr fontAlgn="auto">
              <a:spcAft>
                <a:spcPts val="0"/>
              </a:spcAft>
              <a:buFont typeface="Arial" pitchFamily="34" charset="0"/>
              <a:buChar char="•"/>
              <a:defRPr/>
            </a:pPr>
            <a:r>
              <a:rPr lang="en-US" dirty="0" smtClean="0"/>
              <a:t>HDA follows the </a:t>
            </a:r>
            <a:r>
              <a:rPr lang="en-US" u="sng" dirty="0" smtClean="0"/>
              <a:t>MDG framework, </a:t>
            </a:r>
            <a:r>
              <a:rPr lang="en-US" dirty="0" smtClean="0"/>
              <a:t>which</a:t>
            </a:r>
            <a:r>
              <a:rPr lang="en-US" u="sng" dirty="0" smtClean="0"/>
              <a:t> only targets 60% of the overall gap of global health equity</a:t>
            </a:r>
            <a:r>
              <a:rPr lang="en-US" dirty="0" smtClean="0"/>
              <a:t>, when under the main stratifying variable, that of income, the upper regional quintile (high income region) is considered the best standard. </a:t>
            </a:r>
          </a:p>
          <a:p>
            <a:pPr fontAlgn="auto">
              <a:spcAft>
                <a:spcPts val="0"/>
              </a:spcAft>
              <a:buFont typeface="Arial" pitchFamily="34" charset="0"/>
              <a:buNone/>
              <a:defRPr/>
            </a:pPr>
            <a:r>
              <a:rPr lang="en-US" dirty="0" smtClean="0"/>
              <a:t> </a:t>
            </a:r>
          </a:p>
          <a:p>
            <a:pPr fontAlgn="auto">
              <a:spcAft>
                <a:spcPts val="0"/>
              </a:spcAft>
              <a:buFont typeface="Arial" pitchFamily="34" charset="0"/>
              <a:buChar char="•"/>
              <a:defRPr/>
            </a:pPr>
            <a:r>
              <a:rPr lang="en-US" dirty="0" smtClean="0"/>
              <a:t>Countries with lower public spending per capita should maximize their potential of fiscal revenue (to at least 20% of GDP) and the public budget allocation to health (to some 15% , as the OECD average and the Abuja commitments for Africa).  The </a:t>
            </a:r>
            <a:r>
              <a:rPr lang="en-US" u="sng" dirty="0" smtClean="0"/>
              <a:t>gap remaining</a:t>
            </a:r>
            <a:r>
              <a:rPr lang="en-US" dirty="0" smtClean="0"/>
              <a:t> after those increased domestic revenues are estimated, affects the 44 countries listed in annex 4, for a total of over 100 </a:t>
            </a:r>
            <a:r>
              <a:rPr lang="en-US" dirty="0" err="1" smtClean="0"/>
              <a:t>Bn</a:t>
            </a:r>
            <a:r>
              <a:rPr lang="en-US" dirty="0" smtClean="0"/>
              <a:t> a year, that is, some 6 times higher than the present levels of HDA. </a:t>
            </a:r>
          </a:p>
          <a:p>
            <a:pPr fontAlgn="auto">
              <a:spcAft>
                <a:spcPts val="0"/>
              </a:spcAft>
              <a:buFont typeface="Arial" pitchFamily="34" charset="0"/>
              <a:buNone/>
              <a:defRPr/>
            </a:pPr>
            <a:r>
              <a:rPr lang="en-US" dirty="0" smtClean="0"/>
              <a:t> </a:t>
            </a:r>
          </a:p>
          <a:p>
            <a:pPr fontAlgn="auto">
              <a:spcAft>
                <a:spcPts val="0"/>
              </a:spcAft>
              <a:buFont typeface="Arial" pitchFamily="34" charset="0"/>
              <a:buChar char="•"/>
              <a:defRPr/>
            </a:pPr>
            <a:r>
              <a:rPr lang="en-US" dirty="0" smtClean="0"/>
              <a:t>Besides lower than required levels of HAD, the </a:t>
            </a:r>
            <a:r>
              <a:rPr lang="en-US" u="sng" dirty="0" smtClean="0"/>
              <a:t>distribution is not equitable</a:t>
            </a:r>
            <a:r>
              <a:rPr lang="en-US" dirty="0" smtClean="0"/>
              <a:t> in relation to the mentioned public financing needs. Only 30,9% of ODA goes to countries that are under this financial gap. Both, the EU and the US show low HAD equity levels.</a:t>
            </a:r>
          </a:p>
          <a:p>
            <a:pPr fontAlgn="auto">
              <a:spcAft>
                <a:spcPts val="0"/>
              </a:spcAft>
              <a:buFont typeface="Arial" pitchFamily="34" charset="0"/>
              <a:buChar char="•"/>
              <a:defRPr/>
            </a:pPr>
            <a:endParaRPr lang="en-US" dirty="0" smtClean="0"/>
          </a:p>
          <a:p>
            <a:pPr fontAlgn="auto">
              <a:spcAft>
                <a:spcPts val="0"/>
              </a:spcAft>
              <a:buFont typeface="Arial" pitchFamily="34" charset="0"/>
              <a:buNone/>
              <a:defRPr/>
            </a:pPr>
            <a:endParaRPr lang="en-US" dirty="0"/>
          </a:p>
        </p:txBody>
      </p:sp>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31CE2091-6A46-4E5C-8E06-FC733A7E43E7}" type="slidenum">
              <a:rPr lang="en-US"/>
              <a:pPr>
                <a:defRPr/>
              </a:pPr>
              <a:t>92</a:t>
            </a:fld>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Title 1"/>
          <p:cNvSpPr>
            <a:spLocks noGrp="1"/>
          </p:cNvSpPr>
          <p:nvPr>
            <p:ph type="title"/>
          </p:nvPr>
        </p:nvSpPr>
        <p:spPr/>
        <p:txBody>
          <a:bodyPr/>
          <a:lstStyle/>
          <a:p>
            <a:r>
              <a:rPr lang="en-US" smtClean="0"/>
              <a:t>Challenges for EU and US on GHE</a:t>
            </a:r>
          </a:p>
        </p:txBody>
      </p:sp>
      <p:sp>
        <p:nvSpPr>
          <p:cNvPr id="3" name="Content Placeholder 2"/>
          <p:cNvSpPr>
            <a:spLocks noGrp="1"/>
          </p:cNvSpPr>
          <p:nvPr>
            <p:ph idx="1"/>
          </p:nvPr>
        </p:nvSpPr>
        <p:spPr/>
        <p:txBody>
          <a:bodyPr rtlCol="0">
            <a:normAutofit fontScale="55000" lnSpcReduction="20000"/>
          </a:bodyPr>
          <a:lstStyle/>
          <a:p>
            <a:pPr fontAlgn="auto">
              <a:spcAft>
                <a:spcPts val="0"/>
              </a:spcAft>
              <a:buFont typeface="Arial" pitchFamily="34" charset="0"/>
              <a:buChar char="•"/>
              <a:defRPr/>
            </a:pPr>
            <a:r>
              <a:rPr lang="en-US" b="1" cap="all" dirty="0" smtClean="0"/>
              <a:t>Coherence</a:t>
            </a:r>
          </a:p>
          <a:p>
            <a:pPr lvl="1" fontAlgn="auto">
              <a:spcAft>
                <a:spcPts val="0"/>
              </a:spcAft>
              <a:buFont typeface="Arial" pitchFamily="34" charset="0"/>
              <a:buChar char="–"/>
              <a:defRPr/>
            </a:pPr>
            <a:r>
              <a:rPr lang="en-US" dirty="0" smtClean="0"/>
              <a:t>overall development aid is </a:t>
            </a:r>
            <a:r>
              <a:rPr lang="en-US" u="sng" dirty="0" smtClean="0"/>
              <a:t>poorly aligned and predictable</a:t>
            </a:r>
            <a:r>
              <a:rPr lang="en-US" dirty="0" smtClean="0"/>
              <a:t>, as committed in the aid effectiveness agenda and the Paris commitments, hence having very little effect on the required transformations or reforms of policies to meet people needs. </a:t>
            </a:r>
          </a:p>
          <a:p>
            <a:pPr lvl="1" fontAlgn="auto">
              <a:spcAft>
                <a:spcPts val="0"/>
              </a:spcAft>
              <a:buFont typeface="Arial" pitchFamily="34" charset="0"/>
              <a:buNone/>
              <a:defRPr/>
            </a:pPr>
            <a:endParaRPr lang="en-US" dirty="0" smtClean="0"/>
          </a:p>
          <a:p>
            <a:pPr lvl="1" fontAlgn="auto">
              <a:spcAft>
                <a:spcPts val="0"/>
              </a:spcAft>
              <a:buFont typeface="Arial" pitchFamily="34" charset="0"/>
              <a:buChar char="–"/>
              <a:defRPr/>
            </a:pPr>
            <a:r>
              <a:rPr lang="en-US" dirty="0" smtClean="0"/>
              <a:t>The same fragmentation and undermining effect of sovereignty takes place with the global governance role of the United Nations, especially in the case of health with the </a:t>
            </a:r>
            <a:r>
              <a:rPr lang="en-US" u="sng" dirty="0" smtClean="0"/>
              <a:t>World Health Organization, suffering from weak, fragmented and biased governance</a:t>
            </a:r>
            <a:r>
              <a:rPr lang="en-US" dirty="0" smtClean="0"/>
              <a:t>. </a:t>
            </a:r>
          </a:p>
          <a:p>
            <a:pPr lvl="1" fontAlgn="auto">
              <a:spcAft>
                <a:spcPts val="0"/>
              </a:spcAft>
              <a:buFont typeface="Arial" pitchFamily="34" charset="0"/>
              <a:buChar char="–"/>
              <a:defRPr/>
            </a:pPr>
            <a:endParaRPr lang="en-US" dirty="0" smtClean="0"/>
          </a:p>
          <a:p>
            <a:pPr lvl="1" fontAlgn="auto">
              <a:spcAft>
                <a:spcPts val="0"/>
              </a:spcAft>
              <a:buFont typeface="Arial" pitchFamily="34" charset="0"/>
              <a:buChar char="–"/>
              <a:defRPr/>
            </a:pPr>
            <a:r>
              <a:rPr lang="en-US" dirty="0" smtClean="0"/>
              <a:t>The US has not ratified the Covenant on Economic, </a:t>
            </a:r>
            <a:r>
              <a:rPr lang="en-US" dirty="0" err="1" smtClean="0"/>
              <a:t>Scoial</a:t>
            </a:r>
            <a:r>
              <a:rPr lang="en-US" dirty="0" smtClean="0"/>
              <a:t> and Cultural Rights and its comment 14 in year 2000, which gives the right to health an operational nature acknowledging the duty of the state and the wide scope of services and basic and security needs for health to which all persons are right holders. </a:t>
            </a:r>
          </a:p>
          <a:p>
            <a:pPr lvl="1" fontAlgn="auto">
              <a:spcAft>
                <a:spcPts val="0"/>
              </a:spcAft>
              <a:buFont typeface="Arial" pitchFamily="34" charset="0"/>
              <a:buNone/>
              <a:defRPr/>
            </a:pPr>
            <a:endParaRPr lang="en-US" dirty="0" smtClean="0"/>
          </a:p>
          <a:p>
            <a:pPr lvl="1" fontAlgn="auto">
              <a:spcAft>
                <a:spcPts val="0"/>
              </a:spcAft>
              <a:buFont typeface="Arial" pitchFamily="34" charset="0"/>
              <a:buChar char="–"/>
              <a:defRPr/>
            </a:pPr>
            <a:r>
              <a:rPr lang="en-US" dirty="0" smtClean="0"/>
              <a:t>There are many concerns on how the EU and the US are approaching trade and migration agreements, among others, which may have a significant effect  in the availability of vital resources for health care, such as qualified health professionals and essential medicines. </a:t>
            </a:r>
          </a:p>
          <a:p>
            <a:pPr fontAlgn="auto">
              <a:spcAft>
                <a:spcPts val="0"/>
              </a:spcAft>
              <a:buFont typeface="Arial" pitchFamily="34" charset="0"/>
              <a:buChar char="•"/>
              <a:defRPr/>
            </a:pPr>
            <a:endParaRPr lang="en-US" dirty="0"/>
          </a:p>
        </p:txBody>
      </p:sp>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6B1B421C-0D40-4951-A5AB-2707476937FE}" type="slidenum">
              <a:rPr lang="en-US"/>
              <a:pPr>
                <a:defRPr/>
              </a:pPr>
              <a:t>93</a:t>
            </a:fld>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Title 1"/>
          <p:cNvSpPr>
            <a:spLocks noGrp="1"/>
          </p:cNvSpPr>
          <p:nvPr>
            <p:ph type="title"/>
          </p:nvPr>
        </p:nvSpPr>
        <p:spPr/>
        <p:txBody>
          <a:bodyPr/>
          <a:lstStyle/>
          <a:p>
            <a:r>
              <a:rPr lang="en-US" smtClean="0"/>
              <a:t>Economic frameworks: </a:t>
            </a:r>
          </a:p>
        </p:txBody>
      </p:sp>
      <p:sp>
        <p:nvSpPr>
          <p:cNvPr id="3" name="Content Placeholder 2"/>
          <p:cNvSpPr>
            <a:spLocks noGrp="1"/>
          </p:cNvSpPr>
          <p:nvPr>
            <p:ph idx="1"/>
          </p:nvPr>
        </p:nvSpPr>
        <p:spPr/>
        <p:txBody>
          <a:bodyPr rtlCol="0">
            <a:normAutofit fontScale="32500" lnSpcReduction="20000"/>
          </a:bodyPr>
          <a:lstStyle/>
          <a:p>
            <a:pPr fontAlgn="auto">
              <a:spcAft>
                <a:spcPts val="0"/>
              </a:spcAft>
              <a:buFont typeface="Arial" pitchFamily="34" charset="0"/>
              <a:buChar char="•"/>
              <a:defRPr/>
            </a:pPr>
            <a:r>
              <a:rPr lang="en-US" sz="4900" dirty="0" smtClean="0"/>
              <a:t>The present economic order leads to growing income disparities within and between countries. </a:t>
            </a:r>
          </a:p>
          <a:p>
            <a:pPr fontAlgn="auto">
              <a:spcAft>
                <a:spcPts val="0"/>
              </a:spcAft>
              <a:buFont typeface="Arial" pitchFamily="34" charset="0"/>
              <a:buChar char="•"/>
              <a:defRPr/>
            </a:pPr>
            <a:r>
              <a:rPr lang="en-US" sz="4900" dirty="0" smtClean="0"/>
              <a:t>Such dynamic requires of regulations ensuring minimum income levels (that guarantee the minimum conditions of dignity of all human beings) and avoiding excess income levels (which, in a world with limited resources, result in deficit for others). </a:t>
            </a:r>
          </a:p>
          <a:p>
            <a:pPr fontAlgn="auto">
              <a:spcAft>
                <a:spcPts val="0"/>
              </a:spcAft>
              <a:buFont typeface="Arial" pitchFamily="34" charset="0"/>
              <a:buChar char="•"/>
              <a:defRPr/>
            </a:pPr>
            <a:r>
              <a:rPr lang="en-US" sz="4900" dirty="0" smtClean="0"/>
              <a:t>Beside regulations (ex-ante), the economic dynamics require of fiscal policies that have at least an effect on redistribution of resources that the market rules have in concentration of resources in privileged groups. </a:t>
            </a:r>
          </a:p>
          <a:p>
            <a:pPr fontAlgn="auto">
              <a:spcAft>
                <a:spcPts val="0"/>
              </a:spcAft>
              <a:buFont typeface="Arial" pitchFamily="34" charset="0"/>
              <a:buChar char="•"/>
              <a:defRPr/>
            </a:pPr>
            <a:r>
              <a:rPr lang="en-US" sz="4900" dirty="0" smtClean="0"/>
              <a:t>Fiscal policies require a minimum rate of fiscal revenue and an adequate distribution between indirect and direct taxes and the progressive nature from basic to luxury goods and speculative transactions, and from lower to higher salaries. </a:t>
            </a:r>
          </a:p>
          <a:p>
            <a:pPr fontAlgn="auto">
              <a:spcAft>
                <a:spcPts val="0"/>
              </a:spcAft>
              <a:buFont typeface="Arial" pitchFamily="34" charset="0"/>
              <a:buChar char="•"/>
              <a:defRPr/>
            </a:pPr>
            <a:r>
              <a:rPr lang="en-US" sz="4900" dirty="0" smtClean="0"/>
              <a:t>At global level, such direct taxes (on GPP) and indirect taxes (on international transactions) should also be established in a legal framework and with the objective of minimum levels of redistribution to avoid gaps and their effects in human lives. </a:t>
            </a:r>
          </a:p>
          <a:p>
            <a:pPr fontAlgn="auto">
              <a:spcAft>
                <a:spcPts val="0"/>
              </a:spcAft>
              <a:buFont typeface="Arial" pitchFamily="34" charset="0"/>
              <a:buChar char="•"/>
              <a:defRPr/>
            </a:pPr>
            <a:r>
              <a:rPr lang="en-US" sz="4900" dirty="0" smtClean="0">
                <a:solidFill>
                  <a:srgbClr val="C00000"/>
                </a:solidFill>
              </a:rPr>
              <a:t>This concept (of global justice) needs to gradually replace the present concept of “development aid”.</a:t>
            </a:r>
          </a:p>
          <a:p>
            <a:pPr fontAlgn="auto">
              <a:spcAft>
                <a:spcPts val="0"/>
              </a:spcAft>
              <a:buFont typeface="Arial" pitchFamily="34" charset="0"/>
              <a:buChar char="•"/>
              <a:defRPr/>
            </a:pPr>
            <a:endParaRPr lang="en-US" dirty="0"/>
          </a:p>
        </p:txBody>
      </p:sp>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3EF27DD6-3306-4A9F-8CBE-D330340C131D}" type="slidenum">
              <a:rPr lang="en-US"/>
              <a:pPr>
                <a:defRPr/>
              </a:pPr>
              <a:t>94</a:t>
            </a:fld>
            <a:endParaRPr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Title 1"/>
          <p:cNvSpPr>
            <a:spLocks noGrp="1"/>
          </p:cNvSpPr>
          <p:nvPr>
            <p:ph type="title"/>
          </p:nvPr>
        </p:nvSpPr>
        <p:spPr/>
        <p:txBody>
          <a:bodyPr/>
          <a:lstStyle/>
          <a:p>
            <a:r>
              <a:rPr lang="en-US" smtClean="0"/>
              <a:t>Social frameworks</a:t>
            </a:r>
          </a:p>
        </p:txBody>
      </p:sp>
      <p:sp>
        <p:nvSpPr>
          <p:cNvPr id="3" name="Content Placeholder 2"/>
          <p:cNvSpPr>
            <a:spLocks noGrp="1"/>
          </p:cNvSpPr>
          <p:nvPr>
            <p:ph idx="1"/>
          </p:nvPr>
        </p:nvSpPr>
        <p:spPr/>
        <p:txBody>
          <a:bodyPr rtlCol="0">
            <a:normAutofit fontScale="70000" lnSpcReduction="20000"/>
          </a:bodyPr>
          <a:lstStyle/>
          <a:p>
            <a:pPr fontAlgn="auto">
              <a:spcAft>
                <a:spcPts val="0"/>
              </a:spcAft>
              <a:buFont typeface="Arial" pitchFamily="34" charset="0"/>
              <a:buChar char="•"/>
              <a:defRPr/>
            </a:pPr>
            <a:r>
              <a:rPr lang="en-US" dirty="0" smtClean="0"/>
              <a:t>:Social governance needs to guarantee basic services which enable equal basic opportunities for all (health, education, justice) in relation to social rights. </a:t>
            </a:r>
          </a:p>
          <a:p>
            <a:pPr fontAlgn="auto">
              <a:spcAft>
                <a:spcPts val="0"/>
              </a:spcAft>
              <a:buFont typeface="Arial" pitchFamily="34" charset="0"/>
              <a:buChar char="•"/>
              <a:defRPr/>
            </a:pPr>
            <a:r>
              <a:rPr lang="en-US" dirty="0" smtClean="0"/>
              <a:t>This concept is being slowly developed by the UN under the framework of the social protection floor. </a:t>
            </a:r>
          </a:p>
          <a:p>
            <a:pPr fontAlgn="auto">
              <a:spcAft>
                <a:spcPts val="0"/>
              </a:spcAft>
              <a:buFont typeface="Arial" pitchFamily="34" charset="0"/>
              <a:buChar char="•"/>
              <a:defRPr/>
            </a:pPr>
            <a:r>
              <a:rPr lang="en-US" dirty="0" smtClean="0"/>
              <a:t>It is in close relation with the fiscal policy outlined above and requires a definition of universal social security basic services, linked to a legal framework.  </a:t>
            </a:r>
          </a:p>
          <a:p>
            <a:pPr fontAlgn="auto">
              <a:spcAft>
                <a:spcPts val="0"/>
              </a:spcAft>
              <a:buFont typeface="Arial" pitchFamily="34" charset="0"/>
              <a:buChar char="•"/>
              <a:defRPr/>
            </a:pPr>
            <a:r>
              <a:rPr lang="en-US" dirty="0" smtClean="0"/>
              <a:t>Such concept will also need to be translated at global level through a global social governance which may identify the minimum social services all human beings are entitled to for their basic dignity. </a:t>
            </a:r>
          </a:p>
          <a:p>
            <a:pPr fontAlgn="auto">
              <a:spcAft>
                <a:spcPts val="0"/>
              </a:spcAft>
              <a:buFont typeface="Arial" pitchFamily="34" charset="0"/>
              <a:buChar char="•"/>
              <a:defRPr/>
            </a:pPr>
            <a:r>
              <a:rPr lang="en-US" dirty="0" smtClean="0"/>
              <a:t>The UN agencies should work towards those definitions, which, in the case of health, should include a minimum basic health promotion and care package.</a:t>
            </a:r>
          </a:p>
          <a:p>
            <a:pPr fontAlgn="auto">
              <a:spcAft>
                <a:spcPts val="0"/>
              </a:spcAft>
              <a:buFont typeface="Arial" pitchFamily="34" charset="0"/>
              <a:buChar char="•"/>
              <a:defRPr/>
            </a:pPr>
            <a:endParaRPr lang="en-US" dirty="0"/>
          </a:p>
        </p:txBody>
      </p:sp>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2EA20360-3D9D-4489-B52C-9C800ECDF180}" type="slidenum">
              <a:rPr lang="en-US"/>
              <a:pPr>
                <a:defRPr/>
              </a:pPr>
              <a:t>95</a:t>
            </a:fld>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Title 1"/>
          <p:cNvSpPr>
            <a:spLocks noGrp="1"/>
          </p:cNvSpPr>
          <p:nvPr>
            <p:ph type="title"/>
          </p:nvPr>
        </p:nvSpPr>
        <p:spPr/>
        <p:txBody>
          <a:bodyPr/>
          <a:lstStyle/>
          <a:p>
            <a:r>
              <a:rPr lang="en-US" smtClean="0"/>
              <a:t>Ecological governance</a:t>
            </a:r>
          </a:p>
        </p:txBody>
      </p:sp>
      <p:sp>
        <p:nvSpPr>
          <p:cNvPr id="3" name="Content Placeholder 2"/>
          <p:cNvSpPr>
            <a:spLocks noGrp="1"/>
          </p:cNvSpPr>
          <p:nvPr>
            <p:ph idx="1"/>
          </p:nvPr>
        </p:nvSpPr>
        <p:spPr/>
        <p:txBody>
          <a:bodyPr rtlCol="0">
            <a:normAutofit fontScale="70000" lnSpcReduction="20000"/>
          </a:bodyPr>
          <a:lstStyle/>
          <a:p>
            <a:pPr fontAlgn="auto">
              <a:spcAft>
                <a:spcPts val="0"/>
              </a:spcAft>
              <a:buFont typeface="Arial" pitchFamily="34" charset="0"/>
              <a:buChar char="•"/>
              <a:defRPr/>
            </a:pPr>
            <a:r>
              <a:rPr lang="en-US" dirty="0" smtClean="0"/>
              <a:t>At the present rate of use of resources, the EU and the US, as most OECD countries, have unsustainable models of development. </a:t>
            </a:r>
          </a:p>
          <a:p>
            <a:pPr fontAlgn="auto">
              <a:spcAft>
                <a:spcPts val="0"/>
              </a:spcAft>
              <a:buFont typeface="Arial" pitchFamily="34" charset="0"/>
              <a:buChar char="•"/>
              <a:defRPr/>
            </a:pPr>
            <a:r>
              <a:rPr lang="en-US" dirty="0" smtClean="0"/>
              <a:t>This challenges the very concept and definition of development. </a:t>
            </a:r>
          </a:p>
          <a:p>
            <a:pPr fontAlgn="auto">
              <a:spcAft>
                <a:spcPts val="0"/>
              </a:spcAft>
              <a:buFont typeface="Arial" pitchFamily="34" charset="0"/>
              <a:buChar char="•"/>
              <a:defRPr/>
            </a:pPr>
            <a:r>
              <a:rPr lang="en-US" dirty="0" smtClean="0"/>
              <a:t>The countries that use natural resources at a renewable rate (e.g. 1,8 hectares per person and year) and manage to have health and education standards (to be better defined and measurable, as in health-see above), should be the models of sustainable (and hence trans-generational equitable) development. </a:t>
            </a:r>
          </a:p>
          <a:p>
            <a:pPr fontAlgn="auto">
              <a:spcAft>
                <a:spcPts val="0"/>
              </a:spcAft>
              <a:buFont typeface="Arial" pitchFamily="34" charset="0"/>
              <a:buChar char="•"/>
              <a:defRPr/>
            </a:pPr>
            <a:r>
              <a:rPr lang="en-US" dirty="0" smtClean="0"/>
              <a:t>The progress of those economies with resources below the minimum levels required for decent living conditions and those others with abuse of global natural resources should find ways towards the equitable and sustainable development models.</a:t>
            </a:r>
          </a:p>
          <a:p>
            <a:pPr fontAlgn="auto">
              <a:spcAft>
                <a:spcPts val="0"/>
              </a:spcAft>
              <a:buFont typeface="Arial" pitchFamily="34" charset="0"/>
              <a:buNone/>
              <a:defRPr/>
            </a:pPr>
            <a:endParaRPr lang="en-US" dirty="0" smtClean="0"/>
          </a:p>
          <a:p>
            <a:pPr fontAlgn="auto">
              <a:spcAft>
                <a:spcPts val="0"/>
              </a:spcAft>
              <a:buFont typeface="Arial" pitchFamily="34" charset="0"/>
              <a:buChar char="•"/>
              <a:defRPr/>
            </a:pPr>
            <a:endParaRPr lang="en-US" dirty="0"/>
          </a:p>
        </p:txBody>
      </p:sp>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E846F1C3-DBBC-4F90-A9E6-FD23B36F9E19}" type="slidenum">
              <a:rPr lang="en-US"/>
              <a:pPr>
                <a:defRPr/>
              </a:pPr>
              <a:t>96</a:t>
            </a:fld>
            <a:endParaRPr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D2EBE70A-D5C3-4AF0-96C3-D10CFCCD45CA}" type="slidenum">
              <a:rPr lang="en-US"/>
              <a:pPr>
                <a:defRPr/>
              </a:pPr>
              <a:t>97</a:t>
            </a:fld>
            <a:endParaRPr lang="en-US"/>
          </a:p>
        </p:txBody>
      </p:sp>
      <p:pic>
        <p:nvPicPr>
          <p:cNvPr id="320515" name="Picture 5"/>
          <p:cNvPicPr>
            <a:picLocks noChangeAspect="1"/>
          </p:cNvPicPr>
          <p:nvPr/>
        </p:nvPicPr>
        <p:blipFill>
          <a:blip r:embed="rId2"/>
          <a:srcRect/>
          <a:stretch>
            <a:fillRect/>
          </a:stretch>
        </p:blipFill>
        <p:spPr bwMode="auto">
          <a:xfrm>
            <a:off x="101600" y="622300"/>
            <a:ext cx="8928100" cy="5600700"/>
          </a:xfrm>
          <a:prstGeom prst="rect">
            <a:avLst/>
          </a:prstGeom>
          <a:noFill/>
          <a:ln w="9525">
            <a:noFill/>
            <a:miter lim="800000"/>
            <a:headEnd/>
            <a:tailEnd/>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Title 1"/>
          <p:cNvSpPr>
            <a:spLocks noGrp="1"/>
          </p:cNvSpPr>
          <p:nvPr>
            <p:ph type="title"/>
          </p:nvPr>
        </p:nvSpPr>
        <p:spPr/>
        <p:txBody>
          <a:bodyPr/>
          <a:lstStyle/>
          <a:p>
            <a:endParaRPr lang="en-GB" smtClean="0"/>
          </a:p>
        </p:txBody>
      </p:sp>
      <p:sp>
        <p:nvSpPr>
          <p:cNvPr id="321538" name="Content Placeholder 2"/>
          <p:cNvSpPr>
            <a:spLocks noGrp="1"/>
          </p:cNvSpPr>
          <p:nvPr>
            <p:ph idx="1"/>
          </p:nvPr>
        </p:nvSpPr>
        <p:spPr/>
        <p:txBody>
          <a:bodyPr/>
          <a:lstStyle/>
          <a:p>
            <a:pPr algn="ctr">
              <a:buFont typeface="Arial" charset="0"/>
              <a:buNone/>
            </a:pPr>
            <a:r>
              <a:rPr lang="en-US" sz="4000" smtClean="0"/>
              <a:t>Thank you!</a:t>
            </a:r>
          </a:p>
          <a:p>
            <a:pPr algn="ctr">
              <a:buFont typeface="Arial" charset="0"/>
              <a:buNone/>
            </a:pPr>
            <a:endParaRPr lang="en-US" sz="4000" smtClean="0"/>
          </a:p>
          <a:p>
            <a:pPr algn="ctr">
              <a:buFont typeface="Arial" charset="0"/>
              <a:buNone/>
            </a:pPr>
            <a:r>
              <a:rPr lang="en-US" sz="4000" smtClean="0"/>
              <a:t>Y hasta muy pronto!</a:t>
            </a:r>
          </a:p>
        </p:txBody>
      </p:sp>
      <p:sp>
        <p:nvSpPr>
          <p:cNvPr id="4" name="Footer Placeholder 3"/>
          <p:cNvSpPr>
            <a:spLocks noGrp="1"/>
          </p:cNvSpPr>
          <p:nvPr>
            <p:ph type="ftr" sz="quarter" idx="4294967295"/>
          </p:nvPr>
        </p:nvSpPr>
        <p:spPr>
          <a:xfrm>
            <a:off x="1066800" y="6356350"/>
            <a:ext cx="6324600" cy="365125"/>
          </a:xfrm>
        </p:spPr>
        <p:txBody>
          <a:bodyPr rtlCol="0"/>
          <a:lstStyle/>
          <a:p>
            <a:pPr fontAlgn="auto">
              <a:spcBef>
                <a:spcPts val="0"/>
              </a:spcBef>
              <a:spcAft>
                <a:spcPts val="0"/>
              </a:spcAft>
              <a:defRPr/>
            </a:pPr>
            <a:r>
              <a:rPr lang="en-US">
                <a:solidFill>
                  <a:schemeClr val="tx1">
                    <a:tint val="75000"/>
                  </a:schemeClr>
                </a:solidFill>
                <a:latin typeface="+mn-lt"/>
              </a:rPr>
              <a:t>J Garay, Challenges for EU and US policies in Global health : Global Health is Global Justice</a:t>
            </a:r>
          </a:p>
        </p:txBody>
      </p:sp>
      <p:sp>
        <p:nvSpPr>
          <p:cNvPr id="5" name="Slide Number Placeholder 4"/>
          <p:cNvSpPr>
            <a:spLocks noGrp="1"/>
          </p:cNvSpPr>
          <p:nvPr>
            <p:ph type="sldNum" sz="quarter" idx="11"/>
          </p:nvPr>
        </p:nvSpPr>
        <p:spPr/>
        <p:txBody>
          <a:bodyPr/>
          <a:lstStyle/>
          <a:p>
            <a:pPr>
              <a:defRPr/>
            </a:pPr>
            <a:fld id="{0612CB27-FDE2-4FD0-8BB2-024D87DC6327}" type="slidenum">
              <a:rPr lang="en-US"/>
              <a:pPr>
                <a:defRPr/>
              </a:pPr>
              <a:t>98</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1304</TotalTime>
  <Words>6437</Words>
  <Application>Microsoft Office PowerPoint</Application>
  <PresentationFormat>Apresentação na tela (4:3)</PresentationFormat>
  <Paragraphs>1137</Paragraphs>
  <Slides>98</Slides>
  <Notes>8</Notes>
  <HiddenSlides>2</HiddenSlides>
  <MMClips>0</MMClips>
  <ScaleCrop>false</ScaleCrop>
  <HeadingPairs>
    <vt:vector size="6" baseType="variant">
      <vt:variant>
        <vt:lpstr>Tema</vt:lpstr>
      </vt:variant>
      <vt:variant>
        <vt:i4>2</vt:i4>
      </vt:variant>
      <vt:variant>
        <vt:lpstr>Servidores OLE incorporados</vt:lpstr>
      </vt:variant>
      <vt:variant>
        <vt:i4>4</vt:i4>
      </vt:variant>
      <vt:variant>
        <vt:lpstr>Títulos de slides</vt:lpstr>
      </vt:variant>
      <vt:variant>
        <vt:i4>98</vt:i4>
      </vt:variant>
    </vt:vector>
  </HeadingPairs>
  <TitlesOfParts>
    <vt:vector size="104" baseType="lpstr">
      <vt:lpstr>Office Theme</vt:lpstr>
      <vt:lpstr>Default Design</vt:lpstr>
      <vt:lpstr>Document</vt:lpstr>
      <vt:lpstr>Gráfico do Microsoft Excel</vt:lpstr>
      <vt:lpstr>Chart</vt:lpstr>
      <vt:lpstr>Worksheet</vt:lpstr>
      <vt:lpstr>Patients, Communities, Programmes, Policies</vt:lpstr>
      <vt:lpstr>Global health?</vt:lpstr>
      <vt:lpstr>GH principles</vt:lpstr>
      <vt:lpstr>Health needs</vt:lpstr>
      <vt:lpstr>Basic needs : enough water and food</vt:lpstr>
      <vt:lpstr>Safety needs</vt:lpstr>
      <vt:lpstr>Health fulfillment needs : physical, psychosocial</vt:lpstr>
      <vt:lpstr>Risk combinations of ill health</vt:lpstr>
      <vt:lpstr>Present and potential health capacity</vt:lpstr>
      <vt:lpstr>Apresentação do PowerPoint</vt:lpstr>
      <vt:lpstr>Global Health Equity</vt:lpstr>
      <vt:lpstr>Health disparities</vt:lpstr>
      <vt:lpstr>Different risks and forms of ill health</vt:lpstr>
      <vt:lpstr>Excess ill-health vs. best regional standards</vt:lpstr>
      <vt:lpstr>Excess burden of disease vs. HICs</vt:lpstr>
      <vt:lpstr>Distribution and trend of life expectancy</vt:lpstr>
      <vt:lpstr>Distribution of child and adult mortality</vt:lpstr>
      <vt:lpstr>Excess deaths due to health inequity</vt:lpstr>
      <vt:lpstr>Proportion of deaths due to inequity = injustice?</vt:lpstr>
      <vt:lpstr>Trend , burden and share of ill health</vt:lpstr>
      <vt:lpstr>And national health inequities?</vt:lpstr>
      <vt:lpstr>Conclusion GH situation and equity</vt:lpstr>
      <vt:lpstr>The equity approach …</vt:lpstr>
      <vt:lpstr>Vs. The inequity principle</vt:lpstr>
      <vt:lpstr>Annual death toll by…</vt:lpstr>
      <vt:lpstr>The response of health systems</vt:lpstr>
      <vt:lpstr>Gaps in health system resources</vt:lpstr>
      <vt:lpstr>Gaps in health system capacities and performance </vt:lpstr>
      <vt:lpstr>Threshold effect?</vt:lpstr>
      <vt:lpstr>Best efficient use of resources for health</vt:lpstr>
      <vt:lpstr>Apresentação do PowerPoint</vt:lpstr>
      <vt:lpstr>Public financing gap for global health standards/equity</vt:lpstr>
      <vt:lpstr>Ecological dimension : trans-generational equity </vt:lpstr>
      <vt:lpstr>Countries with SHE</vt:lpstr>
      <vt:lpstr>Countries with ëfficient”SHE”</vt:lpstr>
      <vt:lpstr>Apresentação do PowerPoint</vt:lpstr>
      <vt:lpstr>Apresentação do PowerPoint</vt:lpstr>
      <vt:lpstr>Apresentação do PowerPoint</vt:lpstr>
      <vt:lpstr>Referencia estadistica</vt:lpstr>
      <vt:lpstr>Déficit de distribucion global</vt:lpstr>
      <vt:lpstr>Deficit y opciones de redistribucion</vt:lpstr>
      <vt:lpstr>The world’s response</vt:lpstr>
      <vt:lpstr>Apresentação do PowerPoint</vt:lpstr>
      <vt:lpstr>Needs vs health ODA</vt:lpstr>
      <vt:lpstr>Health system fragmented</vt:lpstr>
      <vt:lpstr>Apresentação do PowerPoint</vt:lpstr>
      <vt:lpstr>Mozambique</vt:lpstr>
      <vt:lpstr>Aid effectiveness example: predictability and longevity of ODA must be improved</vt:lpstr>
      <vt:lpstr>Apresentação do PowerPoint</vt:lpstr>
      <vt:lpstr>Apresentação do PowerPoint</vt:lpstr>
      <vt:lpstr>A new global solidarity framework?</vt:lpstr>
      <vt:lpstr>Countries and poulations under mDp</vt:lpstr>
      <vt:lpstr>GDP gap, public financing gap</vt:lpstr>
      <vt:lpstr>Global SS vs. ODA</vt:lpstr>
      <vt:lpstr>Concept and challenge  of Global Health</vt:lpstr>
      <vt:lpstr>From a fragmented to a comprehensive  health system approach</vt:lpstr>
      <vt:lpstr>MSM June 2010  The Role of the EU in Global Health: policy principles and priorities</vt:lpstr>
      <vt:lpstr>MSM June 2010 Moving from Policy to Implementation: the challenge of aid effectiveness  </vt:lpstr>
      <vt:lpstr>MSM June 2010  Effective Distribution and Monitoring of Health ODA</vt:lpstr>
      <vt:lpstr>EU committments to aid effectiveness in health</vt:lpstr>
      <vt:lpstr>EU committments to aid effectiveness in health</vt:lpstr>
      <vt:lpstr>Addressing EU health aid equity and collective capacity in the dialogue</vt:lpstr>
      <vt:lpstr>Global governance/ work with WHO</vt:lpstr>
      <vt:lpstr>Health coherence</vt:lpstr>
      <vt:lpstr>EU and US in Global health</vt:lpstr>
      <vt:lpstr>US vs. EU on Global Health</vt:lpstr>
      <vt:lpstr>US vs EU constitution</vt:lpstr>
      <vt:lpstr> Health ODA and equity in the last decade (for all?)</vt:lpstr>
      <vt:lpstr>Federailsm</vt:lpstr>
      <vt:lpstr>US vs EU economy and income equality</vt:lpstr>
      <vt:lpstr>US vs. EU fiscal policies</vt:lpstr>
      <vt:lpstr>US vs. EU healthy lifestyles?</vt:lpstr>
      <vt:lpstr>US vs. EU child mortality</vt:lpstr>
      <vt:lpstr>US vs. EU adult mortality rates</vt:lpstr>
      <vt:lpstr>US vs. EU health systems</vt:lpstr>
      <vt:lpstr>US vs. EU health spending</vt:lpstr>
      <vt:lpstr>Apresentação do PowerPoint</vt:lpstr>
      <vt:lpstr>US vs. EU development policies</vt:lpstr>
      <vt:lpstr>US vs. EU development priorities</vt:lpstr>
      <vt:lpstr>Agriculture, food security and aid modalities</vt:lpstr>
      <vt:lpstr>US vs. EU development aid levels</vt:lpstr>
      <vt:lpstr>Apresentação do PowerPoint</vt:lpstr>
      <vt:lpstr>Apresentação do PowerPoint</vt:lpstr>
      <vt:lpstr>US vs. EU ODA distribution</vt:lpstr>
      <vt:lpstr>Apresentação do PowerPoint</vt:lpstr>
      <vt:lpstr>Compliance with aid effectiveness</vt:lpstr>
      <vt:lpstr>US vs. EU policies on global health</vt:lpstr>
      <vt:lpstr>US vs. EU levels of HDA</vt:lpstr>
      <vt:lpstr>Apresentação do PowerPoint</vt:lpstr>
      <vt:lpstr>US HAD equity</vt:lpstr>
      <vt:lpstr>EU HDA equity</vt:lpstr>
      <vt:lpstr>Challenges for EU and US on GHE</vt:lpstr>
      <vt:lpstr>Challenges for EU and US on GHE</vt:lpstr>
      <vt:lpstr>Economic frameworks: </vt:lpstr>
      <vt:lpstr>Social frameworks</vt:lpstr>
      <vt:lpstr>Ecological governance</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health  A new framework needed?</dc:title>
  <dc:creator>thandabantu</dc:creator>
  <cp:lastModifiedBy>Célia Almeida</cp:lastModifiedBy>
  <cp:revision>133</cp:revision>
  <dcterms:created xsi:type="dcterms:W3CDTF">2012-02-01T16:51:04Z</dcterms:created>
  <dcterms:modified xsi:type="dcterms:W3CDTF">2012-05-11T12:26:20Z</dcterms:modified>
</cp:coreProperties>
</file>