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4" r:id="rId12"/>
    <p:sldId id="271" r:id="rId13"/>
    <p:sldId id="273" r:id="rId14"/>
    <p:sldId id="279" r:id="rId15"/>
    <p:sldId id="275" r:id="rId16"/>
    <p:sldId id="276" r:id="rId17"/>
    <p:sldId id="277" r:id="rId18"/>
    <p:sldId id="28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F63FA-1851-4FD1-9C13-FB87AC370CEE}" type="doc">
      <dgm:prSet loTypeId="urn:microsoft.com/office/officeart/2005/8/layout/hList7#1" loCatId="relationship" qsTypeId="urn:microsoft.com/office/officeart/2005/8/quickstyle/simple1" qsCatId="simple" csTypeId="urn:microsoft.com/office/officeart/2005/8/colors/accent1_2" csCatId="accent1" phldr="1"/>
      <dgm:spPr/>
    </dgm:pt>
    <dgm:pt modelId="{9B3F5BCC-CA8A-40DE-A3FD-002FF6904A29}">
      <dgm:prSet phldrT="[Text]"/>
      <dgm:spPr/>
      <dgm:t>
        <a:bodyPr/>
        <a:lstStyle/>
        <a:p>
          <a:r>
            <a:rPr lang="en-US" err="1"/>
            <a:t>Ecologia</a:t>
          </a:r>
          <a:endParaRPr lang="en-US"/>
        </a:p>
      </dgm:t>
    </dgm:pt>
    <dgm:pt modelId="{19BCBD20-51D5-4862-933F-A2F575DDD83D}" type="parTrans" cxnId="{E657185F-60C9-4720-ACD7-01FEBD2EECBF}">
      <dgm:prSet/>
      <dgm:spPr/>
      <dgm:t>
        <a:bodyPr/>
        <a:lstStyle/>
        <a:p>
          <a:endParaRPr lang="en-US"/>
        </a:p>
      </dgm:t>
    </dgm:pt>
    <dgm:pt modelId="{91A689A6-2F90-4750-B535-055EC0BCAC31}" type="sibTrans" cxnId="{E657185F-60C9-4720-ACD7-01FEBD2EECBF}">
      <dgm:prSet/>
      <dgm:spPr/>
      <dgm:t>
        <a:bodyPr/>
        <a:lstStyle/>
        <a:p>
          <a:endParaRPr lang="en-US"/>
        </a:p>
      </dgm:t>
    </dgm:pt>
    <dgm:pt modelId="{3FAA2C33-383F-4717-ACD3-EEECFDC0DCD8}">
      <dgm:prSet phldrT="[Text]"/>
      <dgm:spPr/>
      <dgm:t>
        <a:bodyPr/>
        <a:lstStyle/>
        <a:p>
          <a:r>
            <a:rPr lang="en-US" err="1"/>
            <a:t>Economia</a:t>
          </a:r>
          <a:endParaRPr lang="en-US"/>
        </a:p>
      </dgm:t>
    </dgm:pt>
    <dgm:pt modelId="{EE0F6171-0DC9-496F-B82B-133F7C049C28}" type="parTrans" cxnId="{BD2CDF46-4EE7-4C46-A159-870D7570E4AC}">
      <dgm:prSet/>
      <dgm:spPr/>
      <dgm:t>
        <a:bodyPr/>
        <a:lstStyle/>
        <a:p>
          <a:endParaRPr lang="en-US"/>
        </a:p>
      </dgm:t>
    </dgm:pt>
    <dgm:pt modelId="{4733C6D2-50A4-42BC-8C8E-08CFCA87A58D}" type="sibTrans" cxnId="{BD2CDF46-4EE7-4C46-A159-870D7570E4AC}">
      <dgm:prSet/>
      <dgm:spPr/>
      <dgm:t>
        <a:bodyPr/>
        <a:lstStyle/>
        <a:p>
          <a:endParaRPr lang="en-US"/>
        </a:p>
      </dgm:t>
    </dgm:pt>
    <dgm:pt modelId="{5BA23FC6-9D0C-4F99-8383-A2C995C99F32}">
      <dgm:prSet phldrT="[Text]"/>
      <dgm:spPr/>
      <dgm:t>
        <a:bodyPr/>
        <a:lstStyle/>
        <a:p>
          <a:r>
            <a:rPr lang="en-US" err="1"/>
            <a:t>Leyes</a:t>
          </a:r>
          <a:endParaRPr lang="en-US"/>
        </a:p>
      </dgm:t>
    </dgm:pt>
    <dgm:pt modelId="{79E588F0-F9CF-4084-B2C9-857D1D3CB0EE}" type="parTrans" cxnId="{2F24B1A8-9698-441D-8FC1-B9A56A3FD425}">
      <dgm:prSet/>
      <dgm:spPr/>
      <dgm:t>
        <a:bodyPr/>
        <a:lstStyle/>
        <a:p>
          <a:endParaRPr lang="en-US"/>
        </a:p>
      </dgm:t>
    </dgm:pt>
    <dgm:pt modelId="{517CFC32-7872-41CD-B17E-8680A78C87B6}" type="sibTrans" cxnId="{2F24B1A8-9698-441D-8FC1-B9A56A3FD425}">
      <dgm:prSet/>
      <dgm:spPr/>
      <dgm:t>
        <a:bodyPr/>
        <a:lstStyle/>
        <a:p>
          <a:endParaRPr lang="en-US"/>
        </a:p>
      </dgm:t>
    </dgm:pt>
    <dgm:pt modelId="{1A166156-9325-439C-ABC2-D0B920DCC7EF}">
      <dgm:prSet phldrT="[Text]"/>
      <dgm:spPr/>
      <dgm:t>
        <a:bodyPr/>
        <a:lstStyle/>
        <a:p>
          <a:r>
            <a:rPr lang="en-US" err="1"/>
            <a:t>Conocimiento</a:t>
          </a:r>
          <a:endParaRPr lang="en-US"/>
        </a:p>
      </dgm:t>
    </dgm:pt>
    <dgm:pt modelId="{702C980A-0DA8-4D79-A2A4-A7849FFAF173}" type="parTrans" cxnId="{E167557B-2CB5-4DB9-BA97-8AD76BF3B501}">
      <dgm:prSet/>
      <dgm:spPr/>
      <dgm:t>
        <a:bodyPr/>
        <a:lstStyle/>
        <a:p>
          <a:endParaRPr lang="en-US"/>
        </a:p>
      </dgm:t>
    </dgm:pt>
    <dgm:pt modelId="{D4DF63E5-1513-4BA8-B358-61E5D72A53B6}" type="sibTrans" cxnId="{E167557B-2CB5-4DB9-BA97-8AD76BF3B501}">
      <dgm:prSet/>
      <dgm:spPr/>
      <dgm:t>
        <a:bodyPr/>
        <a:lstStyle/>
        <a:p>
          <a:endParaRPr lang="en-US"/>
        </a:p>
      </dgm:t>
    </dgm:pt>
    <dgm:pt modelId="{0558579F-34CC-4420-85F5-77E46059CAD3}" type="pres">
      <dgm:prSet presAssocID="{FFCF63FA-1851-4FD1-9C13-FB87AC370CEE}" presName="Name0" presStyleCnt="0">
        <dgm:presLayoutVars>
          <dgm:dir/>
          <dgm:resizeHandles val="exact"/>
        </dgm:presLayoutVars>
      </dgm:prSet>
      <dgm:spPr/>
    </dgm:pt>
    <dgm:pt modelId="{9DCC7E42-55B4-43C2-8A02-56E8D78D8791}" type="pres">
      <dgm:prSet presAssocID="{FFCF63FA-1851-4FD1-9C13-FB87AC370CEE}" presName="fgShape" presStyleLbl="fgShp" presStyleIdx="0" presStyleCnt="1"/>
      <dgm:spPr/>
    </dgm:pt>
    <dgm:pt modelId="{CFB5C395-3137-477E-87D9-CECC7CC5C193}" type="pres">
      <dgm:prSet presAssocID="{FFCF63FA-1851-4FD1-9C13-FB87AC370CEE}" presName="linComp" presStyleCnt="0"/>
      <dgm:spPr/>
    </dgm:pt>
    <dgm:pt modelId="{9BE09DAF-771F-4C86-9036-795AD71A7EF3}" type="pres">
      <dgm:prSet presAssocID="{9B3F5BCC-CA8A-40DE-A3FD-002FF6904A29}" presName="compNode" presStyleCnt="0"/>
      <dgm:spPr/>
    </dgm:pt>
    <dgm:pt modelId="{D0EA184F-7394-457F-AA33-10E839E40D69}" type="pres">
      <dgm:prSet presAssocID="{9B3F5BCC-CA8A-40DE-A3FD-002FF6904A29}" presName="bkgdShape" presStyleLbl="node1" presStyleIdx="0" presStyleCnt="4"/>
      <dgm:spPr/>
      <dgm:t>
        <a:bodyPr/>
        <a:lstStyle/>
        <a:p>
          <a:endParaRPr lang="en-US"/>
        </a:p>
      </dgm:t>
    </dgm:pt>
    <dgm:pt modelId="{C5B30A65-E514-48EF-8AEA-BF6401781B87}" type="pres">
      <dgm:prSet presAssocID="{9B3F5BCC-CA8A-40DE-A3FD-002FF6904A2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5F5E1-7D8B-48E9-8F9C-B9785AFCA38C}" type="pres">
      <dgm:prSet presAssocID="{9B3F5BCC-CA8A-40DE-A3FD-002FF6904A29}" presName="invisiNode" presStyleLbl="node1" presStyleIdx="0" presStyleCnt="4"/>
      <dgm:spPr/>
    </dgm:pt>
    <dgm:pt modelId="{24E6AADD-7115-4CD6-81E1-379444ECE46C}" type="pres">
      <dgm:prSet presAssocID="{9B3F5BCC-CA8A-40DE-A3FD-002FF6904A29}" presName="imagNode" presStyleLbl="fgImgPlace1" presStyleIdx="0" presStyleCnt="4"/>
      <dgm:spPr/>
    </dgm:pt>
    <dgm:pt modelId="{C23406B7-3392-429C-9C71-DA0FB8B43F5C}" type="pres">
      <dgm:prSet presAssocID="{91A689A6-2F90-4750-B535-055EC0BCAC3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48FAF9-81EB-4345-85D7-FEB96409E3A5}" type="pres">
      <dgm:prSet presAssocID="{3FAA2C33-383F-4717-ACD3-EEECFDC0DCD8}" presName="compNode" presStyleCnt="0"/>
      <dgm:spPr/>
    </dgm:pt>
    <dgm:pt modelId="{DE5B24C9-D376-4E8F-A165-D3C060501148}" type="pres">
      <dgm:prSet presAssocID="{3FAA2C33-383F-4717-ACD3-EEECFDC0DCD8}" presName="bkgdShape" presStyleLbl="node1" presStyleIdx="1" presStyleCnt="4"/>
      <dgm:spPr/>
      <dgm:t>
        <a:bodyPr/>
        <a:lstStyle/>
        <a:p>
          <a:endParaRPr lang="en-US"/>
        </a:p>
      </dgm:t>
    </dgm:pt>
    <dgm:pt modelId="{3954D2F0-7110-45F8-8794-BE06FB35FCB5}" type="pres">
      <dgm:prSet presAssocID="{3FAA2C33-383F-4717-ACD3-EEECFDC0DCD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ECCC1-55C6-478B-91E9-94B7E1C307EE}" type="pres">
      <dgm:prSet presAssocID="{3FAA2C33-383F-4717-ACD3-EEECFDC0DCD8}" presName="invisiNode" presStyleLbl="node1" presStyleIdx="1" presStyleCnt="4"/>
      <dgm:spPr/>
    </dgm:pt>
    <dgm:pt modelId="{9CC565CA-42D5-4AB9-909F-EACD7761070F}" type="pres">
      <dgm:prSet presAssocID="{3FAA2C33-383F-4717-ACD3-EEECFDC0DCD8}" presName="imagNode" presStyleLbl="fgImgPlace1" presStyleIdx="1" presStyleCnt="4"/>
      <dgm:spPr/>
    </dgm:pt>
    <dgm:pt modelId="{E9C12394-D1D8-44FC-9B72-EB8723DDF6DC}" type="pres">
      <dgm:prSet presAssocID="{4733C6D2-50A4-42BC-8C8E-08CFCA87A5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3526EC3-77F1-457D-8A1F-469A2A7E477D}" type="pres">
      <dgm:prSet presAssocID="{1A166156-9325-439C-ABC2-D0B920DCC7EF}" presName="compNode" presStyleCnt="0"/>
      <dgm:spPr/>
    </dgm:pt>
    <dgm:pt modelId="{9B8454A3-3C19-436F-95DA-F418D94027AB}" type="pres">
      <dgm:prSet presAssocID="{1A166156-9325-439C-ABC2-D0B920DCC7EF}" presName="bkgdShape" presStyleLbl="node1" presStyleIdx="2" presStyleCnt="4"/>
      <dgm:spPr/>
      <dgm:t>
        <a:bodyPr/>
        <a:lstStyle/>
        <a:p>
          <a:endParaRPr lang="en-US"/>
        </a:p>
      </dgm:t>
    </dgm:pt>
    <dgm:pt modelId="{5CC1D70A-5060-422F-AD68-0CBCDE5875AE}" type="pres">
      <dgm:prSet presAssocID="{1A166156-9325-439C-ABC2-D0B920DCC7E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EB674-EED1-4D74-9801-14F075CF02B9}" type="pres">
      <dgm:prSet presAssocID="{1A166156-9325-439C-ABC2-D0B920DCC7EF}" presName="invisiNode" presStyleLbl="node1" presStyleIdx="2" presStyleCnt="4"/>
      <dgm:spPr/>
    </dgm:pt>
    <dgm:pt modelId="{82B4E753-DC83-4912-B262-8A45CC9D2B95}" type="pres">
      <dgm:prSet presAssocID="{1A166156-9325-439C-ABC2-D0B920DCC7EF}" presName="imagNode" presStyleLbl="fgImgPlace1" presStyleIdx="2" presStyleCnt="4" custLinFactNeighborX="-1535" custLinFactNeighborY="6527"/>
      <dgm:spPr/>
    </dgm:pt>
    <dgm:pt modelId="{DA76DE42-965F-4430-ADF2-33F7B1F351E8}" type="pres">
      <dgm:prSet presAssocID="{D4DF63E5-1513-4BA8-B358-61E5D72A53B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F6E848-F6F0-4A38-8F72-0B2A25BC37C4}" type="pres">
      <dgm:prSet presAssocID="{5BA23FC6-9D0C-4F99-8383-A2C995C99F32}" presName="compNode" presStyleCnt="0"/>
      <dgm:spPr/>
    </dgm:pt>
    <dgm:pt modelId="{79582CEB-C9B5-4BEB-97FD-38A2CE199D47}" type="pres">
      <dgm:prSet presAssocID="{5BA23FC6-9D0C-4F99-8383-A2C995C99F32}" presName="bkgdShape" presStyleLbl="node1" presStyleIdx="3" presStyleCnt="4"/>
      <dgm:spPr/>
      <dgm:t>
        <a:bodyPr/>
        <a:lstStyle/>
        <a:p>
          <a:endParaRPr lang="en-US"/>
        </a:p>
      </dgm:t>
    </dgm:pt>
    <dgm:pt modelId="{D81B4AE0-5B99-4E87-8FEA-F3A6C417C8EE}" type="pres">
      <dgm:prSet presAssocID="{5BA23FC6-9D0C-4F99-8383-A2C995C99F3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70AE6-1128-4309-B46F-D19A5F700632}" type="pres">
      <dgm:prSet presAssocID="{5BA23FC6-9D0C-4F99-8383-A2C995C99F32}" presName="invisiNode" presStyleLbl="node1" presStyleIdx="3" presStyleCnt="4"/>
      <dgm:spPr/>
    </dgm:pt>
    <dgm:pt modelId="{1D9A3EFB-AF4B-443A-BA4C-5D7A86B95BCB}" type="pres">
      <dgm:prSet presAssocID="{5BA23FC6-9D0C-4F99-8383-A2C995C99F32}" presName="imagNode" presStyleLbl="fgImgPlace1" presStyleIdx="3" presStyleCnt="4"/>
      <dgm:spPr/>
    </dgm:pt>
  </dgm:ptLst>
  <dgm:cxnLst>
    <dgm:cxn modelId="{69A39B1A-37D8-4083-A58B-E377E8DDFBBB}" type="presOf" srcId="{5BA23FC6-9D0C-4F99-8383-A2C995C99F32}" destId="{D81B4AE0-5B99-4E87-8FEA-F3A6C417C8EE}" srcOrd="1" destOrd="0" presId="urn:microsoft.com/office/officeart/2005/8/layout/hList7#1"/>
    <dgm:cxn modelId="{7745CD90-E764-4B09-9B18-0A37A5B5EF83}" type="presOf" srcId="{4733C6D2-50A4-42BC-8C8E-08CFCA87A58D}" destId="{E9C12394-D1D8-44FC-9B72-EB8723DDF6DC}" srcOrd="0" destOrd="0" presId="urn:microsoft.com/office/officeart/2005/8/layout/hList7#1"/>
    <dgm:cxn modelId="{BD2CDF46-4EE7-4C46-A159-870D7570E4AC}" srcId="{FFCF63FA-1851-4FD1-9C13-FB87AC370CEE}" destId="{3FAA2C33-383F-4717-ACD3-EEECFDC0DCD8}" srcOrd="1" destOrd="0" parTransId="{EE0F6171-0DC9-496F-B82B-133F7C049C28}" sibTransId="{4733C6D2-50A4-42BC-8C8E-08CFCA87A58D}"/>
    <dgm:cxn modelId="{F6C94F28-1A27-4307-A21D-62EFCEC7308F}" type="presOf" srcId="{FFCF63FA-1851-4FD1-9C13-FB87AC370CEE}" destId="{0558579F-34CC-4420-85F5-77E46059CAD3}" srcOrd="0" destOrd="0" presId="urn:microsoft.com/office/officeart/2005/8/layout/hList7#1"/>
    <dgm:cxn modelId="{923DFA8F-E02E-476B-83D3-845E242DAF55}" type="presOf" srcId="{5BA23FC6-9D0C-4F99-8383-A2C995C99F32}" destId="{79582CEB-C9B5-4BEB-97FD-38A2CE199D47}" srcOrd="0" destOrd="0" presId="urn:microsoft.com/office/officeart/2005/8/layout/hList7#1"/>
    <dgm:cxn modelId="{CAA7F8FC-B4E0-4A7E-983C-C091BD3550B1}" type="presOf" srcId="{91A689A6-2F90-4750-B535-055EC0BCAC31}" destId="{C23406B7-3392-429C-9C71-DA0FB8B43F5C}" srcOrd="0" destOrd="0" presId="urn:microsoft.com/office/officeart/2005/8/layout/hList7#1"/>
    <dgm:cxn modelId="{2F24B1A8-9698-441D-8FC1-B9A56A3FD425}" srcId="{FFCF63FA-1851-4FD1-9C13-FB87AC370CEE}" destId="{5BA23FC6-9D0C-4F99-8383-A2C995C99F32}" srcOrd="3" destOrd="0" parTransId="{79E588F0-F9CF-4084-B2C9-857D1D3CB0EE}" sibTransId="{517CFC32-7872-41CD-B17E-8680A78C87B6}"/>
    <dgm:cxn modelId="{48D12A34-E9D5-4256-9BCB-2A68ADA80D74}" type="presOf" srcId="{1A166156-9325-439C-ABC2-D0B920DCC7EF}" destId="{5CC1D70A-5060-422F-AD68-0CBCDE5875AE}" srcOrd="1" destOrd="0" presId="urn:microsoft.com/office/officeart/2005/8/layout/hList7#1"/>
    <dgm:cxn modelId="{E657185F-60C9-4720-ACD7-01FEBD2EECBF}" srcId="{FFCF63FA-1851-4FD1-9C13-FB87AC370CEE}" destId="{9B3F5BCC-CA8A-40DE-A3FD-002FF6904A29}" srcOrd="0" destOrd="0" parTransId="{19BCBD20-51D5-4862-933F-A2F575DDD83D}" sibTransId="{91A689A6-2F90-4750-B535-055EC0BCAC31}"/>
    <dgm:cxn modelId="{D1E142EB-765A-4897-9B0A-1C0895C96FEC}" type="presOf" srcId="{1A166156-9325-439C-ABC2-D0B920DCC7EF}" destId="{9B8454A3-3C19-436F-95DA-F418D94027AB}" srcOrd="0" destOrd="0" presId="urn:microsoft.com/office/officeart/2005/8/layout/hList7#1"/>
    <dgm:cxn modelId="{2AA7D475-14C5-4D2E-ABCC-D630DBF67A80}" type="presOf" srcId="{3FAA2C33-383F-4717-ACD3-EEECFDC0DCD8}" destId="{3954D2F0-7110-45F8-8794-BE06FB35FCB5}" srcOrd="1" destOrd="0" presId="urn:microsoft.com/office/officeart/2005/8/layout/hList7#1"/>
    <dgm:cxn modelId="{E167557B-2CB5-4DB9-BA97-8AD76BF3B501}" srcId="{FFCF63FA-1851-4FD1-9C13-FB87AC370CEE}" destId="{1A166156-9325-439C-ABC2-D0B920DCC7EF}" srcOrd="2" destOrd="0" parTransId="{702C980A-0DA8-4D79-A2A4-A7849FFAF173}" sibTransId="{D4DF63E5-1513-4BA8-B358-61E5D72A53B6}"/>
    <dgm:cxn modelId="{3C7E8F21-0859-49AB-AEEC-4E8A2BA46AB5}" type="presOf" srcId="{3FAA2C33-383F-4717-ACD3-EEECFDC0DCD8}" destId="{DE5B24C9-D376-4E8F-A165-D3C060501148}" srcOrd="0" destOrd="0" presId="urn:microsoft.com/office/officeart/2005/8/layout/hList7#1"/>
    <dgm:cxn modelId="{3A97D8EF-EAD4-4B24-8DBE-160847C8D0A3}" type="presOf" srcId="{D4DF63E5-1513-4BA8-B358-61E5D72A53B6}" destId="{DA76DE42-965F-4430-ADF2-33F7B1F351E8}" srcOrd="0" destOrd="0" presId="urn:microsoft.com/office/officeart/2005/8/layout/hList7#1"/>
    <dgm:cxn modelId="{25192ABB-937A-4384-A957-3504826F264B}" type="presOf" srcId="{9B3F5BCC-CA8A-40DE-A3FD-002FF6904A29}" destId="{C5B30A65-E514-48EF-8AEA-BF6401781B87}" srcOrd="1" destOrd="0" presId="urn:microsoft.com/office/officeart/2005/8/layout/hList7#1"/>
    <dgm:cxn modelId="{A61EDB8C-1050-4468-9411-18D5B6E26EA2}" type="presOf" srcId="{9B3F5BCC-CA8A-40DE-A3FD-002FF6904A29}" destId="{D0EA184F-7394-457F-AA33-10E839E40D69}" srcOrd="0" destOrd="0" presId="urn:microsoft.com/office/officeart/2005/8/layout/hList7#1"/>
    <dgm:cxn modelId="{EAF17821-BB21-46CD-AC79-B9D1C451B0A1}" type="presParOf" srcId="{0558579F-34CC-4420-85F5-77E46059CAD3}" destId="{9DCC7E42-55B4-43C2-8A02-56E8D78D8791}" srcOrd="0" destOrd="0" presId="urn:microsoft.com/office/officeart/2005/8/layout/hList7#1"/>
    <dgm:cxn modelId="{1FA92A95-2844-459A-9C3A-AABCBF076415}" type="presParOf" srcId="{0558579F-34CC-4420-85F5-77E46059CAD3}" destId="{CFB5C395-3137-477E-87D9-CECC7CC5C193}" srcOrd="1" destOrd="0" presId="urn:microsoft.com/office/officeart/2005/8/layout/hList7#1"/>
    <dgm:cxn modelId="{A798AA49-9E20-43F6-BB0C-C0B3FB0B112E}" type="presParOf" srcId="{CFB5C395-3137-477E-87D9-CECC7CC5C193}" destId="{9BE09DAF-771F-4C86-9036-795AD71A7EF3}" srcOrd="0" destOrd="0" presId="urn:microsoft.com/office/officeart/2005/8/layout/hList7#1"/>
    <dgm:cxn modelId="{D40370F7-C031-4624-B8B3-5C7D0A599A63}" type="presParOf" srcId="{9BE09DAF-771F-4C86-9036-795AD71A7EF3}" destId="{D0EA184F-7394-457F-AA33-10E839E40D69}" srcOrd="0" destOrd="0" presId="urn:microsoft.com/office/officeart/2005/8/layout/hList7#1"/>
    <dgm:cxn modelId="{7C3AB7D8-2366-412D-872F-712F07064EA5}" type="presParOf" srcId="{9BE09DAF-771F-4C86-9036-795AD71A7EF3}" destId="{C5B30A65-E514-48EF-8AEA-BF6401781B87}" srcOrd="1" destOrd="0" presId="urn:microsoft.com/office/officeart/2005/8/layout/hList7#1"/>
    <dgm:cxn modelId="{7665DF02-DCCF-4978-A205-4C9367723190}" type="presParOf" srcId="{9BE09DAF-771F-4C86-9036-795AD71A7EF3}" destId="{6435F5E1-7D8B-48E9-8F9C-B9785AFCA38C}" srcOrd="2" destOrd="0" presId="urn:microsoft.com/office/officeart/2005/8/layout/hList7#1"/>
    <dgm:cxn modelId="{23DC3D2C-3AB6-4442-9484-E2ECFBEFEB62}" type="presParOf" srcId="{9BE09DAF-771F-4C86-9036-795AD71A7EF3}" destId="{24E6AADD-7115-4CD6-81E1-379444ECE46C}" srcOrd="3" destOrd="0" presId="urn:microsoft.com/office/officeart/2005/8/layout/hList7#1"/>
    <dgm:cxn modelId="{D964A661-BA8F-422B-A9B5-9E6FEF427679}" type="presParOf" srcId="{CFB5C395-3137-477E-87D9-CECC7CC5C193}" destId="{C23406B7-3392-429C-9C71-DA0FB8B43F5C}" srcOrd="1" destOrd="0" presId="urn:microsoft.com/office/officeart/2005/8/layout/hList7#1"/>
    <dgm:cxn modelId="{F5BE482D-4168-4521-A71D-87F6E5145649}" type="presParOf" srcId="{CFB5C395-3137-477E-87D9-CECC7CC5C193}" destId="{3F48FAF9-81EB-4345-85D7-FEB96409E3A5}" srcOrd="2" destOrd="0" presId="urn:microsoft.com/office/officeart/2005/8/layout/hList7#1"/>
    <dgm:cxn modelId="{89B7AFAB-57F7-4711-AB11-1DC7B44273A7}" type="presParOf" srcId="{3F48FAF9-81EB-4345-85D7-FEB96409E3A5}" destId="{DE5B24C9-D376-4E8F-A165-D3C060501148}" srcOrd="0" destOrd="0" presId="urn:microsoft.com/office/officeart/2005/8/layout/hList7#1"/>
    <dgm:cxn modelId="{EB9BEF10-F617-4856-A27C-506416FD245D}" type="presParOf" srcId="{3F48FAF9-81EB-4345-85D7-FEB96409E3A5}" destId="{3954D2F0-7110-45F8-8794-BE06FB35FCB5}" srcOrd="1" destOrd="0" presId="urn:microsoft.com/office/officeart/2005/8/layout/hList7#1"/>
    <dgm:cxn modelId="{E6096A25-186C-4B19-AB27-20CAB202FCDA}" type="presParOf" srcId="{3F48FAF9-81EB-4345-85D7-FEB96409E3A5}" destId="{4CFECCC1-55C6-478B-91E9-94B7E1C307EE}" srcOrd="2" destOrd="0" presId="urn:microsoft.com/office/officeart/2005/8/layout/hList7#1"/>
    <dgm:cxn modelId="{86BA4D89-5E58-47E8-80EF-BD84AD2E319B}" type="presParOf" srcId="{3F48FAF9-81EB-4345-85D7-FEB96409E3A5}" destId="{9CC565CA-42D5-4AB9-909F-EACD7761070F}" srcOrd="3" destOrd="0" presId="urn:microsoft.com/office/officeart/2005/8/layout/hList7#1"/>
    <dgm:cxn modelId="{14C0A5A8-B032-497C-9E80-CE37E793DF83}" type="presParOf" srcId="{CFB5C395-3137-477E-87D9-CECC7CC5C193}" destId="{E9C12394-D1D8-44FC-9B72-EB8723DDF6DC}" srcOrd="3" destOrd="0" presId="urn:microsoft.com/office/officeart/2005/8/layout/hList7#1"/>
    <dgm:cxn modelId="{1E1367EC-7976-4302-86B6-C8D759BB849D}" type="presParOf" srcId="{CFB5C395-3137-477E-87D9-CECC7CC5C193}" destId="{53526EC3-77F1-457D-8A1F-469A2A7E477D}" srcOrd="4" destOrd="0" presId="urn:microsoft.com/office/officeart/2005/8/layout/hList7#1"/>
    <dgm:cxn modelId="{EFCC0A30-6882-4279-A421-13DB4E048031}" type="presParOf" srcId="{53526EC3-77F1-457D-8A1F-469A2A7E477D}" destId="{9B8454A3-3C19-436F-95DA-F418D94027AB}" srcOrd="0" destOrd="0" presId="urn:microsoft.com/office/officeart/2005/8/layout/hList7#1"/>
    <dgm:cxn modelId="{46234939-93DC-4EB9-9BFD-8EC02BFEC894}" type="presParOf" srcId="{53526EC3-77F1-457D-8A1F-469A2A7E477D}" destId="{5CC1D70A-5060-422F-AD68-0CBCDE5875AE}" srcOrd="1" destOrd="0" presId="urn:microsoft.com/office/officeart/2005/8/layout/hList7#1"/>
    <dgm:cxn modelId="{64ABA762-500F-482A-AAAB-FCDF389B1455}" type="presParOf" srcId="{53526EC3-77F1-457D-8A1F-469A2A7E477D}" destId="{8FEEB674-EED1-4D74-9801-14F075CF02B9}" srcOrd="2" destOrd="0" presId="urn:microsoft.com/office/officeart/2005/8/layout/hList7#1"/>
    <dgm:cxn modelId="{6843DCF0-2EF1-40E9-8A64-11EAD44E26BB}" type="presParOf" srcId="{53526EC3-77F1-457D-8A1F-469A2A7E477D}" destId="{82B4E753-DC83-4912-B262-8A45CC9D2B95}" srcOrd="3" destOrd="0" presId="urn:microsoft.com/office/officeart/2005/8/layout/hList7#1"/>
    <dgm:cxn modelId="{93492C53-C1BA-4D92-9C1B-2EA3E9D48634}" type="presParOf" srcId="{CFB5C395-3137-477E-87D9-CECC7CC5C193}" destId="{DA76DE42-965F-4430-ADF2-33F7B1F351E8}" srcOrd="5" destOrd="0" presId="urn:microsoft.com/office/officeart/2005/8/layout/hList7#1"/>
    <dgm:cxn modelId="{9B666E19-D2DF-4BF6-B9D4-DE8BBF07578A}" type="presParOf" srcId="{CFB5C395-3137-477E-87D9-CECC7CC5C193}" destId="{9AF6E848-F6F0-4A38-8F72-0B2A25BC37C4}" srcOrd="6" destOrd="0" presId="urn:microsoft.com/office/officeart/2005/8/layout/hList7#1"/>
    <dgm:cxn modelId="{923430D9-C192-4007-8828-9CB32F9D9072}" type="presParOf" srcId="{9AF6E848-F6F0-4A38-8F72-0B2A25BC37C4}" destId="{79582CEB-C9B5-4BEB-97FD-38A2CE199D47}" srcOrd="0" destOrd="0" presId="urn:microsoft.com/office/officeart/2005/8/layout/hList7#1"/>
    <dgm:cxn modelId="{FC4753F4-3496-42C4-9D38-72B1AA21E562}" type="presParOf" srcId="{9AF6E848-F6F0-4A38-8F72-0B2A25BC37C4}" destId="{D81B4AE0-5B99-4E87-8FEA-F3A6C417C8EE}" srcOrd="1" destOrd="0" presId="urn:microsoft.com/office/officeart/2005/8/layout/hList7#1"/>
    <dgm:cxn modelId="{A545ED75-DF67-4C3C-8DF8-2DC7E752F26A}" type="presParOf" srcId="{9AF6E848-F6F0-4A38-8F72-0B2A25BC37C4}" destId="{8D670AE6-1128-4309-B46F-D19A5F700632}" srcOrd="2" destOrd="0" presId="urn:microsoft.com/office/officeart/2005/8/layout/hList7#1"/>
    <dgm:cxn modelId="{4FF414A9-4F2B-45F9-88DE-5F09DDA83331}" type="presParOf" srcId="{9AF6E848-F6F0-4A38-8F72-0B2A25BC37C4}" destId="{1D9A3EFB-AF4B-443A-BA4C-5D7A86B95BC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A184F-7394-457F-AA33-10E839E40D69}">
      <dsp:nvSpPr>
        <dsp:cNvPr id="0" name=""/>
        <dsp:cNvSpPr/>
      </dsp:nvSpPr>
      <dsp:spPr>
        <a:xfrm>
          <a:off x="1918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Ecologia</a:t>
          </a:r>
          <a:endParaRPr lang="en-US" sz="2100" kern="1200"/>
        </a:p>
      </dsp:txBody>
      <dsp:txXfrm>
        <a:off x="1918" y="1407160"/>
        <a:ext cx="2011188" cy="1407160"/>
      </dsp:txXfrm>
    </dsp:sp>
    <dsp:sp modelId="{24E6AADD-7115-4CD6-81E1-379444ECE46C}">
      <dsp:nvSpPr>
        <dsp:cNvPr id="0" name=""/>
        <dsp:cNvSpPr/>
      </dsp:nvSpPr>
      <dsp:spPr>
        <a:xfrm>
          <a:off x="421782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B24C9-D376-4E8F-A165-D3C060501148}">
      <dsp:nvSpPr>
        <dsp:cNvPr id="0" name=""/>
        <dsp:cNvSpPr/>
      </dsp:nvSpPr>
      <dsp:spPr>
        <a:xfrm>
          <a:off x="2073443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Economia</a:t>
          </a:r>
          <a:endParaRPr lang="en-US" sz="2100" kern="1200"/>
        </a:p>
      </dsp:txBody>
      <dsp:txXfrm>
        <a:off x="2073443" y="1407160"/>
        <a:ext cx="2011188" cy="1407160"/>
      </dsp:txXfrm>
    </dsp:sp>
    <dsp:sp modelId="{9CC565CA-42D5-4AB9-909F-EACD7761070F}">
      <dsp:nvSpPr>
        <dsp:cNvPr id="0" name=""/>
        <dsp:cNvSpPr/>
      </dsp:nvSpPr>
      <dsp:spPr>
        <a:xfrm>
          <a:off x="2493307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454A3-3C19-436F-95DA-F418D94027AB}">
      <dsp:nvSpPr>
        <dsp:cNvPr id="0" name=""/>
        <dsp:cNvSpPr/>
      </dsp:nvSpPr>
      <dsp:spPr>
        <a:xfrm>
          <a:off x="4144967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Conocimiento</a:t>
          </a:r>
          <a:endParaRPr lang="en-US" sz="2100" kern="1200"/>
        </a:p>
      </dsp:txBody>
      <dsp:txXfrm>
        <a:off x="4144967" y="1407160"/>
        <a:ext cx="2011188" cy="1407160"/>
      </dsp:txXfrm>
    </dsp:sp>
    <dsp:sp modelId="{82B4E753-DC83-4912-B262-8A45CC9D2B95}">
      <dsp:nvSpPr>
        <dsp:cNvPr id="0" name=""/>
        <dsp:cNvSpPr/>
      </dsp:nvSpPr>
      <dsp:spPr>
        <a:xfrm>
          <a:off x="4546849" y="287535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2CEB-C9B5-4BEB-97FD-38A2CE199D47}">
      <dsp:nvSpPr>
        <dsp:cNvPr id="0" name=""/>
        <dsp:cNvSpPr/>
      </dsp:nvSpPr>
      <dsp:spPr>
        <a:xfrm>
          <a:off x="6216492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Leyes</a:t>
          </a:r>
          <a:endParaRPr lang="en-US" sz="2100" kern="1200"/>
        </a:p>
      </dsp:txBody>
      <dsp:txXfrm>
        <a:off x="6216492" y="1407160"/>
        <a:ext cx="2011188" cy="1407160"/>
      </dsp:txXfrm>
    </dsp:sp>
    <dsp:sp modelId="{1D9A3EFB-AF4B-443A-BA4C-5D7A86B95BCB}">
      <dsp:nvSpPr>
        <dsp:cNvPr id="0" name=""/>
        <dsp:cNvSpPr/>
      </dsp:nvSpPr>
      <dsp:spPr>
        <a:xfrm>
          <a:off x="6636356" y="211074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C7E42-55B4-43C2-8A02-56E8D78D8791}">
      <dsp:nvSpPr>
        <dsp:cNvPr id="0" name=""/>
        <dsp:cNvSpPr/>
      </dsp:nvSpPr>
      <dsp:spPr>
        <a:xfrm>
          <a:off x="329183" y="2814320"/>
          <a:ext cx="7571232" cy="5276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4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11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90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  <p:sp>
        <p:nvSpPr>
          <p:cNvPr id="8" name="2 Marcador de texto"/>
          <p:cNvSpPr>
            <a:spLocks noGrp="1"/>
          </p:cNvSpPr>
          <p:nvPr>
            <p:ph idx="13" hasCustomPrompt="1"/>
          </p:nvPr>
        </p:nvSpPr>
        <p:spPr>
          <a:xfrm>
            <a:off x="6288021" y="476672"/>
            <a:ext cx="54864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s-ES" dirty="0"/>
              <a:t>Aquí el título del trabajo científico</a:t>
            </a:r>
            <a:endParaRPr lang="es-CR" dirty="0"/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328" y="5085185"/>
            <a:ext cx="547125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SALUD GLOBAL EN LA AGENDA DE DESARROLLO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POST-2015:  DESAFÍOS DESDE LAS AMÉRICAS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 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19, 20 y 21 de noviembre, 2014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Ciudad de la Investigación, Universidad de Costa Rica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cxnSp>
        <p:nvCxnSpPr>
          <p:cNvPr id="13" name="12 Conector recto"/>
          <p:cNvCxnSpPr/>
          <p:nvPr userDrawn="1"/>
        </p:nvCxnSpPr>
        <p:spPr>
          <a:xfrm flipV="1">
            <a:off x="5903979" y="116632"/>
            <a:ext cx="0" cy="658800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2 Marcador de texto"/>
          <p:cNvSpPr>
            <a:spLocks noGrp="1"/>
          </p:cNvSpPr>
          <p:nvPr>
            <p:ph idx="14" hasCustomPrompt="1"/>
          </p:nvPr>
        </p:nvSpPr>
        <p:spPr>
          <a:xfrm>
            <a:off x="6288021" y="4077072"/>
            <a:ext cx="54864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s-ES" dirty="0"/>
              <a:t>Aquí el nombre de autores(as) trabajo científico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46942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31061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gresosalud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8731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2023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3053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30056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52892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3157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45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311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6514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267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9112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13862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3135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C416B-9B98-4CF1-B066-A0625DB9B2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26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4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12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12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45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86000">
              <a:schemeClr val="accent3">
                <a:lumMod val="50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6043B-CDF5-48C3-88D7-6D556E8538FF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7B34-625E-4437-BC57-7AEB87D6C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67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86000">
              <a:schemeClr val="accent3">
                <a:lumMod val="50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12 Conector recto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0" y="980728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11967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2564905"/>
            <a:ext cx="10972800" cy="3517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4DA1-83F5-46EE-888C-731009F513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Equidad</a:t>
            </a:r>
            <a:r>
              <a:rPr lang="en-US"/>
              <a:t> y </a:t>
            </a:r>
            <a:r>
              <a:rPr lang="en-US" err="1"/>
              <a:t>salud</a:t>
            </a:r>
            <a:r>
              <a:rPr lang="en-US"/>
              <a:t>. Madrid 27-29 de </a:t>
            </a:r>
            <a:r>
              <a:rPr lang="en-US" err="1"/>
              <a:t>noviembre</a:t>
            </a:r>
            <a:r>
              <a:rPr lang="en-US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898390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jpe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0418" y="1935307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La ética de la equidad en salud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38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2" y="598854"/>
            <a:ext cx="11289861" cy="47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3" y="348977"/>
            <a:ext cx="11281833" cy="57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96" y="657545"/>
            <a:ext cx="11372047" cy="51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2836" y="728408"/>
            <a:ext cx="7072699" cy="7641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Healthy and Economically </a:t>
            </a:r>
            <a:r>
              <a:rPr lang="en-US" b="1" dirty="0"/>
              <a:t>(R)</a:t>
            </a:r>
            <a:r>
              <a:rPr lang="en-US" dirty="0" err="1"/>
              <a:t>eplicable</a:t>
            </a:r>
            <a:r>
              <a:rPr lang="en-US" dirty="0"/>
              <a:t> : GDP pc vs LE</a:t>
            </a:r>
            <a:endParaRPr lang="es-MX" dirty="0"/>
          </a:p>
        </p:txBody>
      </p:sp>
      <p:pic>
        <p:nvPicPr>
          <p:cNvPr id="14" name="Grabación de pantalla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" end="3935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32" y="298482"/>
            <a:ext cx="11630345" cy="5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55" t="36042" r="11816" b="17816"/>
          <a:stretch/>
        </p:blipFill>
        <p:spPr>
          <a:xfrm>
            <a:off x="453286" y="770561"/>
            <a:ext cx="10666777" cy="52706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0561"/>
          </a:xfrm>
        </p:spPr>
        <p:txBody>
          <a:bodyPr/>
          <a:lstStyle/>
          <a:p>
            <a:r>
              <a:rPr lang="es-ES" dirty="0" err="1" smtClean="0"/>
              <a:t>Equinomics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3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24" y="1260140"/>
            <a:ext cx="5774076" cy="4174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26" y="1260141"/>
            <a:ext cx="5651482" cy="417488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681" y="-2756"/>
            <a:ext cx="10972800" cy="1143000"/>
          </a:xfrm>
        </p:spPr>
        <p:txBody>
          <a:bodyPr/>
          <a:lstStyle/>
          <a:p>
            <a:r>
              <a:rPr lang="es-ES" dirty="0" err="1" smtClean="0"/>
              <a:t>Countries´population</a:t>
            </a:r>
            <a:r>
              <a:rPr lang="es-ES" dirty="0" smtClean="0"/>
              <a:t> and GDP </a:t>
            </a:r>
            <a:r>
              <a:rPr lang="es-ES" dirty="0" err="1" smtClean="0"/>
              <a:t>by</a:t>
            </a:r>
            <a:r>
              <a:rPr lang="es-ES" dirty="0" smtClean="0"/>
              <a:t> Equity </a:t>
            </a:r>
            <a:r>
              <a:rPr lang="es-ES" dirty="0" err="1" smtClean="0"/>
              <a:t>zones</a:t>
            </a:r>
            <a:r>
              <a:rPr lang="es-E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8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778" y="179610"/>
            <a:ext cx="10972800" cy="1143000"/>
          </a:xfrm>
        </p:spPr>
        <p:txBody>
          <a:bodyPr/>
          <a:lstStyle/>
          <a:p>
            <a:r>
              <a:rPr lang="es-ES" dirty="0" err="1" smtClean="0"/>
              <a:t>Ecological</a:t>
            </a:r>
            <a:r>
              <a:rPr lang="es-ES" dirty="0" smtClean="0"/>
              <a:t> </a:t>
            </a:r>
            <a:r>
              <a:rPr lang="es-ES" dirty="0" err="1" smtClean="0"/>
              <a:t>sustainability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Equity </a:t>
            </a:r>
            <a:r>
              <a:rPr lang="es-ES" dirty="0" err="1" smtClean="0"/>
              <a:t>zones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78" y="1418930"/>
            <a:ext cx="5359685" cy="432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479" y="1418930"/>
            <a:ext cx="5500099" cy="43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892" y="117965"/>
            <a:ext cx="10972800" cy="1143000"/>
          </a:xfrm>
        </p:spPr>
        <p:txBody>
          <a:bodyPr/>
          <a:lstStyle/>
          <a:p>
            <a:r>
              <a:rPr lang="es-ES" dirty="0" smtClean="0"/>
              <a:t>Sustainable and </a:t>
            </a:r>
            <a:r>
              <a:rPr lang="es-ES" dirty="0" err="1" smtClean="0"/>
              <a:t>Equitable</a:t>
            </a:r>
            <a:r>
              <a:rPr lang="es-ES" dirty="0" smtClean="0"/>
              <a:t> </a:t>
            </a:r>
            <a:r>
              <a:rPr lang="es-ES" dirty="0" err="1" smtClean="0"/>
              <a:t>Wellbeing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3892" y="1260965"/>
            <a:ext cx="5384800" cy="4525963"/>
          </a:xfrm>
        </p:spPr>
        <p:txBody>
          <a:bodyPr/>
          <a:lstStyle/>
          <a:p>
            <a:r>
              <a:rPr lang="en-GB" dirty="0"/>
              <a:t>one week life lost per annual GDP pc 1000$ above the excess </a:t>
            </a:r>
            <a:r>
              <a:rPr lang="en-GB" dirty="0" smtClean="0"/>
              <a:t>threshold</a:t>
            </a:r>
          </a:p>
          <a:p>
            <a:endParaRPr lang="es-ES" dirty="0"/>
          </a:p>
          <a:p>
            <a:endParaRPr lang="en-GB" dirty="0"/>
          </a:p>
          <a:p>
            <a:r>
              <a:rPr lang="en-GB" dirty="0"/>
              <a:t>two life days lost per annual excess CO2 ton above the ethical threshold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99015" y="3308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713" t="19831" r="18474" b="21827"/>
          <a:stretch/>
        </p:blipFill>
        <p:spPr>
          <a:xfrm>
            <a:off x="6688476" y="1183980"/>
            <a:ext cx="4547763" cy="25815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4882" t="28460" r="18030" b="12412"/>
          <a:stretch/>
        </p:blipFill>
        <p:spPr>
          <a:xfrm>
            <a:off x="6688476" y="3765550"/>
            <a:ext cx="4547763" cy="23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2" t="32548" r="82153" b="14320"/>
          <a:stretch/>
        </p:blipFill>
        <p:spPr>
          <a:xfrm>
            <a:off x="6976151" y="1084683"/>
            <a:ext cx="4582276" cy="48565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28099" y="991215"/>
            <a:ext cx="5384800" cy="4525963"/>
          </a:xfrm>
        </p:spPr>
        <p:txBody>
          <a:bodyPr anchor="ctr">
            <a:normAutofit/>
          </a:bodyPr>
          <a:lstStyle/>
          <a:p>
            <a:r>
              <a:rPr lang="es-ES" sz="2400" dirty="0" smtClean="0"/>
              <a:t>Medio millón de datos de referencia y resultados de algoritmos (</a:t>
            </a:r>
            <a:r>
              <a:rPr lang="es-ES" sz="2400" dirty="0" err="1" smtClean="0"/>
              <a:t>nBHiE</a:t>
            </a:r>
            <a:r>
              <a:rPr lang="es-ES" sz="2400" dirty="0" smtClean="0"/>
              <a:t> y </a:t>
            </a:r>
            <a:r>
              <a:rPr lang="es-ES" sz="2400" dirty="0" err="1" smtClean="0"/>
              <a:t>rBHiE</a:t>
            </a:r>
            <a:r>
              <a:rPr lang="es-ES" sz="2400" dirty="0" smtClean="0"/>
              <a:t>, índice holístico SEW, redistribución </a:t>
            </a:r>
            <a:r>
              <a:rPr lang="es-ES" sz="2400" dirty="0"/>
              <a:t>é</a:t>
            </a:r>
            <a:r>
              <a:rPr lang="es-ES" sz="2400" dirty="0" smtClean="0"/>
              <a:t>tica)</a:t>
            </a:r>
          </a:p>
          <a:p>
            <a:r>
              <a:rPr lang="es-ES" sz="2400" dirty="0" smtClean="0"/>
              <a:t>Variables ecológicas, económicas, de salud, de carga de inequidad y de SEW, por 250 países, periodos de 5 años 1961-2020, sexo y grupos de edad de 5 años )0-100).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189555" y="210334"/>
            <a:ext cx="5384800" cy="583542"/>
          </a:xfrm>
        </p:spPr>
        <p:txBody>
          <a:bodyPr>
            <a:normAutofit/>
          </a:bodyPr>
          <a:lstStyle/>
          <a:p>
            <a:r>
              <a:rPr lang="es-ES" dirty="0" err="1" smtClean="0"/>
              <a:t>Interactive</a:t>
            </a:r>
            <a:r>
              <a:rPr lang="es-ES" dirty="0" smtClean="0"/>
              <a:t> </a:t>
            </a:r>
            <a:r>
              <a:rPr lang="es-ES" dirty="0" err="1" smtClean="0"/>
              <a:t>dashboard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9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FFC000"/>
                </a:solidFill>
              </a:rPr>
              <a:t>Medir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la </a:t>
            </a:r>
            <a:r>
              <a:rPr lang="en-US" sz="2800" b="1" dirty="0" err="1">
                <a:solidFill>
                  <a:srgbClr val="FFC000"/>
                </a:solidFill>
              </a:rPr>
              <a:t>ética</a:t>
            </a:r>
            <a:r>
              <a:rPr lang="en-US" sz="2800" b="1" dirty="0">
                <a:solidFill>
                  <a:srgbClr val="FFC000"/>
                </a:solidFill>
              </a:rPr>
              <a:t> del derecho a la </a:t>
            </a:r>
            <a:r>
              <a:rPr lang="en-US" sz="2800" b="1" dirty="0" err="1">
                <a:solidFill>
                  <a:srgbClr val="FFC000"/>
                </a:solidFill>
              </a:rPr>
              <a:t>salud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mediante</a:t>
            </a:r>
            <a:r>
              <a:rPr lang="en-US" sz="2800" b="1" dirty="0">
                <a:solidFill>
                  <a:srgbClr val="FFC000"/>
                </a:solidFill>
              </a:rPr>
              <a:t> la </a:t>
            </a:r>
            <a:r>
              <a:rPr lang="en-US" sz="2800" b="1" dirty="0" err="1">
                <a:solidFill>
                  <a:srgbClr val="FFC000"/>
                </a:solidFill>
              </a:rPr>
              <a:t>equidad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700809"/>
            <a:ext cx="8229600" cy="3517851"/>
          </a:xfrm>
        </p:spPr>
        <p:txBody>
          <a:bodyPr/>
          <a:lstStyle/>
          <a:p>
            <a:r>
              <a:rPr lang="en-US" sz="2000" dirty="0"/>
              <a:t>1945 : Art. </a:t>
            </a:r>
            <a:r>
              <a:rPr lang="en-US" sz="2000" dirty="0" err="1"/>
              <a:t>Constitucional</a:t>
            </a:r>
            <a:r>
              <a:rPr lang="en-US" sz="2000" dirty="0"/>
              <a:t> de la OMS : </a:t>
            </a:r>
            <a:r>
              <a:rPr lang="en-US" sz="2000" b="1" dirty="0" err="1"/>
              <a:t>Mejor</a:t>
            </a:r>
            <a:r>
              <a:rPr lang="en-US" sz="2000" b="1" dirty="0"/>
              <a:t> </a:t>
            </a:r>
            <a:r>
              <a:rPr lang="en-US" sz="2000" b="1" dirty="0" err="1"/>
              <a:t>salud</a:t>
            </a:r>
            <a:r>
              <a:rPr lang="en-US" sz="2000" b="1" dirty="0"/>
              <a:t> </a:t>
            </a:r>
            <a:r>
              <a:rPr lang="en-US" sz="2000" b="1" dirty="0" err="1"/>
              <a:t>posible</a:t>
            </a:r>
            <a:r>
              <a:rPr lang="en-US" sz="2000" b="1" dirty="0"/>
              <a:t> </a:t>
            </a:r>
            <a:r>
              <a:rPr lang="en-US" sz="2000" b="1" dirty="0" err="1"/>
              <a:t>para</a:t>
            </a:r>
            <a:r>
              <a:rPr lang="en-US" sz="2000" b="1" dirty="0"/>
              <a:t> </a:t>
            </a:r>
            <a:r>
              <a:rPr lang="en-US" sz="2000" b="1" dirty="0" err="1"/>
              <a:t>todos</a:t>
            </a:r>
            <a:r>
              <a:rPr lang="en-US" sz="2000" b="1" dirty="0"/>
              <a:t>.</a:t>
            </a:r>
          </a:p>
          <a:p>
            <a:pPr>
              <a:buNone/>
            </a:pPr>
            <a:endParaRPr lang="en-US" dirty="0"/>
          </a:p>
          <a:p>
            <a:pPr lvl="1"/>
            <a:r>
              <a:rPr lang="en-US" sz="2000" dirty="0" err="1"/>
              <a:t>Nunca</a:t>
            </a:r>
            <a:r>
              <a:rPr lang="en-US" sz="2000" dirty="0"/>
              <a:t> se ha </a:t>
            </a:r>
            <a:r>
              <a:rPr lang="en-US" sz="2000" dirty="0" err="1"/>
              <a:t>definido</a:t>
            </a:r>
            <a:r>
              <a:rPr lang="en-US" sz="2000" dirty="0"/>
              <a:t> “</a:t>
            </a:r>
            <a:r>
              <a:rPr lang="en-US" sz="2000" dirty="0" err="1"/>
              <a:t>mejor</a:t>
            </a:r>
            <a:r>
              <a:rPr lang="en-US" sz="2000" dirty="0"/>
              <a:t> </a:t>
            </a:r>
            <a:r>
              <a:rPr lang="en-US" sz="2000" dirty="0" err="1"/>
              <a:t>salud</a:t>
            </a:r>
            <a:r>
              <a:rPr lang="en-US" sz="2000" dirty="0"/>
              <a:t> </a:t>
            </a:r>
            <a:r>
              <a:rPr lang="en-US" sz="2000" b="1" dirty="0" err="1"/>
              <a:t>posible</a:t>
            </a:r>
            <a:r>
              <a:rPr lang="en-US" sz="2000" dirty="0"/>
              <a:t>”.</a:t>
            </a:r>
          </a:p>
          <a:p>
            <a:pPr lvl="1"/>
            <a:r>
              <a:rPr lang="en-US" sz="2000" dirty="0" err="1"/>
              <a:t>Nunca</a:t>
            </a:r>
            <a:r>
              <a:rPr lang="en-US" sz="2000" dirty="0"/>
              <a:t> se ha </a:t>
            </a:r>
            <a:r>
              <a:rPr lang="en-US" sz="2000" dirty="0" err="1"/>
              <a:t>medido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llega</a:t>
            </a:r>
            <a:r>
              <a:rPr lang="en-US" sz="2000" dirty="0"/>
              <a:t> </a:t>
            </a:r>
            <a:r>
              <a:rPr lang="en-US" sz="2000" b="1" dirty="0"/>
              <a:t>a </a:t>
            </a:r>
            <a:r>
              <a:rPr lang="en-US" sz="2000" b="1" dirty="0" err="1"/>
              <a:t>todos</a:t>
            </a:r>
            <a:r>
              <a:rPr lang="en-US" sz="2000" dirty="0"/>
              <a:t>.</a:t>
            </a:r>
          </a:p>
          <a:p>
            <a:pPr lvl="1"/>
            <a:r>
              <a:rPr lang="en-US" sz="2000" dirty="0" err="1"/>
              <a:t>Todos</a:t>
            </a:r>
            <a:r>
              <a:rPr lang="en-US" sz="2000" dirty="0"/>
              <a:t> </a:t>
            </a:r>
            <a:r>
              <a:rPr lang="en-US" sz="2000" dirty="0" err="1"/>
              <a:t>debe</a:t>
            </a:r>
            <a:r>
              <a:rPr lang="en-US" sz="2000" dirty="0"/>
              <a:t> </a:t>
            </a:r>
            <a:r>
              <a:rPr lang="en-US" sz="2000" dirty="0" err="1"/>
              <a:t>incluir</a:t>
            </a:r>
            <a:r>
              <a:rPr lang="en-US" sz="2000" dirty="0"/>
              <a:t> </a:t>
            </a:r>
            <a:r>
              <a:rPr lang="en-US" sz="2000" dirty="0" err="1"/>
              <a:t>proximas</a:t>
            </a:r>
            <a:r>
              <a:rPr lang="en-US" sz="2000" dirty="0"/>
              <a:t> </a:t>
            </a:r>
            <a:r>
              <a:rPr lang="en-US" sz="2000" dirty="0" err="1"/>
              <a:t>generaciones</a:t>
            </a:r>
            <a:r>
              <a:rPr lang="en-US" sz="2000" dirty="0"/>
              <a:t> (</a:t>
            </a:r>
            <a:r>
              <a:rPr lang="en-US" sz="2000" b="1" dirty="0" err="1"/>
              <a:t>sostenible</a:t>
            </a:r>
            <a:r>
              <a:rPr lang="en-US" sz="2000" dirty="0"/>
              <a:t> : </a:t>
            </a:r>
            <a:r>
              <a:rPr lang="en-US" sz="2000" dirty="0" err="1"/>
              <a:t>equidad</a:t>
            </a:r>
            <a:r>
              <a:rPr lang="en-US" sz="2000" dirty="0"/>
              <a:t> </a:t>
            </a:r>
            <a:r>
              <a:rPr lang="en-US" sz="2000" dirty="0" err="1"/>
              <a:t>intergeneracional</a:t>
            </a:r>
            <a:r>
              <a:rPr lang="en-US" sz="2000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16319"/>
      </p:ext>
    </p:extLst>
  </p:cSld>
  <p:clrMapOvr>
    <a:masterClrMapping/>
  </p:clrMapOvr>
  <p:transition advTm="7093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C000"/>
                </a:solidFill>
              </a:rPr>
              <a:t>Desigualdad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vs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Inequidad</a:t>
            </a:r>
            <a:endParaRPr lang="en-US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370761"/>
              </p:ext>
            </p:extLst>
          </p:nvPr>
        </p:nvGraphicFramePr>
        <p:xfrm>
          <a:off x="613148" y="1143000"/>
          <a:ext cx="8301519" cy="5018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7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5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Desigualdad</a:t>
                      </a:r>
                    </a:p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(ej. Informe DSS, </a:t>
                      </a:r>
                      <a:r>
                        <a:rPr lang="es-ES" sz="11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Health</a:t>
                      </a:r>
                      <a:r>
                        <a:rPr lang="es-ES" sz="11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 </a:t>
                      </a:r>
                      <a:r>
                        <a:rPr lang="es-ES" sz="11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equity</a:t>
                      </a:r>
                      <a:r>
                        <a:rPr lang="es-ES" sz="11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 monitor)</a:t>
                      </a:r>
                      <a:endParaRPr lang="en-US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Inequidad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71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Concepto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Diferencias.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Diferencias injustas.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43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Medición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Diferencias o razones entre poblaciones.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Mejor nivel posible y sostenible</a:t>
                      </a:r>
                      <a:r>
                        <a:rPr lang="es-ES" sz="16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: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estimación de carga de inequidad.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77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Conclusiones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Conclusions </a:t>
                      </a:r>
                      <a:r>
                        <a:rPr lang="en-US" sz="1600" dirty="0" err="1">
                          <a:latin typeface="+mn-lt"/>
                          <a:ea typeface="Calibri"/>
                          <a:cs typeface="Times New Roman"/>
                        </a:rPr>
                        <a:t>arbitrarias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</a:p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Objetivo medible.</a:t>
                      </a:r>
                      <a:r>
                        <a:rPr lang="es-ES" sz="16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inter/</a:t>
                      </a:r>
                      <a:r>
                        <a:rPr lang="es-ES" sz="16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intranacional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,</a:t>
                      </a:r>
                      <a:r>
                        <a:rPr lang="es-ES" sz="16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</a:t>
                      </a:r>
                      <a:r>
                        <a:rPr lang="es-ES" sz="1600" baseline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intra</a:t>
                      </a:r>
                      <a:r>
                        <a:rPr lang="es-ES" sz="16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/intergeneracional.</a:t>
                      </a:r>
                      <a:endParaRPr lang="es-ES" sz="16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731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Estrategia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Enfoque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 en </a:t>
                      </a: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extremos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inferiores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 : </a:t>
                      </a: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pobreza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Politicas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para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pobres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pobres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err="1">
                          <a:latin typeface="+mn-lt"/>
                          <a:ea typeface="Calibri"/>
                          <a:cs typeface="Times New Roman"/>
                        </a:rPr>
                        <a:t>politicas</a:t>
                      </a:r>
                      <a:r>
                        <a:rPr lang="en-US" sz="160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Enfoque en umbrales</a:t>
                      </a:r>
                      <a:r>
                        <a:rPr lang="es-ES" sz="16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mínimos : dignidad.</a:t>
                      </a:r>
                    </a:p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Políticas de derechos universales y cohesión/justicia social.</a:t>
                      </a:r>
                      <a:endParaRPr lang="es-ES" sz="16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71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 b="1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Efecto</a:t>
                      </a:r>
                      <a:endParaRPr lang="en-US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Mitigador</a:t>
                      </a:r>
                      <a:endParaRPr lang="en-US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Transformador</a:t>
                      </a:r>
                      <a:endParaRPr lang="en-US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522" y="2234859"/>
            <a:ext cx="266418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90480"/>
      </p:ext>
    </p:extLst>
  </p:cSld>
  <p:clrMapOvr>
    <a:masterClrMapping/>
  </p:clrMapOvr>
  <p:transition advTm="19912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F34B5-7D41-4FD5-ABF9-7F8F1D67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95" y="215695"/>
            <a:ext cx="10972800" cy="832269"/>
          </a:xfrm>
        </p:spPr>
        <p:txBody>
          <a:bodyPr>
            <a:normAutofit/>
          </a:bodyPr>
          <a:lstStyle/>
          <a:p>
            <a:r>
              <a:rPr lang="es-ES" sz="3200" dirty="0"/>
              <a:t>Equidad</a:t>
            </a:r>
            <a:endParaRPr lang="es-MX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E89F55-4A28-4E6B-B7C7-8F4C8E4E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34" y="1047964"/>
            <a:ext cx="11552263" cy="5116530"/>
          </a:xfrm>
        </p:spPr>
        <p:txBody>
          <a:bodyPr>
            <a:normAutofit/>
          </a:bodyPr>
          <a:lstStyle/>
          <a:p>
            <a:r>
              <a:rPr lang="es-ES" sz="2800" dirty="0" err="1" smtClean="0">
                <a:latin typeface="Californian FB" panose="0207040306080B030204" pitchFamily="18" charset="0"/>
              </a:rPr>
              <a:t>Equi</a:t>
            </a:r>
            <a:r>
              <a:rPr lang="es-ES" sz="2800" dirty="0" smtClean="0">
                <a:latin typeface="Californian FB" panose="0207040306080B030204" pitchFamily="18" charset="0"/>
              </a:rPr>
              <a:t>-dad </a:t>
            </a:r>
            <a:r>
              <a:rPr lang="es-ES" sz="2800" dirty="0">
                <a:latin typeface="Californian FB" panose="0207040306080B030204" pitchFamily="18" charset="0"/>
              </a:rPr>
              <a:t>=</a:t>
            </a:r>
            <a:r>
              <a:rPr lang="es-ES" sz="2800" dirty="0">
                <a:solidFill>
                  <a:srgbClr val="FF0000"/>
                </a:solidFill>
                <a:latin typeface="Californian FB" panose="0207040306080B030204" pitchFamily="18" charset="0"/>
              </a:rPr>
              <a:t> Justa </a:t>
            </a:r>
            <a:r>
              <a:rPr lang="es-ES" sz="2800" dirty="0" smtClean="0">
                <a:latin typeface="Californian FB" panose="0207040306080B030204" pitchFamily="18" charset="0"/>
              </a:rPr>
              <a:t>distribución </a:t>
            </a:r>
            <a:r>
              <a:rPr lang="es-ES" sz="2800" dirty="0">
                <a:latin typeface="Californian FB" panose="0207040306080B030204" pitchFamily="18" charset="0"/>
              </a:rPr>
              <a:t>de la desigualdad de una </a:t>
            </a:r>
            <a:r>
              <a:rPr lang="es-ES" sz="2800" dirty="0" err="1">
                <a:latin typeface="Californian FB" panose="0207040306080B030204" pitchFamily="18" charset="0"/>
              </a:rPr>
              <a:t>aspiraciòn</a:t>
            </a:r>
            <a:r>
              <a:rPr lang="es-ES" sz="2800" dirty="0">
                <a:latin typeface="Californian FB" panose="0207040306080B030204" pitchFamily="18" charset="0"/>
              </a:rPr>
              <a:t> compartida por todos (y próximas generaciones)</a:t>
            </a:r>
          </a:p>
          <a:p>
            <a:endParaRPr lang="es-ES" sz="2800" dirty="0">
              <a:latin typeface="Californian FB" panose="0207040306080B030204" pitchFamily="18" charset="0"/>
            </a:endParaRPr>
          </a:p>
          <a:p>
            <a:r>
              <a:rPr lang="es-ES" sz="2800" b="1" dirty="0" smtClean="0">
                <a:latin typeface="Californian FB" panose="0207040306080B030204" pitchFamily="18" charset="0"/>
              </a:rPr>
              <a:t>Proceso</a:t>
            </a:r>
            <a:endParaRPr lang="es-ES" sz="2800" b="1" dirty="0">
              <a:latin typeface="Californian FB" panose="0207040306080B030204" pitchFamily="18" charset="0"/>
            </a:endParaRP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Justo acceso/</a:t>
            </a:r>
            <a:r>
              <a:rPr lang="es-ES" b="1" dirty="0">
                <a:solidFill>
                  <a:srgbClr val="FF0000"/>
                </a:solidFill>
                <a:latin typeface="Californian FB" panose="0207040306080B030204" pitchFamily="18" charset="0"/>
              </a:rPr>
              <a:t>derecho</a:t>
            </a:r>
            <a:r>
              <a:rPr lang="es-ES" dirty="0">
                <a:latin typeface="Californian FB" panose="0207040306080B030204" pitchFamily="18" charset="0"/>
              </a:rPr>
              <a:t> – acceso a condiciones y servicios según necesidades</a:t>
            </a: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Justa </a:t>
            </a:r>
            <a:r>
              <a:rPr lang="es-ES" b="1" dirty="0" err="1" smtClean="0">
                <a:latin typeface="Californian FB" panose="0207040306080B030204" pitchFamily="18" charset="0"/>
              </a:rPr>
              <a:t>contribuciòn</a:t>
            </a:r>
            <a:r>
              <a:rPr lang="es-ES" b="1" dirty="0" smtClean="0">
                <a:latin typeface="Californian FB" panose="0207040306080B030204" pitchFamily="18" charset="0"/>
              </a:rPr>
              <a:t>/</a:t>
            </a:r>
            <a:r>
              <a:rPr lang="es-ES" b="1" dirty="0" smtClean="0">
                <a:solidFill>
                  <a:srgbClr val="FF0000"/>
                </a:solidFill>
                <a:latin typeface="Californian FB" panose="0207040306080B030204" pitchFamily="18" charset="0"/>
              </a:rPr>
              <a:t>responsabilidad</a:t>
            </a:r>
            <a:r>
              <a:rPr lang="es-ES" dirty="0" smtClean="0">
                <a:latin typeface="Californian FB" panose="0207040306080B030204" pitchFamily="18" charset="0"/>
              </a:rPr>
              <a:t>-contribución </a:t>
            </a:r>
            <a:r>
              <a:rPr lang="es-ES" dirty="0">
                <a:latin typeface="Californian FB" panose="0207040306080B030204" pitchFamily="18" charset="0"/>
              </a:rPr>
              <a:t>a condiciones/servicios según capacidades</a:t>
            </a:r>
          </a:p>
          <a:p>
            <a:pPr marL="0" indent="0">
              <a:buNone/>
            </a:pPr>
            <a:endParaRPr lang="es-ES" sz="2800" dirty="0">
              <a:latin typeface="Californian FB" panose="0207040306080B030204" pitchFamily="18" charset="0"/>
            </a:endParaRPr>
          </a:p>
          <a:p>
            <a:r>
              <a:rPr lang="es-ES" sz="2800" b="1" dirty="0" smtClean="0">
                <a:latin typeface="Californian FB" panose="0207040306080B030204" pitchFamily="18" charset="0"/>
              </a:rPr>
              <a:t>Resultado </a:t>
            </a:r>
          </a:p>
          <a:p>
            <a:pPr marL="0" indent="0">
              <a:buNone/>
            </a:pPr>
            <a:r>
              <a:rPr lang="es-ES" b="1" dirty="0" smtClean="0">
                <a:latin typeface="Californian FB" panose="0207040306080B030204" pitchFamily="18" charset="0"/>
              </a:rPr>
              <a:t>(</a:t>
            </a:r>
            <a:r>
              <a:rPr lang="es-ES" b="1" dirty="0">
                <a:latin typeface="Californian FB" panose="0207040306080B030204" pitchFamily="18" charset="0"/>
              </a:rPr>
              <a:t>Salud/EV) = Servicios en equidad + Equidad fiscal</a:t>
            </a:r>
          </a:p>
          <a:p>
            <a:endParaRPr lang="es-MX" dirty="0">
              <a:latin typeface="Arial Rounded MT Bold" panose="020F07040305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EB34CE-B1C3-4EEE-A901-EDA1DDB1E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4"/>
    </mc:Choice>
    <mc:Fallback xmlns="">
      <p:transition spd="slow" advTm="78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332656"/>
            <a:ext cx="8229600" cy="1143000"/>
          </a:xfrm>
        </p:spPr>
        <p:txBody>
          <a:bodyPr/>
          <a:lstStyle/>
          <a:p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</a:rPr>
              <a:t>Areas </a:t>
            </a:r>
            <a:r>
              <a:rPr lang="en-US" b="1" dirty="0" err="1">
                <a:solidFill>
                  <a:srgbClr val="FFC000"/>
                </a:solidFill>
              </a:rPr>
              <a:t>politicas</a:t>
            </a:r>
            <a:r>
              <a:rPr lang="en-US" b="1" dirty="0">
                <a:solidFill>
                  <a:srgbClr val="FFC000"/>
                </a:solidFill>
              </a:rPr>
              <a:t> que </a:t>
            </a:r>
            <a:r>
              <a:rPr lang="en-US" b="1" dirty="0" err="1">
                <a:solidFill>
                  <a:srgbClr val="FFC000"/>
                </a:solidFill>
              </a:rPr>
              <a:t>afectan</a:t>
            </a:r>
            <a:r>
              <a:rPr lang="en-US" b="1" dirty="0">
                <a:solidFill>
                  <a:srgbClr val="FFC000"/>
                </a:solidFill>
              </a:rPr>
              <a:t> a la </a:t>
            </a:r>
            <a:r>
              <a:rPr lang="en-US" b="1" dirty="0" err="1">
                <a:solidFill>
                  <a:srgbClr val="FFC000"/>
                </a:solidFill>
              </a:rPr>
              <a:t>salud</a:t>
            </a:r>
            <a:endParaRPr 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justiciafisc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56240" y="2780928"/>
            <a:ext cx="1863108" cy="1224136"/>
          </a:xfrm>
          <a:prstGeom prst="rect">
            <a:avLst/>
          </a:prstGeom>
        </p:spPr>
      </p:pic>
      <p:pic>
        <p:nvPicPr>
          <p:cNvPr id="6" name="Picture 5" descr="IMG_0165.JPG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12024" y="2780928"/>
            <a:ext cx="1596008" cy="1224136"/>
          </a:xfrm>
          <a:prstGeom prst="rect">
            <a:avLst/>
          </a:prstGeom>
        </p:spPr>
      </p:pic>
      <p:pic>
        <p:nvPicPr>
          <p:cNvPr id="7" name="Picture 6" descr="imagine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63552" y="2780928"/>
            <a:ext cx="1833508" cy="1224136"/>
          </a:xfrm>
          <a:prstGeom prst="rect">
            <a:avLst/>
          </a:prstGeom>
        </p:spPr>
      </p:pic>
      <p:pic>
        <p:nvPicPr>
          <p:cNvPr id="9" name="Picture 8" descr="especulacio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51784" y="2780928"/>
            <a:ext cx="1800200" cy="12618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4CDC3B-4935-45BA-8FD3-2D13278EB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99282"/>
      </p:ext>
    </p:extLst>
  </p:cSld>
  <p:clrMapOvr>
    <a:masterClrMapping/>
  </p:clrMapOvr>
  <p:transition advTm="8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9" y="180330"/>
            <a:ext cx="8229600" cy="936104"/>
          </a:xfrm>
        </p:spPr>
        <p:txBody>
          <a:bodyPr>
            <a:noAutofit/>
          </a:bodyPr>
          <a:lstStyle/>
          <a:p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: </a:t>
            </a:r>
            <a:r>
              <a:rPr lang="en-US" dirty="0" err="1"/>
              <a:t>umbrales</a:t>
            </a:r>
            <a:r>
              <a:rPr lang="en-US" dirty="0"/>
              <a:t> de </a:t>
            </a:r>
            <a:r>
              <a:rPr lang="en-US" dirty="0" err="1"/>
              <a:t>factibilidad-replicabilidad</a:t>
            </a:r>
            <a:r>
              <a:rPr lang="en-US" dirty="0"/>
              <a:t>, y </a:t>
            </a:r>
            <a:r>
              <a:rPr lang="en-US" dirty="0" err="1"/>
              <a:t>sostenibilidad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3807" y="1155154"/>
            <a:ext cx="4040188" cy="803275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200" dirty="0" err="1"/>
              <a:t>Suministro</a:t>
            </a:r>
            <a:r>
              <a:rPr lang="en-US" sz="3200" dirty="0"/>
              <a:t> </a:t>
            </a:r>
            <a:r>
              <a:rPr lang="en-US" sz="3200" dirty="0" err="1"/>
              <a:t>limitado</a:t>
            </a:r>
            <a:r>
              <a:rPr lang="en-US" sz="3200" dirty="0"/>
              <a:t> : </a:t>
            </a:r>
            <a:r>
              <a:rPr lang="en-US" sz="3200" dirty="0" err="1"/>
              <a:t>umbrales</a:t>
            </a:r>
            <a:r>
              <a:rPr lang="en-US" sz="3200" dirty="0"/>
              <a:t> de </a:t>
            </a:r>
            <a:r>
              <a:rPr lang="en-US" sz="3200" dirty="0" err="1"/>
              <a:t>factibilidad</a:t>
            </a:r>
            <a:r>
              <a:rPr lang="en-US" sz="3200" dirty="0"/>
              <a:t> y </a:t>
            </a:r>
            <a:r>
              <a:rPr lang="en-US" sz="3200" dirty="0" err="1"/>
              <a:t>sostenibiidad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48282" y="1997149"/>
            <a:ext cx="4040188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economicos</a:t>
            </a:r>
            <a:r>
              <a:rPr lang="en-US" sz="1800" dirty="0"/>
              <a:t> : </a:t>
            </a:r>
          </a:p>
          <a:p>
            <a:pPr lvl="1">
              <a:lnSpc>
                <a:spcPct val="150000"/>
              </a:lnSpc>
            </a:pPr>
            <a:r>
              <a:rPr lang="en-US" sz="1800" dirty="0" err="1">
                <a:solidFill>
                  <a:srgbClr val="FFFF00"/>
                </a:solidFill>
              </a:rPr>
              <a:t>Modelos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factibles</a:t>
            </a:r>
            <a:r>
              <a:rPr lang="en-US" sz="1800" dirty="0">
                <a:solidFill>
                  <a:srgbClr val="FFFF00"/>
                </a:solidFill>
              </a:rPr>
              <a:t>/</a:t>
            </a:r>
            <a:r>
              <a:rPr lang="en-US" sz="1800" dirty="0" err="1">
                <a:solidFill>
                  <a:srgbClr val="FFFF00"/>
                </a:solidFill>
              </a:rPr>
              <a:t>replicables</a:t>
            </a:r>
            <a:r>
              <a:rPr lang="en-US" sz="1800" dirty="0">
                <a:solidFill>
                  <a:srgbClr val="FFFF00"/>
                </a:solidFill>
              </a:rPr>
              <a:t> : 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    </a:t>
            </a:r>
            <a:r>
              <a:rPr lang="en-US" sz="1800" b="1" dirty="0">
                <a:solidFill>
                  <a:srgbClr val="FFFF00"/>
                </a:solidFill>
              </a:rPr>
              <a:t>&lt; PIB </a:t>
            </a:r>
            <a:r>
              <a:rPr lang="en-US" sz="1800" b="1" dirty="0" err="1">
                <a:solidFill>
                  <a:srgbClr val="FFFF00"/>
                </a:solidFill>
              </a:rPr>
              <a:t>medio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mundial</a:t>
            </a:r>
            <a:endParaRPr lang="en-US" sz="18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ecologicos</a:t>
            </a:r>
            <a:r>
              <a:rPr lang="en-US" sz="1800" dirty="0"/>
              <a:t> :</a:t>
            </a:r>
          </a:p>
          <a:p>
            <a:pPr lvl="1">
              <a:lnSpc>
                <a:spcPct val="150000"/>
              </a:lnSpc>
            </a:pPr>
            <a:r>
              <a:rPr lang="en-US" sz="1800" dirty="0" err="1">
                <a:solidFill>
                  <a:srgbClr val="FFFF00"/>
                </a:solidFill>
              </a:rPr>
              <a:t>Modelos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Sostenibiles</a:t>
            </a:r>
            <a:r>
              <a:rPr lang="en-US" sz="1800" dirty="0">
                <a:solidFill>
                  <a:srgbClr val="FFFF00"/>
                </a:solidFill>
              </a:rPr>
              <a:t> :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    </a:t>
            </a:r>
            <a:r>
              <a:rPr lang="en-US" sz="1800" b="1" dirty="0">
                <a:solidFill>
                  <a:srgbClr val="FFFF00"/>
                </a:solidFill>
              </a:rPr>
              <a:t>&lt; </a:t>
            </a:r>
            <a:r>
              <a:rPr lang="en-US" sz="1800" b="1" dirty="0" err="1">
                <a:solidFill>
                  <a:srgbClr val="FFFF00"/>
                </a:solidFill>
              </a:rPr>
              <a:t>Limites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planetarios</a:t>
            </a:r>
            <a:endParaRPr lang="en-US" sz="1800" b="1" dirty="0">
              <a:solidFill>
                <a:srgbClr val="FFFF00"/>
              </a:solidFill>
            </a:endParaRP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1607" y="1357387"/>
            <a:ext cx="4041775" cy="639762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r>
              <a:rPr lang="en-US" sz="1800" dirty="0" err="1"/>
              <a:t>Suministro</a:t>
            </a:r>
            <a:r>
              <a:rPr lang="en-US" sz="1800" dirty="0"/>
              <a:t> </a:t>
            </a:r>
            <a:r>
              <a:rPr lang="en-US" sz="1800" dirty="0" err="1"/>
              <a:t>ilimitado</a:t>
            </a:r>
            <a:r>
              <a:rPr lang="en-US" sz="1800" dirty="0"/>
              <a:t> : </a:t>
            </a:r>
            <a:r>
              <a:rPr lang="en-US" sz="1800" dirty="0" err="1"/>
              <a:t>correlaciones</a:t>
            </a:r>
            <a:r>
              <a:rPr lang="en-US" sz="1800" dirty="0"/>
              <a:t> y </a:t>
            </a:r>
            <a:r>
              <a:rPr lang="en-US" sz="1800" dirty="0" err="1"/>
              <a:t>condiciones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1725" y="2039180"/>
            <a:ext cx="4270375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/>
              <a:t>Conocimiento</a:t>
            </a:r>
            <a:r>
              <a:rPr lang="en-US" sz="1800" dirty="0"/>
              <a:t> y capital social</a:t>
            </a:r>
          </a:p>
          <a:p>
            <a:pPr lvl="1">
              <a:lnSpc>
                <a:spcPct val="150000"/>
              </a:lnSpc>
            </a:pPr>
            <a:r>
              <a:rPr lang="en-US" sz="1800" dirty="0" err="1"/>
              <a:t>Desarrollar</a:t>
            </a:r>
            <a:r>
              <a:rPr lang="en-US" sz="1800" dirty="0"/>
              <a:t>/</a:t>
            </a:r>
            <a:r>
              <a:rPr lang="en-US" sz="1800" dirty="0" err="1"/>
              <a:t>disfritar</a:t>
            </a:r>
            <a:r>
              <a:rPr lang="en-US" sz="1800" dirty="0"/>
              <a:t> el </a:t>
            </a:r>
            <a:r>
              <a:rPr lang="en-US" sz="1800" dirty="0" err="1"/>
              <a:t>potencial</a:t>
            </a:r>
            <a:r>
              <a:rPr lang="en-US" sz="1800" dirty="0"/>
              <a:t> individual </a:t>
            </a:r>
            <a:r>
              <a:rPr lang="en-US" sz="1800" dirty="0" err="1"/>
              <a:t>por</a:t>
            </a:r>
            <a:r>
              <a:rPr lang="en-US" sz="1800" dirty="0"/>
              <a:t> la </a:t>
            </a:r>
            <a:r>
              <a:rPr lang="en-US" sz="1800" dirty="0" err="1"/>
              <a:t>Educacion</a:t>
            </a:r>
            <a:r>
              <a:rPr lang="en-US" sz="1800" dirty="0"/>
              <a:t>, </a:t>
            </a:r>
            <a:r>
              <a:rPr lang="en-US" sz="1800" dirty="0" err="1"/>
              <a:t>empleo</a:t>
            </a:r>
            <a:r>
              <a:rPr lang="en-US" sz="1800" dirty="0"/>
              <a:t> y </a:t>
            </a:r>
            <a:r>
              <a:rPr lang="en-US" sz="1800" dirty="0" err="1"/>
              <a:t>participacion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Marcos </a:t>
            </a:r>
            <a:r>
              <a:rPr lang="en-US" sz="1800" dirty="0" err="1"/>
              <a:t>legales</a:t>
            </a:r>
            <a:endParaRPr lang="en-US" sz="1800" dirty="0"/>
          </a:p>
          <a:p>
            <a:pPr lvl="1">
              <a:lnSpc>
                <a:spcPct val="150000"/>
              </a:lnSpc>
            </a:pPr>
            <a:r>
              <a:rPr lang="en-US" sz="1800" dirty="0" err="1"/>
              <a:t>Derechos</a:t>
            </a:r>
            <a:r>
              <a:rPr lang="en-US" sz="1800" dirty="0"/>
              <a:t> </a:t>
            </a:r>
            <a:r>
              <a:rPr lang="en-US" sz="1800" dirty="0" err="1"/>
              <a:t>universales</a:t>
            </a:r>
            <a:r>
              <a:rPr lang="en-US" sz="1800" dirty="0"/>
              <a:t> y </a:t>
            </a:r>
            <a:r>
              <a:rPr lang="en-US" sz="1800" dirty="0" err="1"/>
              <a:t>responsabilidades</a:t>
            </a:r>
            <a:endParaRPr lang="en-US" sz="1800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199D00A-DE86-41C4-A27D-6753E57A9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68453"/>
      </p:ext>
    </p:extLst>
  </p:cSld>
  <p:clrMapOvr>
    <a:masterClrMapping/>
  </p:clrMapOvr>
  <p:transition advTm="118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404910"/>
              </p:ext>
            </p:extLst>
          </p:nvPr>
        </p:nvGraphicFramePr>
        <p:xfrm>
          <a:off x="184738" y="1130048"/>
          <a:ext cx="10225728" cy="4842860"/>
        </p:xfrm>
        <a:graphic>
          <a:graphicData uri="http://schemas.openxmlformats.org/drawingml/2006/table">
            <a:tbl>
              <a:tblPr firstRow="1" firstCol="1" bandRow="1"/>
              <a:tblGrid>
                <a:gridCol w="2556432">
                  <a:extLst>
                    <a:ext uri="{9D8B030D-6E8A-4147-A177-3AD203B41FA5}">
                      <a16:colId xmlns:a16="http://schemas.microsoft.com/office/drawing/2014/main" val="685086822"/>
                    </a:ext>
                  </a:extLst>
                </a:gridCol>
                <a:gridCol w="2556432">
                  <a:extLst>
                    <a:ext uri="{9D8B030D-6E8A-4147-A177-3AD203B41FA5}">
                      <a16:colId xmlns:a16="http://schemas.microsoft.com/office/drawing/2014/main" val="3487385016"/>
                    </a:ext>
                  </a:extLst>
                </a:gridCol>
                <a:gridCol w="2556432">
                  <a:extLst>
                    <a:ext uri="{9D8B030D-6E8A-4147-A177-3AD203B41FA5}">
                      <a16:colId xmlns:a16="http://schemas.microsoft.com/office/drawing/2014/main" val="2335328327"/>
                    </a:ext>
                  </a:extLst>
                </a:gridCol>
                <a:gridCol w="2556432">
                  <a:extLst>
                    <a:ext uri="{9D8B030D-6E8A-4147-A177-3AD203B41FA5}">
                      <a16:colId xmlns:a16="http://schemas.microsoft.com/office/drawing/2014/main" val="3263506696"/>
                    </a:ext>
                  </a:extLst>
                </a:gridCol>
              </a:tblGrid>
              <a:tr h="271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Studies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 criteria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Economic criteria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Ecologic criteria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673293"/>
                  </a:ext>
                </a:extLst>
              </a:tr>
              <a:tr h="814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Albania, Armenia, Belize, Colombia, Costa Rica, Cuba, Grenada, Saint Lucia, Saint Vincent, Georgia, Paraguay, Sri Lanka, Tonga and Vietnam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Life expectancy &gt;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GDP (CV) pc &lt;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emissions &lt; level leading to 2° global warming (1990-2010)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91222"/>
                  </a:ext>
                </a:extLst>
              </a:tr>
              <a:tr h="162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Armenia, Colombia, Costa Rica, Paraguay, Sri- Lanka and Tonga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Male Life expectancy &gt;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 Life expectancy &gt;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Healthy Life Expectancy &gt;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GDP (CV) pc &lt; world average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GDP (PPP) pc &lt; world average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GNI (CV) pc &lt; world average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GNI (PPP) pc &lt; world average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emissions &lt; level leading to </a:t>
                      </a:r>
                      <a:r>
                        <a:rPr lang="en-GB" sz="16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1.5°</a:t>
                      </a: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global warming (1960-2015)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446319"/>
                  </a:ext>
                </a:extLst>
              </a:tr>
              <a:tr h="1899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1960-2020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Sri-Lanka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subnational regions in China (Shanxi, Guangxi, Anhui, Sichuan and Henan), India (Kerala), Russia (Ingushetia and Chechnya) and Brazil (Alagoas, </a:t>
                      </a:r>
                      <a:r>
                        <a:rPr lang="en-GB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Praiba</a:t>
                      </a: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Ceara</a:t>
                      </a: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Para, Bahia and Rio Grande)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Male Life expectancy &gt;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 Life expectancy &gt;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Healthy Life Expectancy &gt;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GDP (CV) pc &lt;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GDP (PPP) pc &lt;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GNI (CV) pc &lt;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GNI (PPP) pc &lt;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Wealth per capita (2020) &lt; world average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emissions &lt; level leading to 1.5° global warming (1960-2015)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 capacity pc &lt; world average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Ecological footprint &lt; Bio capacity world average pc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39901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09037" y="1305281"/>
            <a:ext cx="21579256" cy="95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10975" y="183039"/>
            <a:ext cx="1077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Indicators used in the selection of Healthy, (economically) Replicable and (ecologically) Sustainable (HRS) country models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992" y="829370"/>
            <a:ext cx="1343047" cy="17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992" y="2657204"/>
            <a:ext cx="1343047" cy="2018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199" t="29363" r="6991" b="31731"/>
          <a:stretch/>
        </p:blipFill>
        <p:spPr>
          <a:xfrm>
            <a:off x="10614992" y="4757998"/>
            <a:ext cx="1315093" cy="12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85363"/>
              </p:ext>
            </p:extLst>
          </p:nvPr>
        </p:nvGraphicFramePr>
        <p:xfrm>
          <a:off x="1191803" y="1243175"/>
          <a:ext cx="8958580" cy="3823737"/>
        </p:xfrm>
        <a:graphic>
          <a:graphicData uri="http://schemas.openxmlformats.org/drawingml/2006/table">
            <a:tbl>
              <a:tblPr firstRow="1" firstCol="1" bandRow="1"/>
              <a:tblGrid>
                <a:gridCol w="2985862">
                  <a:extLst>
                    <a:ext uri="{9D8B030D-6E8A-4147-A177-3AD203B41FA5}">
                      <a16:colId xmlns:a16="http://schemas.microsoft.com/office/drawing/2014/main" val="1522921148"/>
                    </a:ext>
                  </a:extLst>
                </a:gridCol>
                <a:gridCol w="2985862">
                  <a:extLst>
                    <a:ext uri="{9D8B030D-6E8A-4147-A177-3AD203B41FA5}">
                      <a16:colId xmlns:a16="http://schemas.microsoft.com/office/drawing/2014/main" val="1108058816"/>
                    </a:ext>
                  </a:extLst>
                </a:gridCol>
                <a:gridCol w="2986856">
                  <a:extLst>
                    <a:ext uri="{9D8B030D-6E8A-4147-A177-3AD203B41FA5}">
                      <a16:colId xmlns:a16="http://schemas.microsoft.com/office/drawing/2014/main" val="2891610001"/>
                    </a:ext>
                  </a:extLst>
                </a:gridCol>
              </a:tblGrid>
              <a:tr h="4248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Indicators of (lack of) equity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535698"/>
                  </a:ext>
                </a:extLst>
              </a:tr>
              <a:tr h="16994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burden of health inequity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excess deaths from HRS reference (adjusted mortality rates co country, age, sex group and time period).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Loss of human life through deaths in excess from feasible and sustainable levels for all (WHO commitment).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833473"/>
                  </a:ext>
                </a:extLst>
              </a:tr>
              <a:tr h="16994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burden of health inequity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Proportion of all deaths due to excess deaths from HRS reference (adjusted mortality rates co country, age, sex group and time period).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of all mortality due to excess from feasible and sustainable levels for all (WHO commitment).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66517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460180" y="2879678"/>
            <a:ext cx="19077721" cy="132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164441" y="276864"/>
            <a:ext cx="5208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Indicators of (lack of) health equity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409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8" y="215757"/>
            <a:ext cx="10715929" cy="57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GRESO SALUD GLOBAL - PLANTILLA PPT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</TotalTime>
  <Words>795</Words>
  <Application>Microsoft Office PowerPoint</Application>
  <PresentationFormat>Widescreen</PresentationFormat>
  <Paragraphs>122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Rounded MT Bold</vt:lpstr>
      <vt:lpstr>Bookman Old Style</vt:lpstr>
      <vt:lpstr>Calibri</vt:lpstr>
      <vt:lpstr>Calibri Light</vt:lpstr>
      <vt:lpstr>Californian FB</vt:lpstr>
      <vt:lpstr>Perpetua</vt:lpstr>
      <vt:lpstr>Segoe UI</vt:lpstr>
      <vt:lpstr>Times New Roman</vt:lpstr>
      <vt:lpstr>Office Theme</vt:lpstr>
      <vt:lpstr>CONGRESO SALUD GLOBAL - PLANTILLA PPT (1)</vt:lpstr>
      <vt:lpstr>La ética de la equidad en salud</vt:lpstr>
      <vt:lpstr>Medir la ética del derecho a la salud mediante la equidad</vt:lpstr>
      <vt:lpstr>Desigualdad vs Inequidad</vt:lpstr>
      <vt:lpstr>Equidad</vt:lpstr>
      <vt:lpstr>Mejor salud posible  Areas politicas que afectan a la salud</vt:lpstr>
      <vt:lpstr>Mejor salud posible : umbrales de factibilidad-replicabilidad, y sostenibilidad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Healthy and Economically (R)eplicable : GDP pc vs LE</vt:lpstr>
      <vt:lpstr>Equinomics</vt:lpstr>
      <vt:lpstr>Countries´population and GDP by Equity zones </vt:lpstr>
      <vt:lpstr>Ecological sustainability by Equity zones</vt:lpstr>
      <vt:lpstr>Sustainable and Equitable Wellbeing</vt:lpstr>
      <vt:lpstr>PowerPoint Presentation</vt:lpstr>
    </vt:vector>
  </TitlesOfParts>
  <Company>EEAS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GARAY AMORES Juan (EEAS-HAVANA)</dc:creator>
  <cp:lastModifiedBy>GARAY AMORES Juan (EEAS-HAVANA)</cp:lastModifiedBy>
  <cp:revision>20</cp:revision>
  <dcterms:created xsi:type="dcterms:W3CDTF">2021-10-12T18:44:18Z</dcterms:created>
  <dcterms:modified xsi:type="dcterms:W3CDTF">2022-04-07T06:17:20Z</dcterms:modified>
</cp:coreProperties>
</file>